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4"/>
  </p:sldMasterIdLst>
  <p:notesMasterIdLst>
    <p:notesMasterId r:id="rId27"/>
  </p:notesMasterIdLst>
  <p:sldIdLst>
    <p:sldId id="256" r:id="rId5"/>
    <p:sldId id="313" r:id="rId6"/>
    <p:sldId id="260" r:id="rId7"/>
    <p:sldId id="263" r:id="rId8"/>
    <p:sldId id="265" r:id="rId9"/>
    <p:sldId id="270" r:id="rId10"/>
    <p:sldId id="271" r:id="rId11"/>
    <p:sldId id="273" r:id="rId12"/>
    <p:sldId id="274" r:id="rId13"/>
    <p:sldId id="275" r:id="rId14"/>
    <p:sldId id="276" r:id="rId15"/>
    <p:sldId id="287" r:id="rId16"/>
    <p:sldId id="291" r:id="rId17"/>
    <p:sldId id="292" r:id="rId18"/>
    <p:sldId id="298" r:id="rId19"/>
    <p:sldId id="299" r:id="rId20"/>
    <p:sldId id="300" r:id="rId21"/>
    <p:sldId id="301" r:id="rId22"/>
    <p:sldId id="307" r:id="rId23"/>
    <p:sldId id="314" r:id="rId24"/>
    <p:sldId id="315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6B930-E202-4918-B693-8ADB3FA3774D}" v="11" dt="2022-08-21T14:36:41.909"/>
    <p1510:client id="{3A585331-1DC1-4B8D-B2CC-532B2F703AC9}" v="1" dt="2022-08-21T06:34:21.576"/>
    <p1510:client id="{46BC7AD4-5F17-406C-BCF8-F1C0C3EDBA94}" v="1" dt="2022-08-20T18:22:31.183"/>
    <p1510:client id="{484BD4FF-BA13-46D9-AB01-69B6430A2ADA}" v="33" dt="2022-08-21T14:34:36.823"/>
    <p1510:client id="{6744926C-3E0F-4427-84C0-F3528E2A3FC9}" v="2" dt="2022-08-20T17:15:10.599"/>
    <p1510:client id="{7776333C-D762-4BC7-994B-A61F2E98F649}" v="53" dt="2022-08-20T17:06:10.050"/>
    <p1510:client id="{EA4F1F06-4525-448D-8BD0-6C3EEFFD0F56}" v="4" dt="2022-08-21T14:55:36.569"/>
    <p1510:client id="{F2A40AE0-D9F8-425A-AF40-FB2E45585D9F}" v="2" dt="2022-11-14T15:12:24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TA NAIK-70612100065" userId="S::samita.naik65@svkmmumbai.onmicrosoft.com::60a06041-3f02-4426-823e-6fb0a6677339" providerId="AD" clId="Web-{3A585331-1DC1-4B8D-B2CC-532B2F703AC9}"/>
    <pc:docChg chg="addSld">
      <pc:chgData name="SAMITA NAIK-70612100065" userId="S::samita.naik65@svkmmumbai.onmicrosoft.com::60a06041-3f02-4426-823e-6fb0a6677339" providerId="AD" clId="Web-{3A585331-1DC1-4B8D-B2CC-532B2F703AC9}" dt="2022-08-21T06:34:21.576" v="0"/>
      <pc:docMkLst>
        <pc:docMk/>
      </pc:docMkLst>
      <pc:sldChg chg="new">
        <pc:chgData name="SAMITA NAIK-70612100065" userId="S::samita.naik65@svkmmumbai.onmicrosoft.com::60a06041-3f02-4426-823e-6fb0a6677339" providerId="AD" clId="Web-{3A585331-1DC1-4B8D-B2CC-532B2F703AC9}" dt="2022-08-21T06:34:21.576" v="0"/>
        <pc:sldMkLst>
          <pc:docMk/>
          <pc:sldMk cId="1499689312" sldId="322"/>
        </pc:sldMkLst>
      </pc:sldChg>
    </pc:docChg>
  </pc:docChgLst>
  <pc:docChgLst>
    <pc:chgData name="SAMITA NAIK-70612100065" userId="S::samita.naik65@svkmmumbai.onmicrosoft.com::60a06041-3f02-4426-823e-6fb0a6677339" providerId="AD" clId="Web-{6744926C-3E0F-4427-84C0-F3528E2A3FC9}"/>
    <pc:docChg chg="addSld delSld">
      <pc:chgData name="SAMITA NAIK-70612100065" userId="S::samita.naik65@svkmmumbai.onmicrosoft.com::60a06041-3f02-4426-823e-6fb0a6677339" providerId="AD" clId="Web-{6744926C-3E0F-4427-84C0-F3528E2A3FC9}" dt="2022-08-20T17:15:10.599" v="1"/>
      <pc:docMkLst>
        <pc:docMk/>
      </pc:docMkLst>
      <pc:sldChg chg="new del">
        <pc:chgData name="SAMITA NAIK-70612100065" userId="S::samita.naik65@svkmmumbai.onmicrosoft.com::60a06041-3f02-4426-823e-6fb0a6677339" providerId="AD" clId="Web-{6744926C-3E0F-4427-84C0-F3528E2A3FC9}" dt="2022-08-20T17:15:10.599" v="1"/>
        <pc:sldMkLst>
          <pc:docMk/>
          <pc:sldMk cId="2167890208" sldId="322"/>
        </pc:sldMkLst>
      </pc:sldChg>
    </pc:docChg>
  </pc:docChgLst>
  <pc:docChgLst>
    <pc:chgData name="MAYURESH MULE-70612100066" userId="S::mayuresh.mule66@svkmmumbai.onmicrosoft.com::c1c76e4b-ec2c-44e2-b10b-587a1b4a0803" providerId="AD" clId="Web-{7776333C-D762-4BC7-994B-A61F2E98F649}"/>
    <pc:docChg chg="modSld">
      <pc:chgData name="MAYURESH MULE-70612100066" userId="S::mayuresh.mule66@svkmmumbai.onmicrosoft.com::c1c76e4b-ec2c-44e2-b10b-587a1b4a0803" providerId="AD" clId="Web-{7776333C-D762-4BC7-994B-A61F2E98F649}" dt="2022-08-20T17:06:10.050" v="56" actId="20577"/>
      <pc:docMkLst>
        <pc:docMk/>
      </pc:docMkLst>
      <pc:sldChg chg="modSp">
        <pc:chgData name="MAYURESH MULE-70612100066" userId="S::mayuresh.mule66@svkmmumbai.onmicrosoft.com::c1c76e4b-ec2c-44e2-b10b-587a1b4a0803" providerId="AD" clId="Web-{7776333C-D762-4BC7-994B-A61F2E98F649}" dt="2022-08-20T17:06:10.050" v="56" actId="20577"/>
        <pc:sldMkLst>
          <pc:docMk/>
          <pc:sldMk cId="801513327" sldId="271"/>
        </pc:sldMkLst>
        <pc:spChg chg="mod">
          <ac:chgData name="MAYURESH MULE-70612100066" userId="S::mayuresh.mule66@svkmmumbai.onmicrosoft.com::c1c76e4b-ec2c-44e2-b10b-587a1b4a0803" providerId="AD" clId="Web-{7776333C-D762-4BC7-994B-A61F2E98F649}" dt="2022-08-20T17:06:10.050" v="56" actId="20577"/>
          <ac:spMkLst>
            <pc:docMk/>
            <pc:sldMk cId="801513327" sldId="271"/>
            <ac:spMk id="3" creationId="{00000000-0000-0000-0000-000000000000}"/>
          </ac:spMkLst>
        </pc:spChg>
      </pc:sldChg>
    </pc:docChg>
  </pc:docChgLst>
  <pc:docChgLst>
    <pc:chgData name="MAYURESH MULE-70612100066" userId="S::mayuresh.mule66@svkmmumbai.onmicrosoft.com::c1c76e4b-ec2c-44e2-b10b-587a1b4a0803" providerId="AD" clId="Web-{484BD4FF-BA13-46D9-AB01-69B6430A2ADA}"/>
    <pc:docChg chg="modSld">
      <pc:chgData name="MAYURESH MULE-70612100066" userId="S::mayuresh.mule66@svkmmumbai.onmicrosoft.com::c1c76e4b-ec2c-44e2-b10b-587a1b4a0803" providerId="AD" clId="Web-{484BD4FF-BA13-46D9-AB01-69B6430A2ADA}" dt="2022-08-21T14:34:36.823" v="32" actId="20577"/>
      <pc:docMkLst>
        <pc:docMk/>
      </pc:docMkLst>
      <pc:sldChg chg="modSp">
        <pc:chgData name="MAYURESH MULE-70612100066" userId="S::mayuresh.mule66@svkmmumbai.onmicrosoft.com::c1c76e4b-ec2c-44e2-b10b-587a1b4a0803" providerId="AD" clId="Web-{484BD4FF-BA13-46D9-AB01-69B6430A2ADA}" dt="2022-08-21T14:34:36.823" v="32" actId="20577"/>
        <pc:sldMkLst>
          <pc:docMk/>
          <pc:sldMk cId="3447705715" sldId="263"/>
        </pc:sldMkLst>
        <pc:spChg chg="mod">
          <ac:chgData name="MAYURESH MULE-70612100066" userId="S::mayuresh.mule66@svkmmumbai.onmicrosoft.com::c1c76e4b-ec2c-44e2-b10b-587a1b4a0803" providerId="AD" clId="Web-{484BD4FF-BA13-46D9-AB01-69B6430A2ADA}" dt="2022-08-21T14:34:36.823" v="32" actId="20577"/>
          <ac:spMkLst>
            <pc:docMk/>
            <pc:sldMk cId="3447705715" sldId="263"/>
            <ac:spMk id="3" creationId="{00000000-0000-0000-0000-000000000000}"/>
          </ac:spMkLst>
        </pc:spChg>
      </pc:sldChg>
    </pc:docChg>
  </pc:docChgLst>
  <pc:docChgLst>
    <pc:chgData name="MAYURESH MULE-70612100066" userId="S::mayuresh.mule66@svkmmumbai.onmicrosoft.com::c1c76e4b-ec2c-44e2-b10b-587a1b4a0803" providerId="AD" clId="Web-{3386B930-E202-4918-B693-8ADB3FA3774D}"/>
    <pc:docChg chg="modSld">
      <pc:chgData name="MAYURESH MULE-70612100066" userId="S::mayuresh.mule66@svkmmumbai.onmicrosoft.com::c1c76e4b-ec2c-44e2-b10b-587a1b4a0803" providerId="AD" clId="Web-{3386B930-E202-4918-B693-8ADB3FA3774D}" dt="2022-08-21T14:36:41.909" v="8" actId="20577"/>
      <pc:docMkLst>
        <pc:docMk/>
      </pc:docMkLst>
      <pc:sldChg chg="modSp">
        <pc:chgData name="MAYURESH MULE-70612100066" userId="S::mayuresh.mule66@svkmmumbai.onmicrosoft.com::c1c76e4b-ec2c-44e2-b10b-587a1b4a0803" providerId="AD" clId="Web-{3386B930-E202-4918-B693-8ADB3FA3774D}" dt="2022-08-21T14:35:29.062" v="3" actId="20577"/>
        <pc:sldMkLst>
          <pc:docMk/>
          <pc:sldMk cId="3447705715" sldId="263"/>
        </pc:sldMkLst>
        <pc:spChg chg="mod">
          <ac:chgData name="MAYURESH MULE-70612100066" userId="S::mayuresh.mule66@svkmmumbai.onmicrosoft.com::c1c76e4b-ec2c-44e2-b10b-587a1b4a0803" providerId="AD" clId="Web-{3386B930-E202-4918-B693-8ADB3FA3774D}" dt="2022-08-21T14:35:29.062" v="3" actId="20577"/>
          <ac:spMkLst>
            <pc:docMk/>
            <pc:sldMk cId="3447705715" sldId="263"/>
            <ac:spMk id="3" creationId="{00000000-0000-0000-0000-000000000000}"/>
          </ac:spMkLst>
        </pc:spChg>
      </pc:sldChg>
      <pc:sldChg chg="modSp">
        <pc:chgData name="MAYURESH MULE-70612100066" userId="S::mayuresh.mule66@svkmmumbai.onmicrosoft.com::c1c76e4b-ec2c-44e2-b10b-587a1b4a0803" providerId="AD" clId="Web-{3386B930-E202-4918-B693-8ADB3FA3774D}" dt="2022-08-21T14:36:41.909" v="8" actId="20577"/>
        <pc:sldMkLst>
          <pc:docMk/>
          <pc:sldMk cId="1305234120" sldId="265"/>
        </pc:sldMkLst>
        <pc:spChg chg="mod">
          <ac:chgData name="MAYURESH MULE-70612100066" userId="S::mayuresh.mule66@svkmmumbai.onmicrosoft.com::c1c76e4b-ec2c-44e2-b10b-587a1b4a0803" providerId="AD" clId="Web-{3386B930-E202-4918-B693-8ADB3FA3774D}" dt="2022-08-21T14:36:41.909" v="8" actId="20577"/>
          <ac:spMkLst>
            <pc:docMk/>
            <pc:sldMk cId="1305234120" sldId="265"/>
            <ac:spMk id="9" creationId="{00000000-0000-0000-0000-000000000000}"/>
          </ac:spMkLst>
        </pc:spChg>
      </pc:sldChg>
    </pc:docChg>
  </pc:docChgLst>
  <pc:docChgLst>
    <pc:chgData name="VYAPAK BHATEJA-70612100040" userId="S::vyapak.bhateja40@svkmmumbai.onmicrosoft.com::93500e7a-b1d3-4513-a96c-ecbcf58b49ba" providerId="AD" clId="Web-{F2A40AE0-D9F8-425A-AF40-FB2E45585D9F}"/>
    <pc:docChg chg="modSld">
      <pc:chgData name="VYAPAK BHATEJA-70612100040" userId="S::vyapak.bhateja40@svkmmumbai.onmicrosoft.com::93500e7a-b1d3-4513-a96c-ecbcf58b49ba" providerId="AD" clId="Web-{F2A40AE0-D9F8-425A-AF40-FB2E45585D9F}" dt="2022-11-14T15:12:24.774" v="1" actId="1076"/>
      <pc:docMkLst>
        <pc:docMk/>
      </pc:docMkLst>
      <pc:sldChg chg="modSp">
        <pc:chgData name="VYAPAK BHATEJA-70612100040" userId="S::vyapak.bhateja40@svkmmumbai.onmicrosoft.com::93500e7a-b1d3-4513-a96c-ecbcf58b49ba" providerId="AD" clId="Web-{F2A40AE0-D9F8-425A-AF40-FB2E45585D9F}" dt="2022-11-14T15:12:24.774" v="1" actId="1076"/>
        <pc:sldMkLst>
          <pc:docMk/>
          <pc:sldMk cId="3350764321" sldId="314"/>
        </pc:sldMkLst>
        <pc:picChg chg="mod">
          <ac:chgData name="VYAPAK BHATEJA-70612100040" userId="S::vyapak.bhateja40@svkmmumbai.onmicrosoft.com::93500e7a-b1d3-4513-a96c-ecbcf58b49ba" providerId="AD" clId="Web-{F2A40AE0-D9F8-425A-AF40-FB2E45585D9F}" dt="2022-11-14T15:12:24.774" v="1" actId="1076"/>
          <ac:picMkLst>
            <pc:docMk/>
            <pc:sldMk cId="3350764321" sldId="314"/>
            <ac:picMk id="5122" creationId="{00000000-0000-0000-0000-000000000000}"/>
          </ac:picMkLst>
        </pc:picChg>
      </pc:sldChg>
    </pc:docChg>
  </pc:docChgLst>
  <pc:docChgLst>
    <pc:chgData name="DEEPAK JOSHI-70612100033" userId="S::deepak.joshi33@svkmmumbai.onmicrosoft.com::a62e30ab-20b5-4a21-8236-f2e0102acefb" providerId="AD" clId="Web-{EA4F1F06-4525-448D-8BD0-6C3EEFFD0F56}"/>
    <pc:docChg chg="modSld">
      <pc:chgData name="DEEPAK JOSHI-70612100033" userId="S::deepak.joshi33@svkmmumbai.onmicrosoft.com::a62e30ab-20b5-4a21-8236-f2e0102acefb" providerId="AD" clId="Web-{EA4F1F06-4525-448D-8BD0-6C3EEFFD0F56}" dt="2022-08-21T14:55:36.569" v="3" actId="1076"/>
      <pc:docMkLst>
        <pc:docMk/>
      </pc:docMkLst>
      <pc:sldChg chg="modSp">
        <pc:chgData name="DEEPAK JOSHI-70612100033" userId="S::deepak.joshi33@svkmmumbai.onmicrosoft.com::a62e30ab-20b5-4a21-8236-f2e0102acefb" providerId="AD" clId="Web-{EA4F1F06-4525-448D-8BD0-6C3EEFFD0F56}" dt="2022-08-21T14:40:30.707" v="0" actId="1076"/>
        <pc:sldMkLst>
          <pc:docMk/>
          <pc:sldMk cId="1649800155" sldId="272"/>
        </pc:sldMkLst>
        <pc:picChg chg="mod">
          <ac:chgData name="DEEPAK JOSHI-70612100033" userId="S::deepak.joshi33@svkmmumbai.onmicrosoft.com::a62e30ab-20b5-4a21-8236-f2e0102acefb" providerId="AD" clId="Web-{EA4F1F06-4525-448D-8BD0-6C3EEFFD0F56}" dt="2022-08-21T14:40:30.707" v="0" actId="1076"/>
          <ac:picMkLst>
            <pc:docMk/>
            <pc:sldMk cId="1649800155" sldId="272"/>
            <ac:picMk id="3" creationId="{00000000-0000-0000-0000-000000000000}"/>
          </ac:picMkLst>
        </pc:picChg>
      </pc:sldChg>
      <pc:sldChg chg="delSp modSp">
        <pc:chgData name="DEEPAK JOSHI-70612100033" userId="S::deepak.joshi33@svkmmumbai.onmicrosoft.com::a62e30ab-20b5-4a21-8236-f2e0102acefb" providerId="AD" clId="Web-{EA4F1F06-4525-448D-8BD0-6C3EEFFD0F56}" dt="2022-08-21T14:51:26.513" v="2"/>
        <pc:sldMkLst>
          <pc:docMk/>
          <pc:sldMk cId="3313851368" sldId="295"/>
        </pc:sldMkLst>
        <pc:spChg chg="del mod">
          <ac:chgData name="DEEPAK JOSHI-70612100033" userId="S::deepak.joshi33@svkmmumbai.onmicrosoft.com::a62e30ab-20b5-4a21-8236-f2e0102acefb" providerId="AD" clId="Web-{EA4F1F06-4525-448D-8BD0-6C3EEFFD0F56}" dt="2022-08-21T14:51:26.513" v="2"/>
          <ac:spMkLst>
            <pc:docMk/>
            <pc:sldMk cId="3313851368" sldId="295"/>
            <ac:spMk id="9" creationId="{00000000-0000-0000-0000-000000000000}"/>
          </ac:spMkLst>
        </pc:spChg>
      </pc:sldChg>
      <pc:sldChg chg="modSp">
        <pc:chgData name="DEEPAK JOSHI-70612100033" userId="S::deepak.joshi33@svkmmumbai.onmicrosoft.com::a62e30ab-20b5-4a21-8236-f2e0102acefb" providerId="AD" clId="Web-{EA4F1F06-4525-448D-8BD0-6C3EEFFD0F56}" dt="2022-08-21T14:55:36.569" v="3" actId="1076"/>
        <pc:sldMkLst>
          <pc:docMk/>
          <pc:sldMk cId="2798546210" sldId="299"/>
        </pc:sldMkLst>
        <pc:spChg chg="mod">
          <ac:chgData name="DEEPAK JOSHI-70612100033" userId="S::deepak.joshi33@svkmmumbai.onmicrosoft.com::a62e30ab-20b5-4a21-8236-f2e0102acefb" providerId="AD" clId="Web-{EA4F1F06-4525-448D-8BD0-6C3EEFFD0F56}" dt="2022-08-21T14:55:36.569" v="3" actId="1076"/>
          <ac:spMkLst>
            <pc:docMk/>
            <pc:sldMk cId="2798546210" sldId="299"/>
            <ac:spMk id="6" creationId="{00000000-0000-0000-0000-000000000000}"/>
          </ac:spMkLst>
        </pc:spChg>
      </pc:sldChg>
    </pc:docChg>
  </pc:docChgLst>
  <pc:docChgLst>
    <pc:chgData name="MAYURESH MULE-70612100066" userId="S::mayuresh.mule66@svkmmumbai.onmicrosoft.com::c1c76e4b-ec2c-44e2-b10b-587a1b4a0803" providerId="AD" clId="Web-{46BC7AD4-5F17-406C-BCF8-F1C0C3EDBA94}"/>
    <pc:docChg chg="modSld">
      <pc:chgData name="MAYURESH MULE-70612100066" userId="S::mayuresh.mule66@svkmmumbai.onmicrosoft.com::c1c76e4b-ec2c-44e2-b10b-587a1b4a0803" providerId="AD" clId="Web-{46BC7AD4-5F17-406C-BCF8-F1C0C3EDBA94}" dt="2022-08-20T18:22:31.183" v="0" actId="1076"/>
      <pc:docMkLst>
        <pc:docMk/>
      </pc:docMkLst>
      <pc:sldChg chg="modSp">
        <pc:chgData name="MAYURESH MULE-70612100066" userId="S::mayuresh.mule66@svkmmumbai.onmicrosoft.com::c1c76e4b-ec2c-44e2-b10b-587a1b4a0803" providerId="AD" clId="Web-{46BC7AD4-5F17-406C-BCF8-F1C0C3EDBA94}" dt="2022-08-20T18:22:31.183" v="0" actId="1076"/>
        <pc:sldMkLst>
          <pc:docMk/>
          <pc:sldMk cId="3289536620" sldId="293"/>
        </pc:sldMkLst>
        <pc:spChg chg="mod">
          <ac:chgData name="MAYURESH MULE-70612100066" userId="S::mayuresh.mule66@svkmmumbai.onmicrosoft.com::c1c76e4b-ec2c-44e2-b10b-587a1b4a0803" providerId="AD" clId="Web-{46BC7AD4-5F17-406C-BCF8-F1C0C3EDBA94}" dt="2022-08-20T18:22:31.183" v="0" actId="1076"/>
          <ac:spMkLst>
            <pc:docMk/>
            <pc:sldMk cId="3289536620" sldId="293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81299-006E-48A0-BBD2-C1434C01DA5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8E037-2948-432B-94AA-A0C6B23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554B5-2E8D-4F1B-90FA-C2AAFEEB6CC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9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8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34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784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6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9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67F3-1C54-437E-9C1A-6875F9604EB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65B540-0960-4EB7-891A-CF85408C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enonstack.com/blog/log-analytics-deep-machine-learning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blog/machine-learning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blog/machine-learning-tutorial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blog/machine-learning-tutorial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recurrent-neural-network/" TargetMode="External"/><Relationship Id="rId2" Type="http://schemas.openxmlformats.org/officeDocument/2006/relationships/hyperlink" Target="https://www.geeksforgeeks.org/introduction-convolution-neural-net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getting-started-with-transformers/" TargetMode="External"/><Relationship Id="rId5" Type="http://schemas.openxmlformats.org/officeDocument/2006/relationships/hyperlink" Target="https://www.geeksforgeeks.org/generative-adversarial-network-gan/" TargetMode="External"/><Relationship Id="rId4" Type="http://schemas.openxmlformats.org/officeDocument/2006/relationships/hyperlink" Target="https://www.geeksforgeeks.org/deep-learning-introduction-to-long-short-term-memory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a-graphics-card/" TargetMode="External"/><Relationship Id="rId2" Type="http://schemas.openxmlformats.org/officeDocument/2006/relationships/hyperlink" Target="https://www.geeksforgeeks.org/central-processing-unit-cpu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s-of-regression-techniques/" TargetMode="External"/><Relationship Id="rId2" Type="http://schemas.openxmlformats.org/officeDocument/2006/relationships/hyperlink" Target="https://www.geeksforgeeks.org/what-is-feature-engineer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lustering-in-machine-learning/" TargetMode="External"/><Relationship Id="rId4" Type="http://schemas.openxmlformats.org/officeDocument/2006/relationships/hyperlink" Target="https://www.geeksforgeeks.org/basic-concept-classification-data-mi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u.com/d/freelancers/q/machin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3123"/>
          </a:xfrm>
        </p:spPr>
        <p:txBody>
          <a:bodyPr/>
          <a:lstStyle/>
          <a:p>
            <a:r>
              <a:rPr lang="en-US"/>
              <a:t>Unit –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800" dirty="0" smtClean="0"/>
              <a:t>Machine Learning as Subset of AI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9914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4" y="163366"/>
            <a:ext cx="6702604" cy="380194"/>
          </a:xfrm>
        </p:spPr>
        <p:txBody>
          <a:bodyPr>
            <a:normAutofit fontScale="90000"/>
          </a:bodyPr>
          <a:lstStyle/>
          <a:p>
            <a:r>
              <a:rPr lang="en-US"/>
              <a:t>How do machines learn?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83772" y="1780077"/>
            <a:ext cx="10865922" cy="306599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9733" indent="-218526" algn="just">
              <a:spcBef>
                <a:spcPts val="88"/>
              </a:spcBef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lang="en-US" sz="2800" b="1" spc="-4">
                <a:latin typeface="Arial"/>
                <a:cs typeface="Arial"/>
              </a:rPr>
              <a:t>Data storage</a:t>
            </a:r>
          </a:p>
          <a:p>
            <a:pPr marL="633166" lvl="1" indent="-218526" algn="just">
              <a:spcBef>
                <a:spcPts val="88"/>
              </a:spcBef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lang="en-US" sz="2800" spc="-4">
                <a:latin typeface="Arial"/>
                <a:cs typeface="Arial"/>
              </a:rPr>
              <a:t>All learning must begin with data.</a:t>
            </a:r>
          </a:p>
          <a:p>
            <a:pPr marL="633166" lvl="1" indent="-218526" algn="just">
              <a:spcBef>
                <a:spcPts val="88"/>
              </a:spcBef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lang="en-US" sz="2800" spc="-4">
                <a:latin typeface="Arial"/>
                <a:cs typeface="Arial"/>
              </a:rPr>
              <a:t>Humans and computers alike utilize data storage as a foundation for more advanced reasoning.</a:t>
            </a:r>
          </a:p>
          <a:p>
            <a:pPr marL="633166" lvl="1" indent="-218526" algn="just">
              <a:spcBef>
                <a:spcPts val="88"/>
              </a:spcBef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lang="en-US" sz="2800" spc="-4">
                <a:latin typeface="Arial"/>
                <a:cs typeface="Arial"/>
              </a:rPr>
              <a:t>Computers have capabilities of short and long term memory similar to human brain to store data in hard drives, flash memories, RAM  etc. </a:t>
            </a:r>
            <a:endParaRPr lang="en-IN" sz="2800" spc="-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3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58806" y="6653940"/>
            <a:ext cx="8875059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3257" y="877959"/>
            <a:ext cx="4975055" cy="28292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/>
              <a:t>Abstraction and</a:t>
            </a:r>
            <a:r>
              <a:rPr sz="1765" spc="-53"/>
              <a:t> </a:t>
            </a:r>
            <a:r>
              <a:rPr sz="1765"/>
              <a:t>knowledge</a:t>
            </a:r>
            <a:r>
              <a:rPr lang="en-US" sz="1765"/>
              <a:t> </a:t>
            </a:r>
            <a:r>
              <a:rPr lang="en-US" sz="1765" b="1">
                <a:latin typeface="Arial"/>
                <a:cs typeface="Arial"/>
              </a:rPr>
              <a:t>repres</a:t>
            </a:r>
            <a:r>
              <a:rPr lang="en-US" sz="1765" b="1" spc="4">
                <a:latin typeface="Arial"/>
                <a:cs typeface="Arial"/>
              </a:rPr>
              <a:t>e</a:t>
            </a:r>
            <a:r>
              <a:rPr lang="en-US" sz="1765" b="1">
                <a:latin typeface="Arial"/>
                <a:cs typeface="Arial"/>
              </a:rPr>
              <a:t>ntation</a:t>
            </a:r>
            <a:endParaRPr sz="1765"/>
          </a:p>
        </p:txBody>
      </p:sp>
      <p:sp>
        <p:nvSpPr>
          <p:cNvPr id="7" name="object 7"/>
          <p:cNvSpPr txBox="1"/>
          <p:nvPr/>
        </p:nvSpPr>
        <p:spPr>
          <a:xfrm>
            <a:off x="997527" y="1528795"/>
            <a:ext cx="10967880" cy="43146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9733" marR="4483" indent="-218526">
              <a:spcBef>
                <a:spcPts val="88"/>
              </a:spcBef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2118" spc="-4">
                <a:latin typeface="Arial"/>
                <a:cs typeface="Arial"/>
              </a:rPr>
              <a:t>Assigning </a:t>
            </a:r>
            <a:r>
              <a:rPr sz="2118">
                <a:latin typeface="Arial"/>
                <a:cs typeface="Arial"/>
              </a:rPr>
              <a:t>meaning </a:t>
            </a:r>
            <a:r>
              <a:rPr sz="2118" spc="-4">
                <a:latin typeface="Arial"/>
                <a:cs typeface="Arial"/>
              </a:rPr>
              <a:t>to stored data occurs during </a:t>
            </a:r>
            <a:r>
              <a:rPr sz="2118">
                <a:latin typeface="Arial"/>
                <a:cs typeface="Arial"/>
              </a:rPr>
              <a:t>the </a:t>
            </a:r>
            <a:r>
              <a:rPr sz="2118" spc="-4">
                <a:latin typeface="Arial"/>
                <a:cs typeface="Arial"/>
              </a:rPr>
              <a:t>abstraction </a:t>
            </a:r>
            <a:r>
              <a:rPr sz="2118">
                <a:latin typeface="Arial"/>
                <a:cs typeface="Arial"/>
              </a:rPr>
              <a:t>process, </a:t>
            </a:r>
            <a:r>
              <a:rPr sz="2118" spc="-4">
                <a:latin typeface="Arial"/>
                <a:cs typeface="Arial"/>
              </a:rPr>
              <a:t>in </a:t>
            </a:r>
            <a:r>
              <a:rPr sz="2118">
                <a:latin typeface="Arial"/>
                <a:cs typeface="Arial"/>
              </a:rPr>
              <a:t>which </a:t>
            </a:r>
            <a:r>
              <a:rPr sz="2118" spc="-4">
                <a:latin typeface="Arial"/>
                <a:cs typeface="Arial"/>
              </a:rPr>
              <a:t>raw data  gets an </a:t>
            </a:r>
            <a:r>
              <a:rPr sz="2118">
                <a:latin typeface="Arial"/>
                <a:cs typeface="Arial"/>
              </a:rPr>
              <a:t>abstract</a:t>
            </a:r>
            <a:r>
              <a:rPr sz="2118" spc="-4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meaning.</a:t>
            </a: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118">
              <a:latin typeface="Arial"/>
              <a:cs typeface="Arial"/>
            </a:endParaRPr>
          </a:p>
          <a:p>
            <a:pPr marL="22973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2118">
                <a:latin typeface="Arial"/>
                <a:cs typeface="Arial"/>
              </a:rPr>
              <a:t>During</a:t>
            </a:r>
            <a:r>
              <a:rPr sz="2118" spc="62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a</a:t>
            </a:r>
            <a:r>
              <a:rPr sz="2118" spc="75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machine’s</a:t>
            </a:r>
            <a:r>
              <a:rPr sz="2118" spc="66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process</a:t>
            </a:r>
            <a:r>
              <a:rPr sz="2118" spc="66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of</a:t>
            </a:r>
            <a:r>
              <a:rPr sz="2118" spc="66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knowledge</a:t>
            </a:r>
            <a:r>
              <a:rPr sz="2118" spc="71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representation,</a:t>
            </a:r>
            <a:r>
              <a:rPr sz="2118" spc="62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the</a:t>
            </a:r>
            <a:r>
              <a:rPr sz="2118" spc="75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computer</a:t>
            </a:r>
            <a:r>
              <a:rPr sz="2118" spc="66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summarizes</a:t>
            </a:r>
            <a:r>
              <a:rPr sz="2118" spc="79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the</a:t>
            </a:r>
            <a:r>
              <a:rPr sz="2118" spc="71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raw</a:t>
            </a:r>
            <a:r>
              <a:rPr lang="en-US" sz="2118" spc="-4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data stored using a model, an explicit description of the </a:t>
            </a:r>
            <a:r>
              <a:rPr sz="2118" spc="-4">
                <a:latin typeface="Arial"/>
                <a:cs typeface="Arial"/>
              </a:rPr>
              <a:t>patterns </a:t>
            </a:r>
            <a:r>
              <a:rPr sz="2118">
                <a:latin typeface="Arial"/>
                <a:cs typeface="Arial"/>
              </a:rPr>
              <a:t>within the</a:t>
            </a:r>
            <a:r>
              <a:rPr sz="2118" spc="-84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data.</a:t>
            </a:r>
            <a:endParaRPr lang="en-US" sz="2118" spc="-4">
              <a:latin typeface="Arial"/>
              <a:cs typeface="Arial"/>
            </a:endParaRPr>
          </a:p>
          <a:p>
            <a:pPr marL="22973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endParaRPr sz="2118">
              <a:latin typeface="Arial"/>
              <a:cs typeface="Arial"/>
            </a:endParaRPr>
          </a:p>
          <a:p>
            <a:pPr marL="462267" marR="4483" lvl="1" indent="-231414">
              <a:lnSpc>
                <a:spcPts val="1694"/>
              </a:lnSpc>
              <a:spcBef>
                <a:spcPts val="534"/>
              </a:spcBef>
              <a:buSzPct val="118750"/>
              <a:buChar char="–"/>
              <a:tabLst>
                <a:tab pos="462828" algn="l"/>
              </a:tabLst>
            </a:pPr>
            <a:r>
              <a:rPr sz="2118">
                <a:solidFill>
                  <a:srgbClr val="0000FF"/>
                </a:solidFill>
                <a:latin typeface="Arial"/>
                <a:cs typeface="Arial"/>
              </a:rPr>
              <a:t>The model representation takes </a:t>
            </a:r>
            <a:r>
              <a:rPr sz="2118" spc="-4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118">
                <a:solidFill>
                  <a:srgbClr val="0000FF"/>
                </a:solidFill>
                <a:latin typeface="Arial"/>
                <a:cs typeface="Arial"/>
              </a:rPr>
              <a:t>a life </a:t>
            </a:r>
            <a:r>
              <a:rPr sz="2118" spc="-4">
                <a:solidFill>
                  <a:srgbClr val="0000FF"/>
                </a:solidFill>
                <a:latin typeface="Arial"/>
                <a:cs typeface="Arial"/>
              </a:rPr>
              <a:t>beyond </a:t>
            </a:r>
            <a:r>
              <a:rPr sz="2118">
                <a:solidFill>
                  <a:srgbClr val="0000FF"/>
                </a:solidFill>
                <a:latin typeface="Arial"/>
                <a:cs typeface="Arial"/>
              </a:rPr>
              <a:t>the raw </a:t>
            </a:r>
            <a:r>
              <a:rPr sz="2118" spc="-4">
                <a:solidFill>
                  <a:srgbClr val="0000FF"/>
                </a:solidFill>
                <a:latin typeface="Arial"/>
                <a:cs typeface="Arial"/>
              </a:rPr>
              <a:t>data. </a:t>
            </a:r>
            <a:r>
              <a:rPr sz="2118">
                <a:solidFill>
                  <a:srgbClr val="0000FF"/>
                </a:solidFill>
                <a:latin typeface="Arial"/>
                <a:cs typeface="Arial"/>
              </a:rPr>
              <a:t>It represents </a:t>
            </a:r>
            <a:r>
              <a:rPr sz="2118" spc="-4">
                <a:solidFill>
                  <a:srgbClr val="0000FF"/>
                </a:solidFill>
                <a:latin typeface="Arial"/>
                <a:cs typeface="Arial"/>
              </a:rPr>
              <a:t>an idea greater </a:t>
            </a:r>
            <a:r>
              <a:rPr sz="2118">
                <a:solidFill>
                  <a:srgbClr val="0000FF"/>
                </a:solidFill>
                <a:latin typeface="Arial"/>
                <a:cs typeface="Arial"/>
              </a:rPr>
              <a:t>than the sum </a:t>
            </a:r>
            <a:r>
              <a:rPr sz="2118" spc="-4">
                <a:solidFill>
                  <a:srgbClr val="0000FF"/>
                </a:solidFill>
                <a:latin typeface="Arial"/>
                <a:cs typeface="Arial"/>
              </a:rPr>
              <a:t>of its</a:t>
            </a:r>
            <a:r>
              <a:rPr sz="2118" spc="1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18">
                <a:solidFill>
                  <a:srgbClr val="0000FF"/>
                </a:solidFill>
                <a:latin typeface="Arial"/>
                <a:cs typeface="Arial"/>
              </a:rPr>
              <a:t>parts.</a:t>
            </a:r>
            <a:endParaRPr sz="2118">
              <a:latin typeface="Arial"/>
              <a:cs typeface="Arial"/>
            </a:endParaRPr>
          </a:p>
          <a:p>
            <a:pPr marL="462267" lvl="1" indent="-231974">
              <a:spcBef>
                <a:spcPts val="106"/>
              </a:spcBef>
              <a:buSzPct val="118750"/>
              <a:buChar char="–"/>
              <a:tabLst>
                <a:tab pos="462828" algn="l"/>
              </a:tabLst>
            </a:pPr>
            <a:r>
              <a:rPr sz="2118" spc="-4">
                <a:solidFill>
                  <a:srgbClr val="0000FF"/>
                </a:solidFill>
                <a:latin typeface="Arial"/>
                <a:cs typeface="Arial"/>
              </a:rPr>
              <a:t>There </a:t>
            </a:r>
            <a:r>
              <a:rPr sz="2118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118" spc="-4">
                <a:solidFill>
                  <a:srgbClr val="0000FF"/>
                </a:solidFill>
                <a:latin typeface="Arial"/>
                <a:cs typeface="Arial"/>
              </a:rPr>
              <a:t>different </a:t>
            </a:r>
            <a:r>
              <a:rPr sz="2118">
                <a:solidFill>
                  <a:srgbClr val="0000FF"/>
                </a:solidFill>
                <a:latin typeface="Arial"/>
                <a:cs typeface="Arial"/>
              </a:rPr>
              <a:t>types </a:t>
            </a:r>
            <a:r>
              <a:rPr sz="2118" spc="-4">
                <a:solidFill>
                  <a:srgbClr val="0000FF"/>
                </a:solidFill>
                <a:latin typeface="Arial"/>
                <a:cs typeface="Arial"/>
              </a:rPr>
              <a:t>of models, </a:t>
            </a:r>
            <a:r>
              <a:rPr sz="2118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118" spc="4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18" spc="-4">
                <a:solidFill>
                  <a:srgbClr val="0000FF"/>
                </a:solidFill>
                <a:latin typeface="Arial"/>
                <a:cs typeface="Arial"/>
              </a:rPr>
              <a:t>example:</a:t>
            </a:r>
            <a:endParaRPr sz="2118">
              <a:latin typeface="Arial"/>
              <a:cs typeface="Arial"/>
            </a:endParaRPr>
          </a:p>
          <a:p>
            <a:pPr marL="688638" lvl="2" indent="-225810">
              <a:spcBef>
                <a:spcPts val="375"/>
              </a:spcBef>
              <a:buClr>
                <a:srgbClr val="0000FF"/>
              </a:buClr>
              <a:buSzPct val="117857"/>
              <a:buChar char="•"/>
              <a:tabLst>
                <a:tab pos="688638" algn="l"/>
                <a:tab pos="689199" algn="l"/>
              </a:tabLst>
            </a:pPr>
            <a:r>
              <a:rPr sz="2118" spc="-4">
                <a:latin typeface="Arial"/>
                <a:cs typeface="Arial"/>
              </a:rPr>
              <a:t>Mathematical</a:t>
            </a:r>
            <a:r>
              <a:rPr sz="2118" spc="-22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equations.</a:t>
            </a:r>
            <a:endParaRPr sz="2118">
              <a:latin typeface="Arial"/>
              <a:cs typeface="Arial"/>
            </a:endParaRPr>
          </a:p>
          <a:p>
            <a:pPr marL="688638" lvl="2" indent="-225810">
              <a:spcBef>
                <a:spcPts val="371"/>
              </a:spcBef>
              <a:buClr>
                <a:srgbClr val="0000FF"/>
              </a:buClr>
              <a:buSzPct val="117857"/>
              <a:buChar char="•"/>
              <a:tabLst>
                <a:tab pos="688638" algn="l"/>
                <a:tab pos="689199" algn="l"/>
              </a:tabLst>
            </a:pPr>
            <a:r>
              <a:rPr sz="2118" spc="-4">
                <a:latin typeface="Arial"/>
                <a:cs typeface="Arial"/>
              </a:rPr>
              <a:t>Relational diagrams such as </a:t>
            </a:r>
            <a:r>
              <a:rPr sz="2118">
                <a:latin typeface="Arial"/>
                <a:cs typeface="Arial"/>
              </a:rPr>
              <a:t>trees </a:t>
            </a:r>
            <a:r>
              <a:rPr sz="2118" spc="-4">
                <a:latin typeface="Arial"/>
                <a:cs typeface="Arial"/>
              </a:rPr>
              <a:t>and</a:t>
            </a:r>
            <a:r>
              <a:rPr sz="2118" spc="-71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graphs.</a:t>
            </a:r>
            <a:endParaRPr sz="2118">
              <a:latin typeface="Arial"/>
              <a:cs typeface="Arial"/>
            </a:endParaRPr>
          </a:p>
          <a:p>
            <a:pPr marL="688638" lvl="2" indent="-225810">
              <a:spcBef>
                <a:spcPts val="371"/>
              </a:spcBef>
              <a:buClr>
                <a:srgbClr val="0000FF"/>
              </a:buClr>
              <a:buSzPct val="117857"/>
              <a:buChar char="•"/>
              <a:tabLst>
                <a:tab pos="688638" algn="l"/>
                <a:tab pos="689199" algn="l"/>
              </a:tabLst>
            </a:pPr>
            <a:r>
              <a:rPr sz="2118" spc="-4">
                <a:latin typeface="Arial"/>
                <a:cs typeface="Arial"/>
              </a:rPr>
              <a:t>Logical if/else</a:t>
            </a:r>
            <a:r>
              <a:rPr sz="2118" spc="-31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rules.</a:t>
            </a:r>
            <a:endParaRPr sz="2118">
              <a:latin typeface="Arial"/>
              <a:cs typeface="Arial"/>
            </a:endParaRPr>
          </a:p>
          <a:p>
            <a:pPr marL="688638" lvl="2" indent="-225810">
              <a:spcBef>
                <a:spcPts val="371"/>
              </a:spcBef>
              <a:buClr>
                <a:srgbClr val="0000FF"/>
              </a:buClr>
              <a:buSzPct val="117857"/>
              <a:buChar char="•"/>
              <a:tabLst>
                <a:tab pos="688638" algn="l"/>
                <a:tab pos="689199" algn="l"/>
              </a:tabLst>
            </a:pPr>
            <a:r>
              <a:rPr sz="2118" spc="-4">
                <a:latin typeface="Arial"/>
                <a:cs typeface="Arial"/>
              </a:rPr>
              <a:t>Groupings of data known as</a:t>
            </a:r>
            <a:r>
              <a:rPr sz="2118" spc="-40">
                <a:latin typeface="Arial"/>
                <a:cs typeface="Arial"/>
              </a:rPr>
              <a:t> </a:t>
            </a:r>
            <a:r>
              <a:rPr sz="2118" spc="-4">
                <a:latin typeface="Arial"/>
                <a:cs typeface="Arial"/>
              </a:rPr>
              <a:t>clusters.</a:t>
            </a:r>
            <a:endParaRPr sz="2118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5095" y="210868"/>
            <a:ext cx="4077260" cy="380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71" kern="0"/>
              <a:t>How do machines learn?</a:t>
            </a:r>
            <a:endParaRPr lang="en-IN" sz="2471" kern="0"/>
          </a:p>
        </p:txBody>
      </p:sp>
    </p:spTree>
    <p:extLst>
      <p:ext uri="{BB962C8B-B14F-4D97-AF65-F5344CB8AC3E}">
        <p14:creationId xmlns:p14="http://schemas.microsoft.com/office/powerpoint/2010/main" val="13605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85210" y="976593"/>
            <a:ext cx="8614522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2744" y="0"/>
                </a:lnTo>
              </a:path>
            </a:pathLst>
          </a:custGeom>
          <a:ln w="22098">
            <a:solidFill>
              <a:srgbClr val="929DF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658806" y="6653940"/>
            <a:ext cx="8875059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511" y="54926"/>
            <a:ext cx="6282047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t>General ML</a:t>
            </a:r>
            <a:r>
              <a:rPr spc="-106"/>
              <a:t> </a:t>
            </a:r>
            <a:r>
              <a:t>architecture</a:t>
            </a:r>
          </a:p>
        </p:txBody>
      </p:sp>
      <p:sp>
        <p:nvSpPr>
          <p:cNvPr id="6" name="object 6"/>
          <p:cNvSpPr/>
          <p:nvPr/>
        </p:nvSpPr>
        <p:spPr>
          <a:xfrm>
            <a:off x="1034142" y="3753248"/>
            <a:ext cx="10635343" cy="2753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713509" y="1224179"/>
            <a:ext cx="10854047" cy="21972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 algn="just">
              <a:spcBef>
                <a:spcPts val="84"/>
              </a:spcBef>
              <a:buClr>
                <a:srgbClr val="0000FF"/>
              </a:buClr>
              <a:buChar char="•"/>
              <a:tabLst>
                <a:tab pos="313781" algn="l"/>
              </a:tabLst>
            </a:pPr>
            <a:r>
              <a:rPr sz="1765" spc="-4">
                <a:latin typeface="Arial"/>
                <a:cs typeface="Arial"/>
              </a:rPr>
              <a:t>As the predictive models are </a:t>
            </a:r>
            <a:r>
              <a:rPr sz="1765">
                <a:latin typeface="Arial"/>
                <a:cs typeface="Arial"/>
              </a:rPr>
              <a:t>well </a:t>
            </a:r>
            <a:r>
              <a:rPr sz="1765" spc="-4">
                <a:latin typeface="Arial"/>
                <a:cs typeface="Arial"/>
              </a:rPr>
              <a:t>instructed regarding </a:t>
            </a:r>
            <a:r>
              <a:rPr sz="1765">
                <a:latin typeface="Arial"/>
                <a:cs typeface="Arial"/>
              </a:rPr>
              <a:t>what </a:t>
            </a:r>
            <a:r>
              <a:rPr sz="1765" spc="-4">
                <a:latin typeface="Arial"/>
                <a:cs typeface="Arial"/>
              </a:rPr>
              <a:t>they need to learn and how they are intended to learn it, the process of training a predictive model </a:t>
            </a:r>
            <a:r>
              <a:rPr sz="1765">
                <a:latin typeface="Arial"/>
                <a:cs typeface="Arial"/>
              </a:rPr>
              <a:t>is </a:t>
            </a:r>
            <a:r>
              <a:rPr sz="1765" spc="-4">
                <a:latin typeface="Arial"/>
                <a:cs typeface="Arial"/>
              </a:rPr>
              <a:t>known as supervised</a:t>
            </a:r>
            <a:r>
              <a:rPr sz="1765" spc="4">
                <a:latin typeface="Arial"/>
                <a:cs typeface="Arial"/>
              </a:rPr>
              <a:t> </a:t>
            </a:r>
            <a:r>
              <a:rPr sz="1765" spc="-4">
                <a:latin typeface="Arial"/>
                <a:cs typeface="Arial"/>
              </a:rPr>
              <a:t>learning.</a:t>
            </a:r>
            <a:endParaRPr sz="1765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0000FF"/>
              </a:buClr>
              <a:buFont typeface="Arial"/>
              <a:buChar char="•"/>
            </a:pPr>
            <a:endParaRPr sz="1809">
              <a:latin typeface="Arial"/>
              <a:cs typeface="Arial"/>
            </a:endParaRPr>
          </a:p>
          <a:p>
            <a:pPr marL="313781" marR="4483" indent="-302575" algn="just">
              <a:buClr>
                <a:srgbClr val="0000FF"/>
              </a:buClr>
              <a:buChar char="•"/>
              <a:tabLst>
                <a:tab pos="313781" algn="l"/>
              </a:tabLst>
            </a:pPr>
            <a:r>
              <a:rPr sz="1765" spc="-4">
                <a:latin typeface="Arial"/>
                <a:cs typeface="Arial"/>
              </a:rPr>
              <a:t>The often used supervised machine learning task </a:t>
            </a:r>
            <a:r>
              <a:rPr sz="1765" spc="-9">
                <a:latin typeface="Arial"/>
                <a:cs typeface="Arial"/>
              </a:rPr>
              <a:t>of </a:t>
            </a:r>
            <a:r>
              <a:rPr sz="1765" spc="-4">
                <a:latin typeface="Arial"/>
                <a:cs typeface="Arial"/>
              </a:rPr>
              <a:t>predicting which category </a:t>
            </a:r>
            <a:r>
              <a:rPr sz="1765" spc="-13">
                <a:latin typeface="Arial"/>
                <a:cs typeface="Arial"/>
              </a:rPr>
              <a:t>an </a:t>
            </a:r>
            <a:r>
              <a:rPr sz="1765" spc="-4">
                <a:latin typeface="Arial"/>
                <a:cs typeface="Arial"/>
              </a:rPr>
              <a:t>example belongs to is known as</a:t>
            </a:r>
            <a:r>
              <a:rPr sz="1765" spc="26">
                <a:latin typeface="Arial"/>
                <a:cs typeface="Arial"/>
              </a:rPr>
              <a:t> </a:t>
            </a:r>
            <a:r>
              <a:rPr sz="1765" spc="-4">
                <a:latin typeface="Arial"/>
                <a:cs typeface="Arial"/>
              </a:rPr>
              <a:t>classification.</a:t>
            </a:r>
            <a:endParaRPr sz="1765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0000FF"/>
              </a:buClr>
              <a:buFont typeface="Arial"/>
              <a:buChar char="•"/>
            </a:pPr>
            <a:endParaRPr sz="1809">
              <a:latin typeface="Arial"/>
              <a:cs typeface="Arial"/>
            </a:endParaRPr>
          </a:p>
          <a:p>
            <a:pPr marL="313781" marR="4483" indent="-302575" algn="just">
              <a:buClr>
                <a:srgbClr val="0000FF"/>
              </a:buClr>
              <a:buChar char="•"/>
              <a:tabLst>
                <a:tab pos="313781" algn="l"/>
              </a:tabLst>
            </a:pPr>
            <a:r>
              <a:rPr sz="1765" spc="-4">
                <a:latin typeface="Arial"/>
                <a:cs typeface="Arial"/>
              </a:rPr>
              <a:t>In the case of classification, the target feature to be predicted is a categorical  feature known as </a:t>
            </a:r>
            <a:r>
              <a:rPr sz="1765">
                <a:latin typeface="Arial"/>
                <a:cs typeface="Arial"/>
              </a:rPr>
              <a:t>the class, </a:t>
            </a:r>
            <a:r>
              <a:rPr sz="1765" spc="-4">
                <a:latin typeface="Arial"/>
                <a:cs typeface="Arial"/>
              </a:rPr>
              <a:t>and is divided into categories called</a:t>
            </a:r>
            <a:r>
              <a:rPr sz="1765" spc="31">
                <a:latin typeface="Arial"/>
                <a:cs typeface="Arial"/>
              </a:rPr>
              <a:t> </a:t>
            </a:r>
            <a:r>
              <a:rPr sz="1765" spc="-4">
                <a:latin typeface="Arial"/>
                <a:cs typeface="Arial"/>
              </a:rPr>
              <a:t>levels.</a:t>
            </a:r>
            <a:endParaRPr sz="176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5193" y="6653940"/>
            <a:ext cx="3954556" cy="1470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882" spc="-4">
                <a:latin typeface="Arial"/>
                <a:cs typeface="Arial"/>
              </a:rPr>
              <a:t>Source:</a:t>
            </a:r>
            <a:r>
              <a:rPr sz="882" spc="4">
                <a:latin typeface="Arial"/>
                <a:cs typeface="Arial"/>
              </a:rPr>
              <a:t> </a:t>
            </a:r>
            <a:r>
              <a:rPr sz="882" spc="-4">
                <a:latin typeface="Arial"/>
                <a:cs typeface="Arial"/>
              </a:rPr>
              <a:t>https://</a:t>
            </a:r>
            <a:r>
              <a:rPr sz="882" spc="-4">
                <a:latin typeface="Arial"/>
                <a:cs typeface="Arial"/>
                <a:hlinkClick r:id="rId3"/>
              </a:rPr>
              <a:t>www.xenonstack.com/blog/log-analytics-deep-machine-learning/</a:t>
            </a:r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959429"/>
            <a:ext cx="5344472" cy="3788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89" y="2097042"/>
            <a:ext cx="5747081" cy="3650615"/>
          </a:xfrm>
          <a:prstGeom prst="rect">
            <a:avLst/>
          </a:prstGeom>
        </p:spPr>
      </p:pic>
      <p:sp>
        <p:nvSpPr>
          <p:cNvPr id="6" name="object 5"/>
          <p:cNvSpPr txBox="1">
            <a:spLocks/>
          </p:cNvSpPr>
          <p:nvPr/>
        </p:nvSpPr>
        <p:spPr>
          <a:xfrm>
            <a:off x="332103" y="184165"/>
            <a:ext cx="4540063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206">
              <a:spcBef>
                <a:spcPts val="88"/>
              </a:spcBef>
            </a:pPr>
            <a:r>
              <a:rPr lang="en-IN" sz="2824" kern="0"/>
              <a:t>Machine </a:t>
            </a:r>
            <a:r>
              <a:rPr lang="en-IN" sz="2824" kern="0" spc="-4"/>
              <a:t>learning</a:t>
            </a:r>
            <a:r>
              <a:rPr lang="en-IN" sz="2824" kern="0" spc="-101"/>
              <a:t> </a:t>
            </a:r>
            <a:r>
              <a:rPr lang="en-IN" sz="2824" kern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75244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5" y="688769"/>
            <a:ext cx="10842171" cy="18493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65" y="2538133"/>
            <a:ext cx="7327075" cy="1764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49" y="4706820"/>
            <a:ext cx="10189029" cy="195989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2010" y="134854"/>
            <a:ext cx="4077260" cy="380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71" kern="0"/>
              <a:t>Supervised Learning</a:t>
            </a:r>
            <a:endParaRPr lang="en-IN" sz="2471" kern="0"/>
          </a:p>
        </p:txBody>
      </p:sp>
    </p:spTree>
    <p:extLst>
      <p:ext uri="{BB962C8B-B14F-4D97-AF65-F5344CB8AC3E}">
        <p14:creationId xmlns:p14="http://schemas.microsoft.com/office/powerpoint/2010/main" val="39086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/>
          <p:cNvSpPr txBox="1">
            <a:spLocks/>
          </p:cNvSpPr>
          <p:nvPr/>
        </p:nvSpPr>
        <p:spPr>
          <a:xfrm>
            <a:off x="324243" y="185814"/>
            <a:ext cx="3409390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206">
              <a:spcBef>
                <a:spcPts val="88"/>
              </a:spcBef>
            </a:pPr>
            <a:r>
              <a:rPr lang="en-IN" sz="2471" kern="0"/>
              <a:t>Unsupervised</a:t>
            </a:r>
            <a:r>
              <a:rPr lang="en-IN" sz="2471" kern="0" spc="-49"/>
              <a:t> </a:t>
            </a:r>
            <a:r>
              <a:rPr lang="en-IN" sz="2471" kern="0"/>
              <a:t>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1" y="914400"/>
            <a:ext cx="9334004" cy="2287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14" y="3329981"/>
            <a:ext cx="7267699" cy="30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748" y="792031"/>
            <a:ext cx="2277035" cy="15398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27" b="1" spc="-13">
                <a:latin typeface="Arial"/>
                <a:cs typeface="Arial"/>
              </a:rPr>
              <a:t>IBM</a:t>
            </a:r>
            <a:r>
              <a:rPr sz="927" b="1" spc="-57">
                <a:latin typeface="Arial"/>
                <a:cs typeface="Arial"/>
              </a:rPr>
              <a:t> </a:t>
            </a:r>
            <a:r>
              <a:rPr sz="927" b="1" spc="-13">
                <a:latin typeface="Arial"/>
                <a:cs typeface="Arial"/>
              </a:rPr>
              <a:t>ICE</a:t>
            </a:r>
            <a:r>
              <a:rPr sz="927" b="1" spc="-49">
                <a:latin typeface="Arial"/>
                <a:cs typeface="Arial"/>
              </a:rPr>
              <a:t> </a:t>
            </a:r>
            <a:r>
              <a:rPr sz="927" b="1" spc="-18">
                <a:latin typeface="Arial"/>
                <a:cs typeface="Arial"/>
              </a:rPr>
              <a:t>(Innovation</a:t>
            </a:r>
            <a:r>
              <a:rPr sz="927" b="1" spc="-71">
                <a:latin typeface="Arial"/>
                <a:cs typeface="Arial"/>
              </a:rPr>
              <a:t> </a:t>
            </a:r>
            <a:r>
              <a:rPr sz="927" b="1" spc="-18">
                <a:latin typeface="Arial"/>
                <a:cs typeface="Arial"/>
              </a:rPr>
              <a:t>Centre</a:t>
            </a:r>
            <a:r>
              <a:rPr sz="927" b="1" spc="-40">
                <a:latin typeface="Arial"/>
                <a:cs typeface="Arial"/>
              </a:rPr>
              <a:t> </a:t>
            </a:r>
            <a:r>
              <a:rPr sz="927" b="1" spc="-13">
                <a:latin typeface="Arial"/>
                <a:cs typeface="Arial"/>
              </a:rPr>
              <a:t>for</a:t>
            </a:r>
            <a:r>
              <a:rPr sz="927" b="1" spc="-53">
                <a:latin typeface="Arial"/>
                <a:cs typeface="Arial"/>
              </a:rPr>
              <a:t> </a:t>
            </a:r>
            <a:r>
              <a:rPr sz="927" b="1" spc="-18">
                <a:latin typeface="Arial"/>
                <a:cs typeface="Arial"/>
              </a:rPr>
              <a:t>Education)</a:t>
            </a:r>
            <a:endParaRPr sz="92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5210" y="976593"/>
            <a:ext cx="8614522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2744" y="0"/>
                </a:lnTo>
              </a:path>
            </a:pathLst>
          </a:custGeom>
          <a:ln w="22098">
            <a:solidFill>
              <a:srgbClr val="929DF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658806" y="6653940"/>
            <a:ext cx="8875059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04" y="-2512"/>
            <a:ext cx="3409390" cy="136553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t>Unsupervised</a:t>
            </a:r>
            <a:r>
              <a:rPr spc="-49"/>
              <a:t> </a:t>
            </a:r>
            <a:r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2026" y="1898426"/>
            <a:ext cx="8558493" cy="261818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9733" marR="4483" indent="-218526">
              <a:spcBef>
                <a:spcPts val="88"/>
              </a:spcBef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1588" spc="-4">
                <a:latin typeface="Arial"/>
                <a:cs typeface="Arial"/>
              </a:rPr>
              <a:t>Supervised learning, teaches a </a:t>
            </a:r>
            <a:r>
              <a:rPr sz="1588">
                <a:latin typeface="Arial"/>
                <a:cs typeface="Arial"/>
              </a:rPr>
              <a:t>mapping </a:t>
            </a:r>
            <a:r>
              <a:rPr sz="1588" spc="-4">
                <a:latin typeface="Arial"/>
                <a:cs typeface="Arial"/>
              </a:rPr>
              <a:t>from </a:t>
            </a:r>
            <a:r>
              <a:rPr sz="1588">
                <a:latin typeface="Arial"/>
                <a:cs typeface="Arial"/>
              </a:rPr>
              <a:t>the </a:t>
            </a:r>
            <a:r>
              <a:rPr sz="1588" spc="-4">
                <a:latin typeface="Arial"/>
                <a:cs typeface="Arial"/>
              </a:rPr>
              <a:t>input to an </a:t>
            </a:r>
            <a:r>
              <a:rPr sz="1588">
                <a:latin typeface="Arial"/>
                <a:cs typeface="Arial"/>
              </a:rPr>
              <a:t>output </a:t>
            </a:r>
            <a:r>
              <a:rPr sz="1588" spc="-4">
                <a:latin typeface="Arial"/>
                <a:cs typeface="Arial"/>
              </a:rPr>
              <a:t>where </a:t>
            </a:r>
            <a:r>
              <a:rPr sz="1588">
                <a:latin typeface="Arial"/>
                <a:cs typeface="Arial"/>
              </a:rPr>
              <a:t>the correct </a:t>
            </a:r>
            <a:r>
              <a:rPr sz="1588" spc="-4">
                <a:latin typeface="Arial"/>
                <a:cs typeface="Arial"/>
              </a:rPr>
              <a:t>values  are provided, by a</a:t>
            </a:r>
            <a:r>
              <a:rPr sz="1588" spc="-13">
                <a:latin typeface="Arial"/>
                <a:cs typeface="Arial"/>
              </a:rPr>
              <a:t> </a:t>
            </a:r>
            <a:r>
              <a:rPr sz="1588" spc="-9">
                <a:latin typeface="Arial"/>
                <a:cs typeface="Arial"/>
              </a:rPr>
              <a:t>supervisor.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471">
              <a:latin typeface="Arial"/>
              <a:cs typeface="Arial"/>
            </a:endParaRPr>
          </a:p>
          <a:p>
            <a:pPr marL="22973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1588" spc="-4">
                <a:latin typeface="Arial"/>
                <a:cs typeface="Arial"/>
              </a:rPr>
              <a:t>In </a:t>
            </a:r>
            <a:r>
              <a:rPr sz="1588">
                <a:latin typeface="Arial"/>
                <a:cs typeface="Arial"/>
              </a:rPr>
              <a:t>the </a:t>
            </a:r>
            <a:r>
              <a:rPr sz="1588" spc="-4">
                <a:latin typeface="Arial"/>
                <a:cs typeface="Arial"/>
              </a:rPr>
              <a:t>cases </a:t>
            </a:r>
            <a:r>
              <a:rPr sz="1588">
                <a:latin typeface="Arial"/>
                <a:cs typeface="Arial"/>
              </a:rPr>
              <a:t>of </a:t>
            </a:r>
            <a:r>
              <a:rPr sz="1588" spc="-4">
                <a:latin typeface="Arial"/>
                <a:cs typeface="Arial"/>
              </a:rPr>
              <a:t>unsupervised </a:t>
            </a:r>
            <a:r>
              <a:rPr sz="1588">
                <a:latin typeface="Arial"/>
                <a:cs typeface="Arial"/>
              </a:rPr>
              <a:t>learning, </a:t>
            </a:r>
            <a:r>
              <a:rPr sz="1588" spc="-4">
                <a:latin typeface="Arial"/>
                <a:cs typeface="Arial"/>
              </a:rPr>
              <a:t>we are provided with only </a:t>
            </a:r>
            <a:r>
              <a:rPr sz="1588">
                <a:latin typeface="Arial"/>
                <a:cs typeface="Arial"/>
              </a:rPr>
              <a:t>the data, </a:t>
            </a:r>
            <a:r>
              <a:rPr sz="1588" spc="-4">
                <a:latin typeface="Arial"/>
                <a:cs typeface="Arial"/>
              </a:rPr>
              <a:t>without</a:t>
            </a:r>
            <a:r>
              <a:rPr sz="1588" spc="53">
                <a:latin typeface="Arial"/>
                <a:cs typeface="Arial"/>
              </a:rPr>
              <a:t> </a:t>
            </a:r>
            <a:r>
              <a:rPr sz="1588" spc="-4">
                <a:latin typeface="Arial"/>
                <a:cs typeface="Arial"/>
              </a:rPr>
              <a:t>labels.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471">
              <a:latin typeface="Arial"/>
              <a:cs typeface="Arial"/>
            </a:endParaRPr>
          </a:p>
          <a:p>
            <a:pPr marL="22973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1588">
                <a:latin typeface="Arial"/>
                <a:cs typeface="Arial"/>
              </a:rPr>
              <a:t>The </a:t>
            </a:r>
            <a:r>
              <a:rPr sz="1588" spc="-4">
                <a:latin typeface="Arial"/>
                <a:cs typeface="Arial"/>
              </a:rPr>
              <a:t>goal is to find </a:t>
            </a:r>
            <a:r>
              <a:rPr sz="1588">
                <a:latin typeface="Arial"/>
                <a:cs typeface="Arial"/>
              </a:rPr>
              <a:t>the regularities </a:t>
            </a:r>
            <a:r>
              <a:rPr sz="1588" spc="-4">
                <a:latin typeface="Arial"/>
                <a:cs typeface="Arial"/>
              </a:rPr>
              <a:t>in </a:t>
            </a:r>
            <a:r>
              <a:rPr sz="1588">
                <a:latin typeface="Arial"/>
                <a:cs typeface="Arial"/>
              </a:rPr>
              <a:t>the</a:t>
            </a:r>
            <a:r>
              <a:rPr sz="1588" spc="-26">
                <a:latin typeface="Arial"/>
                <a:cs typeface="Arial"/>
              </a:rPr>
              <a:t> </a:t>
            </a:r>
            <a:r>
              <a:rPr sz="1588" spc="-4">
                <a:latin typeface="Arial"/>
                <a:cs typeface="Arial"/>
              </a:rPr>
              <a:t>input.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471">
              <a:latin typeface="Arial"/>
              <a:cs typeface="Arial"/>
            </a:endParaRPr>
          </a:p>
          <a:p>
            <a:pPr marL="229733" marR="448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1588">
                <a:latin typeface="Arial"/>
                <a:cs typeface="Arial"/>
              </a:rPr>
              <a:t>The </a:t>
            </a:r>
            <a:r>
              <a:rPr sz="1588" spc="-4">
                <a:latin typeface="Arial"/>
                <a:cs typeface="Arial"/>
              </a:rPr>
              <a:t>input space follows certain patterns, our goal is to build a model to identify these </a:t>
            </a:r>
            <a:r>
              <a:rPr sz="1588" spc="432">
                <a:latin typeface="Arial"/>
                <a:cs typeface="Arial"/>
              </a:rPr>
              <a:t> </a:t>
            </a:r>
            <a:r>
              <a:rPr sz="1588" spc="-4">
                <a:latin typeface="Arial"/>
                <a:cs typeface="Arial"/>
              </a:rPr>
              <a:t>patterns.</a:t>
            </a:r>
            <a:endParaRPr sz="15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0805" y="5741222"/>
            <a:ext cx="3128682" cy="1470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882" spc="-4">
                <a:latin typeface="Arial"/>
                <a:cs typeface="Arial"/>
              </a:rPr>
              <a:t>Source: https://</a:t>
            </a:r>
            <a:r>
              <a:rPr sz="882" spc="-4">
                <a:latin typeface="Arial"/>
                <a:cs typeface="Arial"/>
                <a:hlinkClick r:id="rId2"/>
              </a:rPr>
              <a:t>www.edureka.co/blog/machine-learning-tutorial/</a:t>
            </a:r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5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5748" y="792031"/>
            <a:ext cx="2277035" cy="15398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27" b="1" spc="-13">
                <a:latin typeface="Arial"/>
                <a:cs typeface="Arial"/>
              </a:rPr>
              <a:t>IBM</a:t>
            </a:r>
            <a:r>
              <a:rPr sz="927" b="1" spc="-57">
                <a:latin typeface="Arial"/>
                <a:cs typeface="Arial"/>
              </a:rPr>
              <a:t> </a:t>
            </a:r>
            <a:r>
              <a:rPr sz="927" b="1" spc="-13">
                <a:latin typeface="Arial"/>
                <a:cs typeface="Arial"/>
              </a:rPr>
              <a:t>ICE</a:t>
            </a:r>
            <a:r>
              <a:rPr sz="927" b="1" spc="-49">
                <a:latin typeface="Arial"/>
                <a:cs typeface="Arial"/>
              </a:rPr>
              <a:t> </a:t>
            </a:r>
            <a:r>
              <a:rPr sz="927" b="1" spc="-18">
                <a:latin typeface="Arial"/>
                <a:cs typeface="Arial"/>
              </a:rPr>
              <a:t>(Innovation</a:t>
            </a:r>
            <a:r>
              <a:rPr sz="927" b="1" spc="-71">
                <a:latin typeface="Arial"/>
                <a:cs typeface="Arial"/>
              </a:rPr>
              <a:t> </a:t>
            </a:r>
            <a:r>
              <a:rPr sz="927" b="1" spc="-18">
                <a:latin typeface="Arial"/>
                <a:cs typeface="Arial"/>
              </a:rPr>
              <a:t>Centre</a:t>
            </a:r>
            <a:r>
              <a:rPr sz="927" b="1" spc="-40">
                <a:latin typeface="Arial"/>
                <a:cs typeface="Arial"/>
              </a:rPr>
              <a:t> </a:t>
            </a:r>
            <a:r>
              <a:rPr sz="927" b="1" spc="-13">
                <a:latin typeface="Arial"/>
                <a:cs typeface="Arial"/>
              </a:rPr>
              <a:t>for</a:t>
            </a:r>
            <a:r>
              <a:rPr sz="927" b="1" spc="-53">
                <a:latin typeface="Arial"/>
                <a:cs typeface="Arial"/>
              </a:rPr>
              <a:t> </a:t>
            </a:r>
            <a:r>
              <a:rPr sz="927" b="1" spc="-18">
                <a:latin typeface="Arial"/>
                <a:cs typeface="Arial"/>
              </a:rPr>
              <a:t>Education)</a:t>
            </a:r>
            <a:endParaRPr sz="927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5210" y="976593"/>
            <a:ext cx="8614522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2744" y="0"/>
                </a:lnTo>
              </a:path>
            </a:pathLst>
          </a:custGeom>
          <a:ln w="22098">
            <a:solidFill>
              <a:srgbClr val="929DF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658806" y="6653940"/>
            <a:ext cx="8875059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04" y="397597"/>
            <a:ext cx="5499658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Unsupervised</a:t>
            </a:r>
            <a:r>
              <a:rPr spc="-49" dirty="0"/>
              <a:t> </a:t>
            </a:r>
            <a:r>
              <a:rPr dirty="0"/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8159" y="1085626"/>
            <a:ext cx="8558493" cy="261818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9733" marR="4483" indent="-218526">
              <a:spcBef>
                <a:spcPts val="88"/>
              </a:spcBef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1588" spc="-4">
                <a:latin typeface="Arial"/>
                <a:cs typeface="Arial"/>
              </a:rPr>
              <a:t>Supervised learning, teaches a </a:t>
            </a:r>
            <a:r>
              <a:rPr sz="1588">
                <a:latin typeface="Arial"/>
                <a:cs typeface="Arial"/>
              </a:rPr>
              <a:t>mapping </a:t>
            </a:r>
            <a:r>
              <a:rPr sz="1588" spc="-4">
                <a:latin typeface="Arial"/>
                <a:cs typeface="Arial"/>
              </a:rPr>
              <a:t>from </a:t>
            </a:r>
            <a:r>
              <a:rPr sz="1588">
                <a:latin typeface="Arial"/>
                <a:cs typeface="Arial"/>
              </a:rPr>
              <a:t>the </a:t>
            </a:r>
            <a:r>
              <a:rPr sz="1588" spc="-4">
                <a:latin typeface="Arial"/>
                <a:cs typeface="Arial"/>
              </a:rPr>
              <a:t>input to an </a:t>
            </a:r>
            <a:r>
              <a:rPr sz="1588">
                <a:latin typeface="Arial"/>
                <a:cs typeface="Arial"/>
              </a:rPr>
              <a:t>output </a:t>
            </a:r>
            <a:r>
              <a:rPr sz="1588" spc="-4">
                <a:latin typeface="Arial"/>
                <a:cs typeface="Arial"/>
              </a:rPr>
              <a:t>where </a:t>
            </a:r>
            <a:r>
              <a:rPr sz="1588">
                <a:latin typeface="Arial"/>
                <a:cs typeface="Arial"/>
              </a:rPr>
              <a:t>the correct </a:t>
            </a:r>
            <a:r>
              <a:rPr sz="1588" spc="-4">
                <a:latin typeface="Arial"/>
                <a:cs typeface="Arial"/>
              </a:rPr>
              <a:t>values  are provided, by a</a:t>
            </a:r>
            <a:r>
              <a:rPr sz="1588" spc="-13">
                <a:latin typeface="Arial"/>
                <a:cs typeface="Arial"/>
              </a:rPr>
              <a:t> </a:t>
            </a:r>
            <a:r>
              <a:rPr sz="1588" spc="-9">
                <a:latin typeface="Arial"/>
                <a:cs typeface="Arial"/>
              </a:rPr>
              <a:t>supervisor.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471">
              <a:latin typeface="Arial"/>
              <a:cs typeface="Arial"/>
            </a:endParaRPr>
          </a:p>
          <a:p>
            <a:pPr marL="22973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1588" spc="-4">
                <a:latin typeface="Arial"/>
                <a:cs typeface="Arial"/>
              </a:rPr>
              <a:t>In </a:t>
            </a:r>
            <a:r>
              <a:rPr sz="1588">
                <a:latin typeface="Arial"/>
                <a:cs typeface="Arial"/>
              </a:rPr>
              <a:t>the </a:t>
            </a:r>
            <a:r>
              <a:rPr sz="1588" spc="-4">
                <a:latin typeface="Arial"/>
                <a:cs typeface="Arial"/>
              </a:rPr>
              <a:t>cases </a:t>
            </a:r>
            <a:r>
              <a:rPr sz="1588">
                <a:latin typeface="Arial"/>
                <a:cs typeface="Arial"/>
              </a:rPr>
              <a:t>of </a:t>
            </a:r>
            <a:r>
              <a:rPr sz="1588" spc="-4">
                <a:latin typeface="Arial"/>
                <a:cs typeface="Arial"/>
              </a:rPr>
              <a:t>unsupervised </a:t>
            </a:r>
            <a:r>
              <a:rPr sz="1588">
                <a:latin typeface="Arial"/>
                <a:cs typeface="Arial"/>
              </a:rPr>
              <a:t>learning, </a:t>
            </a:r>
            <a:r>
              <a:rPr sz="1588" spc="-4">
                <a:latin typeface="Arial"/>
                <a:cs typeface="Arial"/>
              </a:rPr>
              <a:t>we are provided with only </a:t>
            </a:r>
            <a:r>
              <a:rPr sz="1588">
                <a:latin typeface="Arial"/>
                <a:cs typeface="Arial"/>
              </a:rPr>
              <a:t>the data, </a:t>
            </a:r>
            <a:r>
              <a:rPr sz="1588" spc="-4">
                <a:latin typeface="Arial"/>
                <a:cs typeface="Arial"/>
              </a:rPr>
              <a:t>without</a:t>
            </a:r>
            <a:r>
              <a:rPr sz="1588" spc="53">
                <a:latin typeface="Arial"/>
                <a:cs typeface="Arial"/>
              </a:rPr>
              <a:t> </a:t>
            </a:r>
            <a:r>
              <a:rPr sz="1588" spc="-4">
                <a:latin typeface="Arial"/>
                <a:cs typeface="Arial"/>
              </a:rPr>
              <a:t>labels.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471">
              <a:latin typeface="Arial"/>
              <a:cs typeface="Arial"/>
            </a:endParaRPr>
          </a:p>
          <a:p>
            <a:pPr marL="22973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1588">
                <a:latin typeface="Arial"/>
                <a:cs typeface="Arial"/>
              </a:rPr>
              <a:t>The </a:t>
            </a:r>
            <a:r>
              <a:rPr sz="1588" spc="-4">
                <a:latin typeface="Arial"/>
                <a:cs typeface="Arial"/>
              </a:rPr>
              <a:t>goal is to find </a:t>
            </a:r>
            <a:r>
              <a:rPr sz="1588">
                <a:latin typeface="Arial"/>
                <a:cs typeface="Arial"/>
              </a:rPr>
              <a:t>the regularities </a:t>
            </a:r>
            <a:r>
              <a:rPr sz="1588" spc="-4">
                <a:latin typeface="Arial"/>
                <a:cs typeface="Arial"/>
              </a:rPr>
              <a:t>in </a:t>
            </a:r>
            <a:r>
              <a:rPr sz="1588">
                <a:latin typeface="Arial"/>
                <a:cs typeface="Arial"/>
              </a:rPr>
              <a:t>the</a:t>
            </a:r>
            <a:r>
              <a:rPr sz="1588" spc="-26">
                <a:latin typeface="Arial"/>
                <a:cs typeface="Arial"/>
              </a:rPr>
              <a:t> </a:t>
            </a:r>
            <a:r>
              <a:rPr sz="1588" spc="-4">
                <a:latin typeface="Arial"/>
                <a:cs typeface="Arial"/>
              </a:rPr>
              <a:t>input.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471">
              <a:latin typeface="Arial"/>
              <a:cs typeface="Arial"/>
            </a:endParaRPr>
          </a:p>
          <a:p>
            <a:pPr marL="229733" marR="448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1588">
                <a:latin typeface="Arial"/>
                <a:cs typeface="Arial"/>
              </a:rPr>
              <a:t>The </a:t>
            </a:r>
            <a:r>
              <a:rPr sz="1588" spc="-4">
                <a:latin typeface="Arial"/>
                <a:cs typeface="Arial"/>
              </a:rPr>
              <a:t>input space follows certain patterns, our goal is to build a model to identify these </a:t>
            </a:r>
            <a:r>
              <a:rPr sz="1588" spc="432">
                <a:latin typeface="Arial"/>
                <a:cs typeface="Arial"/>
              </a:rPr>
              <a:t> </a:t>
            </a:r>
            <a:r>
              <a:rPr sz="1588" spc="-4">
                <a:latin typeface="Arial"/>
                <a:cs typeface="Arial"/>
              </a:rPr>
              <a:t>patterns.</a:t>
            </a:r>
            <a:endParaRPr sz="158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6974" y="4027673"/>
            <a:ext cx="8558381" cy="1562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4430805" y="5741222"/>
            <a:ext cx="3128682" cy="1470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882" spc="-4">
                <a:latin typeface="Arial"/>
                <a:cs typeface="Arial"/>
              </a:rPr>
              <a:t>Source: https://</a:t>
            </a:r>
            <a:r>
              <a:rPr sz="882" spc="-4">
                <a:latin typeface="Arial"/>
                <a:cs typeface="Arial"/>
                <a:hlinkClick r:id="rId3"/>
              </a:rPr>
              <a:t>www.edureka.co/blog/machine-learning-tutorial/</a:t>
            </a:r>
            <a:endParaRPr sz="882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3235" y="3899647"/>
            <a:ext cx="4370294" cy="181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423614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85210" y="976593"/>
            <a:ext cx="8614522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2744" y="0"/>
                </a:lnTo>
              </a:path>
            </a:pathLst>
          </a:custGeom>
          <a:ln w="22098">
            <a:solidFill>
              <a:srgbClr val="929DF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658806" y="6653940"/>
            <a:ext cx="8875059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4384" y="52897"/>
            <a:ext cx="6567055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t>Unsupervised</a:t>
            </a:r>
            <a:r>
              <a:rPr spc="-49"/>
              <a:t> </a:t>
            </a:r>
            <a:r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6275" y="1085626"/>
            <a:ext cx="10747169" cy="27813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9733" marR="4483" indent="-218526">
              <a:spcBef>
                <a:spcPts val="88"/>
              </a:spcBef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2000" spc="-4">
                <a:latin typeface="Arial"/>
                <a:cs typeface="Arial"/>
              </a:rPr>
              <a:t>Supervised learning, teaches a </a:t>
            </a:r>
            <a:r>
              <a:rPr sz="2000">
                <a:latin typeface="Arial"/>
                <a:cs typeface="Arial"/>
              </a:rPr>
              <a:t>mapping </a:t>
            </a:r>
            <a:r>
              <a:rPr sz="2000" spc="-4">
                <a:latin typeface="Arial"/>
                <a:cs typeface="Arial"/>
              </a:rPr>
              <a:t>from </a:t>
            </a:r>
            <a:r>
              <a:rPr sz="2000">
                <a:latin typeface="Arial"/>
                <a:cs typeface="Arial"/>
              </a:rPr>
              <a:t>the </a:t>
            </a:r>
            <a:r>
              <a:rPr sz="2000" spc="-4">
                <a:latin typeface="Arial"/>
                <a:cs typeface="Arial"/>
              </a:rPr>
              <a:t>input to an </a:t>
            </a:r>
            <a:r>
              <a:rPr sz="2000">
                <a:latin typeface="Arial"/>
                <a:cs typeface="Arial"/>
              </a:rPr>
              <a:t>output </a:t>
            </a:r>
            <a:r>
              <a:rPr sz="2000" spc="-4">
                <a:latin typeface="Arial"/>
                <a:cs typeface="Arial"/>
              </a:rPr>
              <a:t>where </a:t>
            </a:r>
            <a:r>
              <a:rPr sz="2000">
                <a:latin typeface="Arial"/>
                <a:cs typeface="Arial"/>
              </a:rPr>
              <a:t>the correct </a:t>
            </a:r>
            <a:r>
              <a:rPr sz="2000" spc="-4">
                <a:latin typeface="Arial"/>
                <a:cs typeface="Arial"/>
              </a:rPr>
              <a:t>values  are provided, by a</a:t>
            </a:r>
            <a:r>
              <a:rPr sz="2000" spc="-13">
                <a:latin typeface="Arial"/>
                <a:cs typeface="Arial"/>
              </a:rPr>
              <a:t> </a:t>
            </a:r>
            <a:r>
              <a:rPr sz="2000" spc="-9">
                <a:latin typeface="Arial"/>
                <a:cs typeface="Arial"/>
              </a:rPr>
              <a:t>supervisor.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2973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2000" spc="-4">
                <a:latin typeface="Arial"/>
                <a:cs typeface="Arial"/>
              </a:rPr>
              <a:t>In </a:t>
            </a:r>
            <a:r>
              <a:rPr sz="2000">
                <a:latin typeface="Arial"/>
                <a:cs typeface="Arial"/>
              </a:rPr>
              <a:t>the </a:t>
            </a:r>
            <a:r>
              <a:rPr sz="2000" spc="-4">
                <a:latin typeface="Arial"/>
                <a:cs typeface="Arial"/>
              </a:rPr>
              <a:t>cases </a:t>
            </a:r>
            <a:r>
              <a:rPr sz="2000">
                <a:latin typeface="Arial"/>
                <a:cs typeface="Arial"/>
              </a:rPr>
              <a:t>of </a:t>
            </a:r>
            <a:r>
              <a:rPr sz="2000" spc="-4">
                <a:latin typeface="Arial"/>
                <a:cs typeface="Arial"/>
              </a:rPr>
              <a:t>unsupervised </a:t>
            </a:r>
            <a:r>
              <a:rPr sz="2000">
                <a:latin typeface="Arial"/>
                <a:cs typeface="Arial"/>
              </a:rPr>
              <a:t>learning, </a:t>
            </a:r>
            <a:r>
              <a:rPr sz="2000" spc="-4">
                <a:latin typeface="Arial"/>
                <a:cs typeface="Arial"/>
              </a:rPr>
              <a:t>we are provided with only </a:t>
            </a:r>
            <a:r>
              <a:rPr sz="2000">
                <a:latin typeface="Arial"/>
                <a:cs typeface="Arial"/>
              </a:rPr>
              <a:t>the data, </a:t>
            </a:r>
            <a:r>
              <a:rPr sz="2000" spc="-4">
                <a:latin typeface="Arial"/>
                <a:cs typeface="Arial"/>
              </a:rPr>
              <a:t>without</a:t>
            </a:r>
            <a:r>
              <a:rPr sz="2000" spc="53">
                <a:latin typeface="Arial"/>
                <a:cs typeface="Arial"/>
              </a:rPr>
              <a:t> </a:t>
            </a:r>
            <a:r>
              <a:rPr sz="2000" spc="-4">
                <a:latin typeface="Arial"/>
                <a:cs typeface="Arial"/>
              </a:rPr>
              <a:t>labels.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2973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2000">
                <a:latin typeface="Arial"/>
                <a:cs typeface="Arial"/>
              </a:rPr>
              <a:t>The </a:t>
            </a:r>
            <a:r>
              <a:rPr sz="2000" spc="-4">
                <a:latin typeface="Arial"/>
                <a:cs typeface="Arial"/>
              </a:rPr>
              <a:t>goal is to find </a:t>
            </a:r>
            <a:r>
              <a:rPr sz="2000">
                <a:latin typeface="Arial"/>
                <a:cs typeface="Arial"/>
              </a:rPr>
              <a:t>the regularities </a:t>
            </a:r>
            <a:r>
              <a:rPr sz="2000" spc="-4">
                <a:latin typeface="Arial"/>
                <a:cs typeface="Arial"/>
              </a:rPr>
              <a:t>in </a:t>
            </a:r>
            <a:r>
              <a:rPr sz="2000">
                <a:latin typeface="Arial"/>
                <a:cs typeface="Arial"/>
              </a:rPr>
              <a:t>the</a:t>
            </a:r>
            <a:r>
              <a:rPr sz="2000" spc="-26">
                <a:latin typeface="Arial"/>
                <a:cs typeface="Arial"/>
              </a:rPr>
              <a:t> </a:t>
            </a:r>
            <a:r>
              <a:rPr sz="2000" spc="-4">
                <a:latin typeface="Arial"/>
                <a:cs typeface="Arial"/>
              </a:rPr>
              <a:t>input.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18"/>
              </a:spcBef>
              <a:buClr>
                <a:srgbClr val="0000FF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29733" marR="448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2000">
                <a:latin typeface="Arial"/>
                <a:cs typeface="Arial"/>
              </a:rPr>
              <a:t>The </a:t>
            </a:r>
            <a:r>
              <a:rPr sz="2000" spc="-4">
                <a:latin typeface="Arial"/>
                <a:cs typeface="Arial"/>
              </a:rPr>
              <a:t>input space follows certain patterns, our goal is to build a model to identify these </a:t>
            </a:r>
            <a:r>
              <a:rPr sz="2000" spc="432">
                <a:latin typeface="Arial"/>
                <a:cs typeface="Arial"/>
              </a:rPr>
              <a:t> </a:t>
            </a:r>
            <a:r>
              <a:rPr sz="2000" spc="-4">
                <a:latin typeface="Arial"/>
                <a:cs typeface="Arial"/>
              </a:rPr>
              <a:t>patterns.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3138" y="4027673"/>
            <a:ext cx="11210306" cy="239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4371428" y="6710942"/>
            <a:ext cx="3128682" cy="1470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882" spc="-4">
                <a:latin typeface="Arial"/>
                <a:cs typeface="Arial"/>
              </a:rPr>
              <a:t>Source: https://</a:t>
            </a:r>
            <a:r>
              <a:rPr sz="882" spc="-4">
                <a:latin typeface="Arial"/>
                <a:cs typeface="Arial"/>
                <a:hlinkClick r:id="rId3"/>
              </a:rPr>
              <a:t>www.edureka.co/blog/machine-learning-tutorial/</a:t>
            </a:r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40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994647" y="874059"/>
            <a:ext cx="8115300" cy="1955286"/>
          </a:xfrm>
        </p:spPr>
        <p:txBody>
          <a:bodyPr>
            <a:normAutofit fontScale="85000" lnSpcReduction="10000"/>
          </a:bodyPr>
          <a:lstStyle/>
          <a:p>
            <a:pPr marL="210122" indent="-210122" algn="just"/>
            <a:r>
              <a:rPr lang="en-US" sz="2118" spc="-4"/>
              <a:t>Deep learning methods are a modern extension to artificial neural networks with </a:t>
            </a:r>
            <a:r>
              <a:rPr lang="en-US" sz="2118"/>
              <a:t>better </a:t>
            </a:r>
            <a:r>
              <a:rPr lang="en-US" sz="2118" spc="-18"/>
              <a:t>efficiency.</a:t>
            </a:r>
          </a:p>
          <a:p>
            <a:pPr marL="210122" indent="-210122" algn="just"/>
            <a:r>
              <a:rPr lang="en-US" sz="2118" spc="-4"/>
              <a:t>Deep learning methods are concerned with building much larger and more complex neural  networks</a:t>
            </a:r>
          </a:p>
          <a:p>
            <a:pPr marL="210122" indent="-210122" algn="just"/>
            <a:r>
              <a:rPr lang="en-US" sz="2118"/>
              <a:t>Many </a:t>
            </a:r>
            <a:r>
              <a:rPr lang="en-US" sz="2118" spc="-4"/>
              <a:t>methods </a:t>
            </a:r>
            <a:r>
              <a:rPr lang="en-US" sz="2118"/>
              <a:t>are </a:t>
            </a:r>
            <a:r>
              <a:rPr lang="en-US" sz="2118" spc="-4"/>
              <a:t>concerned </a:t>
            </a:r>
            <a:r>
              <a:rPr lang="en-US" sz="2118"/>
              <a:t>with </a:t>
            </a:r>
            <a:r>
              <a:rPr lang="en-US" sz="2118" spc="-4"/>
              <a:t>semi-supervised </a:t>
            </a:r>
            <a:r>
              <a:rPr lang="en-US" sz="2118"/>
              <a:t>learning problems </a:t>
            </a:r>
            <a:r>
              <a:rPr lang="en-US" sz="2118" spc="-4"/>
              <a:t>where large </a:t>
            </a:r>
            <a:r>
              <a:rPr lang="en-US" sz="2118"/>
              <a:t>datasets </a:t>
            </a:r>
            <a:r>
              <a:rPr lang="en-US" sz="2118" spc="-4"/>
              <a:t>contain </a:t>
            </a:r>
            <a:r>
              <a:rPr lang="en-US" sz="2118"/>
              <a:t>very </a:t>
            </a:r>
            <a:r>
              <a:rPr lang="en-US" sz="2118" spc="-4"/>
              <a:t>little labeled</a:t>
            </a:r>
            <a:r>
              <a:rPr lang="en-US" sz="2118" spc="-31"/>
              <a:t> </a:t>
            </a:r>
            <a:r>
              <a:rPr lang="en-US" sz="2118"/>
              <a:t>data.</a:t>
            </a: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1927412" y="201706"/>
            <a:ext cx="3792071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206">
              <a:spcBef>
                <a:spcPts val="88"/>
              </a:spcBef>
            </a:pPr>
            <a:r>
              <a:rPr lang="en-IN" sz="2471" kern="0"/>
              <a:t>Deep learning</a:t>
            </a:r>
            <a:r>
              <a:rPr lang="en-IN" sz="2471" kern="0" spc="-62"/>
              <a:t> </a:t>
            </a:r>
            <a:r>
              <a:rPr lang="en-IN" sz="2471" kern="0"/>
              <a:t>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39" y="3160059"/>
            <a:ext cx="7770508" cy="1758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39" y="5109882"/>
            <a:ext cx="7770508" cy="15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92" y="62936"/>
            <a:ext cx="7840536" cy="682176"/>
          </a:xfrm>
        </p:spPr>
        <p:txBody>
          <a:bodyPr>
            <a:normAutofit fontScale="90000"/>
          </a:bodyPr>
          <a:lstStyle/>
          <a:p>
            <a:r>
              <a:rPr lang="en-US"/>
              <a:t>Introduction :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Machine Learning?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7" y="1306285"/>
            <a:ext cx="11615057" cy="5279571"/>
          </a:xfrm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A machine learning algorithm then takes these examples and produces a program that does the job.</a:t>
            </a:r>
          </a:p>
          <a:p>
            <a:pPr lvl="2">
              <a:lnSpc>
                <a:spcPct val="80000"/>
              </a:lnSpc>
            </a:pPr>
            <a:r>
              <a:rPr lang="en-US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program produced by the learning algorithm may look very different from a typical written program. </a:t>
            </a:r>
          </a:p>
          <a:p>
            <a:pPr lvl="2">
              <a:lnSpc>
                <a:spcPct val="80000"/>
              </a:lnSpc>
            </a:pPr>
            <a:r>
              <a:rPr lang="en-US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 we do it right, the program works for new cases as well as the ones we trained it 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59232" y="3946069"/>
            <a:ext cx="8213270" cy="2122221"/>
            <a:chOff x="2264229" y="5054601"/>
            <a:chExt cx="8213270" cy="1531254"/>
          </a:xfrm>
        </p:grpSpPr>
        <p:sp>
          <p:nvSpPr>
            <p:cNvPr id="5" name="Rectangle 4"/>
            <p:cNvSpPr/>
            <p:nvPr/>
          </p:nvSpPr>
          <p:spPr>
            <a:xfrm>
              <a:off x="2264229" y="5965371"/>
              <a:ext cx="1447800" cy="391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Input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74029" y="5916384"/>
              <a:ext cx="3167742" cy="669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Mapping Function </a:t>
              </a:r>
            </a:p>
            <a:p>
              <a:pPr algn="ctr"/>
              <a:r>
                <a:rPr lang="en-US"/>
                <a:t>(Model / Program)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5054601"/>
              <a:ext cx="1447800" cy="391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Examples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41870" y="5965371"/>
              <a:ext cx="2035629" cy="391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Correct output</a:t>
              </a:r>
            </a:p>
          </p:txBody>
        </p:sp>
        <p:cxnSp>
          <p:nvCxnSpPr>
            <p:cNvPr id="9" name="Straight Arrow Connector 8"/>
            <p:cNvCxnSpPr>
              <a:endCxn id="6" idx="0"/>
            </p:cNvCxnSpPr>
            <p:nvPr/>
          </p:nvCxnSpPr>
          <p:spPr>
            <a:xfrm>
              <a:off x="6057900" y="5446487"/>
              <a:ext cx="0" cy="4698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</p:cNvCxnSpPr>
            <p:nvPr/>
          </p:nvCxnSpPr>
          <p:spPr>
            <a:xfrm>
              <a:off x="3712029" y="6161314"/>
              <a:ext cx="762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7641771" y="6251119"/>
              <a:ext cx="800099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44985" y="5483387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Training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3113" y="555210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21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10" y="606525"/>
            <a:ext cx="8911687" cy="6507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Deep Learning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62" y="1257300"/>
            <a:ext cx="10774850" cy="546002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Deep </a:t>
            </a:r>
            <a:r>
              <a:rPr lang="en-US" dirty="0"/>
              <a:t>learning encompasses various architectures, each suited to different types of tasks:</a:t>
            </a:r>
          </a:p>
          <a:p>
            <a:pPr fontAlgn="base"/>
            <a:r>
              <a:rPr lang="en-US" b="1" u="sng" dirty="0">
                <a:hlinkClick r:id="rId2"/>
              </a:rPr>
              <a:t>Convolutional Neural Networks (CNNs)</a:t>
            </a:r>
            <a:r>
              <a:rPr lang="en-US" dirty="0"/>
              <a:t>: Primarily used for image processing tasks, CNNs are designed to automatically and adaptively learn spatial hierarchies of features through convolutional layers.</a:t>
            </a:r>
          </a:p>
          <a:p>
            <a:pPr fontAlgn="base"/>
            <a:r>
              <a:rPr lang="en-US" b="1" u="sng" dirty="0">
                <a:hlinkClick r:id="rId3"/>
              </a:rPr>
              <a:t>Recurrent Neural Networks (RNNs)</a:t>
            </a:r>
            <a:r>
              <a:rPr lang="en-US" dirty="0"/>
              <a:t>: Ideal for sequential data, such as time series or natural language, RNNs have loops that allow information to persist, making them effective for tasks like speech recognition and language modeling.</a:t>
            </a:r>
          </a:p>
          <a:p>
            <a:pPr fontAlgn="base"/>
            <a:r>
              <a:rPr lang="en-US" b="1" u="sng" dirty="0">
                <a:hlinkClick r:id="rId4"/>
              </a:rPr>
              <a:t>Long Short-Term Memory Networks (LSTMs)</a:t>
            </a:r>
            <a:r>
              <a:rPr lang="en-US" u="sng" dirty="0">
                <a:hlinkClick r:id="rId4"/>
              </a:rPr>
              <a:t>:</a:t>
            </a:r>
            <a:r>
              <a:rPr lang="en-US" dirty="0"/>
              <a:t> A type of RNN that addresses the vanishing gradient problem, LSTMs are used for complex sequences, including text and speech.</a:t>
            </a:r>
          </a:p>
          <a:p>
            <a:pPr fontAlgn="base"/>
            <a:r>
              <a:rPr lang="en-US" b="1" u="sng" dirty="0">
                <a:hlinkClick r:id="rId5"/>
              </a:rPr>
              <a:t>Generative Adversarial Networks (GANs)</a:t>
            </a:r>
            <a:r>
              <a:rPr lang="en-US" dirty="0"/>
              <a:t>: These consist of two neural networks (generator and discriminator) that compete against each other, leading to the creation of high-quality synthetic data, such as images.</a:t>
            </a:r>
          </a:p>
          <a:p>
            <a:pPr fontAlgn="base"/>
            <a:r>
              <a:rPr lang="en-US" b="1" u="sng" dirty="0">
                <a:hlinkClick r:id="rId6"/>
              </a:rPr>
              <a:t>Transformers</a:t>
            </a:r>
            <a:r>
              <a:rPr lang="en-US" dirty="0"/>
              <a:t>: A more recent architecture designed for handling long-range dependencies in data, transformers are the backbone of models like GPT and BERT, used extensively in natural language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90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7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ML and DL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81366"/>
              </p:ext>
            </p:extLst>
          </p:nvPr>
        </p:nvGraphicFramePr>
        <p:xfrm>
          <a:off x="1213336" y="1301260"/>
          <a:ext cx="10427678" cy="5398476"/>
        </p:xfrm>
        <a:graphic>
          <a:graphicData uri="http://schemas.openxmlformats.org/drawingml/2006/table">
            <a:tbl>
              <a:tblPr/>
              <a:tblGrid>
                <a:gridCol w="5213839">
                  <a:extLst>
                    <a:ext uri="{9D8B030D-6E8A-4147-A177-3AD203B41FA5}">
                      <a16:colId xmlns:a16="http://schemas.microsoft.com/office/drawing/2014/main" val="1766643740"/>
                    </a:ext>
                  </a:extLst>
                </a:gridCol>
                <a:gridCol w="5213839">
                  <a:extLst>
                    <a:ext uri="{9D8B030D-6E8A-4147-A177-3AD203B41FA5}">
                      <a16:colId xmlns:a16="http://schemas.microsoft.com/office/drawing/2014/main" val="1780847325"/>
                    </a:ext>
                  </a:extLst>
                </a:gridCol>
              </a:tblGrid>
              <a:tr h="25533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1">
                          <a:effectLst/>
                        </a:rPr>
                        <a:t>Machine Learning</a:t>
                      </a:r>
                    </a:p>
                  </a:txBody>
                  <a:tcPr marL="8595" marR="8595" marT="21487" marB="21487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100" b="1">
                          <a:effectLst/>
                        </a:rPr>
                        <a:t>Deep Learning</a:t>
                      </a:r>
                    </a:p>
                  </a:txBody>
                  <a:tcPr marL="21487" marR="21487" marT="21487" marB="21487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36640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Machine Learning is a superset of Deep Learning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Deep Learning is a subset of Machine Learning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69534"/>
                  </a:ext>
                </a:extLst>
              </a:tr>
              <a:tr h="47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The data represented in Machine Learning is quite different compared to Deep Learning as it uses structured data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effectLst/>
                        </a:rPr>
                        <a:t>The data representation used in Deep Learning is quite different as it uses neural networks(ANN).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310653"/>
                  </a:ext>
                </a:extLst>
              </a:tr>
              <a:tr h="47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Machine Learning is an evolution of AI.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Deep Learning is an evolution of Machine Learning. Basically, it is how deep is the machine learning.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6594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Machine learning consists of thousands of data points.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Big Data: Millions of data points.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90027"/>
                  </a:ext>
                </a:extLst>
              </a:tr>
              <a:tr h="47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Outputs: Numerical Value, like classification of the score.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Anything from numerical values to free-form elements, such as free text and sound.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7184"/>
                  </a:ext>
                </a:extLst>
              </a:tr>
              <a:tr h="47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Uses various types of automated algorithms that turn to model functions and predict future action from data.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Uses a neural network that passes data through processing layers to, interpret data features and relations.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88802"/>
                  </a:ext>
                </a:extLst>
              </a:tr>
              <a:tr h="47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Algorithms are detected by data analysts to examine specific variables in data sets.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Algorithms are largely self-depicted on data analysis once they’re put into production.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2424"/>
                  </a:ext>
                </a:extLst>
              </a:tr>
              <a:tr h="47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Machine Learning is highly used to stay in the competition and learn new things. 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Deep Learning solves complex machine-learning issues.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890434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Training can be performed using the </a:t>
                      </a:r>
                      <a:r>
                        <a:rPr lang="en-US" sz="1100" b="0" u="sng">
                          <a:effectLst/>
                          <a:hlinkClick r:id="rId2"/>
                        </a:rPr>
                        <a:t>CPU</a:t>
                      </a:r>
                      <a:r>
                        <a:rPr lang="en-US" sz="1100" b="0">
                          <a:effectLst/>
                        </a:rPr>
                        <a:t> (Central Processing Unit).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A dedicated </a:t>
                      </a:r>
                      <a:r>
                        <a:rPr lang="en-US" sz="1100" b="0" u="sng">
                          <a:effectLst/>
                          <a:hlinkClick r:id="rId3"/>
                        </a:rPr>
                        <a:t>GPU</a:t>
                      </a:r>
                      <a:r>
                        <a:rPr lang="en-US" sz="1100" b="0">
                          <a:effectLst/>
                        </a:rPr>
                        <a:t> (Graphics Processing Unit) is required for training.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7403"/>
                  </a:ext>
                </a:extLst>
              </a:tr>
              <a:tr h="47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More human intervention is involved in getting results.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Although more difficult to set up, deep learning requires less intervention once it is running.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1646"/>
                  </a:ext>
                </a:extLst>
              </a:tr>
              <a:tr h="682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Machine learning systems can be swiftly set up and run, but their effectiveness may be constrained. 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Although they require additional setup time, deep learning algorithms can produce results immediately (although the quality is likely to improve over time as more data becomes available).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132087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effectLst/>
                        </a:rPr>
                        <a:t>Its model takes less time in training due to its small size.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effectLst/>
                        </a:rPr>
                        <a:t>A huge amount of time is taken because of very big data points.</a:t>
                      </a:r>
                    </a:p>
                  </a:txBody>
                  <a:tcPr marL="21487" marR="21487" marT="30082" marB="30082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4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29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710" y="246041"/>
            <a:ext cx="8911687" cy="5276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872680"/>
              </p:ext>
            </p:extLst>
          </p:nvPr>
        </p:nvGraphicFramePr>
        <p:xfrm>
          <a:off x="1002322" y="1019906"/>
          <a:ext cx="10876086" cy="5741879"/>
        </p:xfrm>
        <a:graphic>
          <a:graphicData uri="http://schemas.openxmlformats.org/drawingml/2006/table">
            <a:tbl>
              <a:tblPr/>
              <a:tblGrid>
                <a:gridCol w="5438043">
                  <a:extLst>
                    <a:ext uri="{9D8B030D-6E8A-4147-A177-3AD203B41FA5}">
                      <a16:colId xmlns:a16="http://schemas.microsoft.com/office/drawing/2014/main" val="1517697698"/>
                    </a:ext>
                  </a:extLst>
                </a:gridCol>
                <a:gridCol w="5438043">
                  <a:extLst>
                    <a:ext uri="{9D8B030D-6E8A-4147-A177-3AD203B41FA5}">
                      <a16:colId xmlns:a16="http://schemas.microsoft.com/office/drawing/2014/main" val="1170713574"/>
                    </a:ext>
                  </a:extLst>
                </a:gridCol>
              </a:tblGrid>
              <a:tr h="575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Humans explicitly do feature engineering.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sng">
                          <a:effectLst/>
                          <a:hlinkClick r:id="rId2"/>
                        </a:rPr>
                        <a:t>Feature engineering</a:t>
                      </a:r>
                      <a:r>
                        <a:rPr lang="en-US" sz="1000" b="0">
                          <a:effectLst/>
                        </a:rPr>
                        <a:t> is not needed because important features are automatically detected by neural networks.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69872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Machine learning applications are simpler compared to deep learning and can be executed on standard computers.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Deep learning systems utilize much more powerful hardware and resources.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23538"/>
                  </a:ext>
                </a:extLst>
              </a:tr>
              <a:tr h="33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The results of an ML model are easy to explain.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The results of deep learning are difficult to explain.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22379"/>
                  </a:ext>
                </a:extLst>
              </a:tr>
              <a:tr h="524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Machine learning models can be used to solve straightforward or a little bit challenging issues. 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Deep learning models are appropriate for resolving challenging issues.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6006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Banks, doctor’s offices, and mailboxes all employ machine learning already. 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Deep learning technology enables increasingly sophisticated and autonomous algorithms, such as self-driving automobiles or surgical robots. 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55836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Machine learning involves training algorithms to identify patterns and relationships in data.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Deep learning, on the other hand, uses complex neural networks with multiple layers to analyze more intricate patterns and relationships.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31590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 Machine learning algorithms can range from simple linear models to more complex models such as decision trees and random forests.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Deep learning algorithms, on the other hand, are based on artificial neural networks that consist of multiple layers and nodes.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35960"/>
                  </a:ext>
                </a:extLst>
              </a:tr>
              <a:tr h="711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Machine learning algorithms typically require less data than deep learning algorithms, but the quality of the data is more important. 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Deep learning algorithms, on the other hand, require large amounts of data to train the neural networks but can learn and improve on their own as they process more data.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042940"/>
                  </a:ext>
                </a:extLst>
              </a:tr>
              <a:tr h="711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Machine learning is used for a wide range of applications, such as </a:t>
                      </a:r>
                      <a:r>
                        <a:rPr lang="en-US" sz="1000" b="0" u="sng">
                          <a:effectLst/>
                          <a:hlinkClick r:id="rId3"/>
                        </a:rPr>
                        <a:t>regression</a:t>
                      </a:r>
                      <a:r>
                        <a:rPr lang="en-US" sz="1000" b="0">
                          <a:effectLst/>
                        </a:rPr>
                        <a:t>, </a:t>
                      </a:r>
                      <a:r>
                        <a:rPr lang="en-US" sz="1000" b="0" u="sng">
                          <a:effectLst/>
                          <a:hlinkClick r:id="rId4"/>
                        </a:rPr>
                        <a:t>classification</a:t>
                      </a:r>
                      <a:r>
                        <a:rPr lang="en-US" sz="1000" b="0">
                          <a:effectLst/>
                        </a:rPr>
                        <a:t>, and </a:t>
                      </a:r>
                      <a:r>
                        <a:rPr lang="en-US" sz="1000" b="0" u="sng">
                          <a:effectLst/>
                          <a:hlinkClick r:id="rId5"/>
                        </a:rPr>
                        <a:t>clustering</a:t>
                      </a:r>
                      <a:r>
                        <a:rPr lang="en-US" sz="1000" b="0">
                          <a:effectLst/>
                        </a:rPr>
                        <a:t>. 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Deep learning, on the other hand, is mostly used for complex tasks such as image and speech recognition, natural language processing, and autonomous systems.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7478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Machine learning algorithms for complex tasks, but they can also be more difficult to train and may require more computational resources.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Deep learning algorithms are more accurate than machine learning algorithms.</a:t>
                      </a:r>
                    </a:p>
                  </a:txBody>
                  <a:tcPr marL="43933" marR="43933" marT="61506" marB="61506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3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2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603169" y="758377"/>
            <a:ext cx="9440883" cy="1506734"/>
          </a:xfrm>
        </p:spPr>
        <p:txBody>
          <a:bodyPr>
            <a:normAutofit fontScale="92500" lnSpcReduction="10000"/>
          </a:bodyPr>
          <a:lstStyle/>
          <a:p>
            <a:pPr marL="302575" indent="-302575"/>
            <a:r>
              <a:rPr lang="en-US" sz="2118" dirty="0"/>
              <a:t>Identifying Buying patterns</a:t>
            </a:r>
          </a:p>
          <a:p>
            <a:pPr marL="302575"/>
            <a:r>
              <a:rPr lang="en-US" sz="2118" dirty="0"/>
              <a:t>It is </a:t>
            </a:r>
            <a:r>
              <a:rPr lang="en-US" sz="2118" dirty="0" smtClean="0"/>
              <a:t>tough for </a:t>
            </a:r>
            <a:r>
              <a:rPr lang="en-US" sz="2118" dirty="0"/>
              <a:t>humans to learn and  predict the customer’s buying patterns, though the process is </a:t>
            </a:r>
            <a:r>
              <a:rPr lang="en-US" sz="2118" dirty="0" smtClean="0"/>
              <a:t>random</a:t>
            </a:r>
            <a:endParaRPr lang="en-US" sz="2118" dirty="0"/>
          </a:p>
          <a:p>
            <a:r>
              <a:rPr lang="en-US" sz="2118" dirty="0"/>
              <a:t>Machines perform better than humans!!!</a:t>
            </a:r>
            <a:endParaRPr lang="en-IN" sz="211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7" y="2286882"/>
            <a:ext cx="11732821" cy="44513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8953" y="76200"/>
            <a:ext cx="7977103" cy="682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Introduction :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Machine Learning?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60" y="103990"/>
            <a:ext cx="8025740" cy="760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Few applications </a:t>
            </a:r>
            <a:r>
              <a:rPr lang="en-US" dirty="0"/>
              <a:t>of Machine Learning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39387" y="1487676"/>
            <a:ext cx="11614067" cy="44737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52095" indent="-252095"/>
            <a:r>
              <a:rPr lang="en-US" sz="2800"/>
              <a:t>Analyzing credit applications based on bank’s past data</a:t>
            </a:r>
            <a:endParaRPr lang="en-IN" sz="2800"/>
          </a:p>
          <a:p>
            <a:pPr marL="252095" indent="-252095"/>
            <a:r>
              <a:rPr lang="en-US" sz="2800"/>
              <a:t>Fraud detection </a:t>
            </a:r>
          </a:p>
          <a:p>
            <a:pPr marL="252095" indent="-252095"/>
            <a:r>
              <a:rPr lang="en-US" sz="2800"/>
              <a:t>Stock market prediction  </a:t>
            </a:r>
          </a:p>
          <a:p>
            <a:pPr marL="252095" indent="-252095"/>
            <a:r>
              <a:rPr lang="en-US" sz="2800"/>
              <a:t>In manufacturing for optimization, control and trouble shooting</a:t>
            </a:r>
            <a:endParaRPr lang="en-US"/>
          </a:p>
          <a:p>
            <a:pPr marL="252095" indent="-252095"/>
            <a:r>
              <a:rPr lang="en-US" sz="2800"/>
              <a:t>In medicine, for medical diagnostics</a:t>
            </a:r>
          </a:p>
          <a:p>
            <a:pPr marL="252095" indent="-252095"/>
            <a:r>
              <a:rPr lang="en-US" sz="2800"/>
              <a:t>In telecommunications, for network optimization, call patterns.</a:t>
            </a:r>
          </a:p>
          <a:p>
            <a:pPr marL="252095" indent="-252095"/>
            <a:r>
              <a:rPr lang="en-US" sz="2800"/>
              <a:t>For information retrieval and analysis on www or social media</a:t>
            </a:r>
          </a:p>
        </p:txBody>
      </p:sp>
    </p:spTree>
    <p:extLst>
      <p:ext uri="{BB962C8B-B14F-4D97-AF65-F5344CB8AC3E}">
        <p14:creationId xmlns:p14="http://schemas.microsoft.com/office/powerpoint/2010/main" val="344770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85210" y="976593"/>
            <a:ext cx="8614522" cy="0"/>
          </a:xfrm>
          <a:custGeom>
            <a:avLst/>
            <a:gdLst/>
            <a:ahLst/>
            <a:cxnLst/>
            <a:rect l="l" t="t" r="r" b="b"/>
            <a:pathLst>
              <a:path w="9763125">
                <a:moveTo>
                  <a:pt x="0" y="0"/>
                </a:moveTo>
                <a:lnTo>
                  <a:pt x="9762744" y="0"/>
                </a:lnTo>
              </a:path>
            </a:pathLst>
          </a:custGeom>
          <a:ln w="22098">
            <a:solidFill>
              <a:srgbClr val="929DF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658806" y="6653940"/>
            <a:ext cx="8875059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5089" y="74108"/>
            <a:ext cx="4470044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t>Machine</a:t>
            </a:r>
            <a:r>
              <a:rPr spc="-62"/>
              <a:t> </a:t>
            </a:r>
            <a:r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2924" y="1329662"/>
            <a:ext cx="10512466" cy="111931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9733" marR="4483" indent="-218526">
              <a:spcBef>
                <a:spcPts val="88"/>
              </a:spcBef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2400" spc="-4">
                <a:latin typeface="Arial"/>
                <a:cs typeface="Arial"/>
              </a:rPr>
              <a:t>Machine learning is a </a:t>
            </a:r>
            <a:r>
              <a:rPr sz="2400">
                <a:latin typeface="Arial"/>
                <a:cs typeface="Arial"/>
              </a:rPr>
              <a:t>part of </a:t>
            </a:r>
            <a:r>
              <a:rPr sz="2400" spc="-4">
                <a:latin typeface="Arial"/>
                <a:cs typeface="Arial"/>
              </a:rPr>
              <a:t>artificial intelligence rather than being a simple database  </a:t>
            </a:r>
            <a:r>
              <a:rPr sz="2400">
                <a:latin typeface="Arial"/>
                <a:cs typeface="Arial"/>
              </a:rPr>
              <a:t>problem.</a:t>
            </a:r>
          </a:p>
          <a:p>
            <a:pPr marL="229733" indent="-218526">
              <a:buClr>
                <a:srgbClr val="0000FF"/>
              </a:buClr>
              <a:buSzPct val="119444"/>
              <a:buChar char="•"/>
              <a:tabLst>
                <a:tab pos="229173" algn="l"/>
                <a:tab pos="229733" algn="l"/>
              </a:tabLst>
            </a:pPr>
            <a:r>
              <a:rPr sz="2400" spc="-4">
                <a:latin typeface="Arial"/>
                <a:cs typeface="Arial"/>
              </a:rPr>
              <a:t>It needs to learn </a:t>
            </a:r>
            <a:r>
              <a:rPr sz="2400">
                <a:latin typeface="Arial"/>
                <a:cs typeface="Arial"/>
              </a:rPr>
              <a:t>from constantly changing</a:t>
            </a:r>
            <a:r>
              <a:rPr sz="2400" spc="-18">
                <a:latin typeface="Arial"/>
                <a:cs typeface="Arial"/>
              </a:rPr>
              <a:t> </a:t>
            </a:r>
            <a:r>
              <a:rPr sz="2400" spc="-4"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0358" y="6077622"/>
            <a:ext cx="3197599" cy="1470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882" spc="-4">
                <a:latin typeface="Arial"/>
                <a:cs typeface="Arial"/>
              </a:rPr>
              <a:t>Source:</a:t>
            </a:r>
            <a:r>
              <a:rPr sz="882" spc="4">
                <a:latin typeface="Arial"/>
                <a:cs typeface="Arial"/>
              </a:rPr>
              <a:t> </a:t>
            </a:r>
            <a:r>
              <a:rPr sz="882" spc="-4">
                <a:latin typeface="Arial"/>
                <a:cs typeface="Arial"/>
              </a:rPr>
              <a:t>https://</a:t>
            </a:r>
            <a:r>
              <a:rPr sz="882" spc="-4">
                <a:latin typeface="Arial"/>
                <a:cs typeface="Arial"/>
                <a:hlinkClick r:id="rId3"/>
              </a:rPr>
              <a:t>www.guru.com/d/freelancers/q/machine-learning/</a:t>
            </a:r>
            <a:endParaRPr sz="882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947" y="3077519"/>
            <a:ext cx="11079677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Definition: </a:t>
            </a:r>
            <a:r>
              <a:rPr lang="en-US" sz="3600" b="1" dirty="0">
                <a:latin typeface="Times New Roman"/>
                <a:cs typeface="Times New Roman"/>
              </a:rPr>
              <a:t>A computer program is said to 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en-US"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learn”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3600" b="1" dirty="0">
                <a:latin typeface="Times New Roman"/>
                <a:cs typeface="Times New Roman"/>
              </a:rPr>
              <a:t>from 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experience</a:t>
            </a:r>
            <a:r>
              <a:rPr lang="en-US" sz="3600" b="1" dirty="0">
                <a:latin typeface="Times New Roman"/>
                <a:cs typeface="Times New Roman"/>
              </a:rPr>
              <a:t> “E” with respect to some 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class of tasks </a:t>
            </a:r>
            <a:r>
              <a:rPr lang="en-US" sz="3600" b="1" dirty="0">
                <a:latin typeface="Times New Roman"/>
                <a:cs typeface="Times New Roman"/>
              </a:rPr>
              <a:t>“T” and 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performance measure </a:t>
            </a:r>
            <a:r>
              <a:rPr lang="en-US" sz="3600" b="1" dirty="0">
                <a:latin typeface="Times New Roman"/>
                <a:cs typeface="Times New Roman"/>
              </a:rPr>
              <a:t>“P”, </a:t>
            </a:r>
            <a:r>
              <a:rPr lang="en-US" sz="3600" b="1" dirty="0">
                <a:solidFill>
                  <a:srgbClr val="0070C0"/>
                </a:solidFill>
                <a:latin typeface="Times New Roman"/>
                <a:cs typeface="Times New Roman"/>
              </a:rPr>
              <a:t>if its performance at tasks in T, as measured by P, improves with experience E.</a:t>
            </a:r>
            <a:endParaRPr lang="en-US" sz="3600" dirty="0">
              <a:latin typeface="Times New Roman"/>
              <a:ea typeface="+mn-lt"/>
              <a:cs typeface="Times New Roman"/>
            </a:endParaRPr>
          </a:p>
          <a:p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3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11629" y="1382877"/>
            <a:ext cx="11190514" cy="5112926"/>
          </a:xfrm>
        </p:spPr>
        <p:txBody>
          <a:bodyPr>
            <a:normAutofit/>
          </a:bodyPr>
          <a:lstStyle/>
          <a:p>
            <a:pPr marL="252146" indent="-252146" algn="just"/>
            <a:r>
              <a:rPr lang="en-US" sz="2400"/>
              <a:t>Spam mail detection</a:t>
            </a:r>
          </a:p>
          <a:p>
            <a:pPr marL="252146" indent="-252146" algn="just"/>
            <a:r>
              <a:rPr lang="en-US" sz="2400"/>
              <a:t>Segmentation of customer behavior for targeted advertising</a:t>
            </a:r>
          </a:p>
          <a:p>
            <a:pPr marL="252146" indent="-252146" algn="just"/>
            <a:r>
              <a:rPr lang="en-US" sz="2400"/>
              <a:t>Forecasts of weather behavior and long term climate changes</a:t>
            </a:r>
          </a:p>
          <a:p>
            <a:pPr marL="252146" indent="-252146" algn="just"/>
            <a:r>
              <a:rPr lang="en-US" sz="2400"/>
              <a:t>Reduction of fraudulent credit card transactions</a:t>
            </a:r>
          </a:p>
          <a:p>
            <a:pPr marL="252146" indent="-252146" algn="just"/>
            <a:r>
              <a:rPr lang="en-US" sz="2400"/>
              <a:t>Actuarial estimates of financial damage of storms and natural disasters.</a:t>
            </a:r>
          </a:p>
          <a:p>
            <a:pPr marL="252146" indent="-252146" algn="just"/>
            <a:r>
              <a:rPr lang="en-US" sz="2400"/>
              <a:t>Prediction of popular election outcomes</a:t>
            </a:r>
          </a:p>
          <a:p>
            <a:pPr marL="252146" indent="-252146" algn="just"/>
            <a:r>
              <a:rPr lang="en-US" sz="2400"/>
              <a:t>Development of algorithms for auto-piloting drones and self driving cars.</a:t>
            </a:r>
          </a:p>
          <a:p>
            <a:pPr marL="252146" indent="-252146" algn="just"/>
            <a:r>
              <a:rPr lang="en-US" sz="2400"/>
              <a:t>Optimization of energy use in homes and office buildings.</a:t>
            </a:r>
          </a:p>
          <a:p>
            <a:pPr marL="252146" indent="-252146" algn="just"/>
            <a:r>
              <a:rPr lang="en-US" sz="2400"/>
              <a:t>Projection of areas where criminal activity is most likely.</a:t>
            </a:r>
          </a:p>
          <a:p>
            <a:pPr marL="252146" indent="-252146" algn="just"/>
            <a:r>
              <a:rPr lang="en-US" sz="2400"/>
              <a:t>Discovery of genetic sequences linked to diseases.</a:t>
            </a:r>
            <a:endParaRPr lang="en-IN" sz="2400"/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1859504" y="480508"/>
            <a:ext cx="5644403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206">
              <a:spcBef>
                <a:spcPts val="88"/>
              </a:spcBef>
            </a:pPr>
            <a:r>
              <a:rPr lang="en-US" sz="2471" kern="0"/>
              <a:t>Success cases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700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504" y="103990"/>
            <a:ext cx="7436896" cy="760389"/>
          </a:xfrm>
        </p:spPr>
        <p:txBody>
          <a:bodyPr>
            <a:normAutofit/>
          </a:bodyPr>
          <a:lstStyle/>
          <a:p>
            <a:r>
              <a:rPr lang="en-US"/>
              <a:t>Limitations of Machine Learning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55171" y="1219199"/>
            <a:ext cx="11234058" cy="548640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52095" indent="-252095" algn="just"/>
            <a:r>
              <a:rPr lang="en-US" sz="2100">
                <a:ea typeface="+mn-lt"/>
                <a:cs typeface="+mn-lt"/>
              </a:rPr>
              <a:t>Machine learning is in no way a substitute to a human brain yet.</a:t>
            </a:r>
          </a:p>
          <a:p>
            <a:pPr marL="252095" indent="-252095" algn="just"/>
            <a:r>
              <a:rPr lang="en-US" sz="2100">
                <a:ea typeface="+mn-lt"/>
                <a:cs typeface="+mn-lt"/>
              </a:rPr>
              <a:t>It has no freedom to extrapolate outside of the strict parameters it learned and does not have common sense.</a:t>
            </a:r>
          </a:p>
          <a:p>
            <a:pPr marL="252095" indent="-252095" algn="just"/>
            <a:r>
              <a:rPr lang="en-US" sz="2100">
                <a:ea typeface="+mn-lt"/>
                <a:cs typeface="+mn-lt"/>
              </a:rPr>
              <a:t>Unless trained with enormous past experience to build a model upon, computers can show limited common sense inferences about logical next steps.</a:t>
            </a:r>
          </a:p>
          <a:p>
            <a:pPr marL="252095" indent="-252095" algn="just"/>
            <a:endParaRPr lang="en-US" sz="2100">
              <a:ea typeface="+mn-lt"/>
              <a:cs typeface="+mn-lt"/>
            </a:endParaRPr>
          </a:p>
          <a:p>
            <a:pPr marL="252095" indent="-252095" algn="just"/>
            <a:r>
              <a:rPr lang="en-US" sz="2100">
                <a:ea typeface="+mn-lt"/>
                <a:cs typeface="+mn-lt"/>
              </a:rPr>
              <a:t>E.g. search for a text book. </a:t>
            </a:r>
          </a:p>
          <a:p>
            <a:pPr marL="655320" lvl="1" indent="-252095" algn="just"/>
            <a:r>
              <a:rPr lang="en-US" sz="2100">
                <a:ea typeface="+mn-lt"/>
                <a:cs typeface="+mn-lt"/>
              </a:rPr>
              <a:t>Even after you have bought the book, the banner advertisements would keeping popping up on your browser.</a:t>
            </a:r>
          </a:p>
          <a:p>
            <a:pPr marL="655320" lvl="1" indent="-252095" algn="just"/>
            <a:endParaRPr lang="en-US" sz="2100">
              <a:ea typeface="+mn-lt"/>
              <a:cs typeface="+mn-lt"/>
            </a:endParaRPr>
          </a:p>
          <a:p>
            <a:pPr marL="252095" lvl="1" indent="-252095" algn="just"/>
            <a:r>
              <a:rPr lang="en-US" sz="2100">
                <a:latin typeface="Arial"/>
                <a:cs typeface="Arial"/>
              </a:rPr>
              <a:t>Even after you have bought a house, it would keep on showing advertisements of available options. On the contrary, it should now show you options for interior designing, furniture etc.</a:t>
            </a:r>
            <a:endParaRPr lang="en-US" sz="2100">
              <a:ea typeface="+mn-lt"/>
              <a:cs typeface="+mn-lt"/>
            </a:endParaRPr>
          </a:p>
          <a:p>
            <a:pPr lvl="1" algn="just"/>
            <a:endParaRPr lang="en-US" sz="2100">
              <a:ea typeface="+mn-lt"/>
              <a:cs typeface="+mn-lt"/>
            </a:endParaRPr>
          </a:p>
          <a:p>
            <a:pPr marL="252095" lvl="1" indent="-252095" algn="just"/>
            <a:r>
              <a:rPr lang="en-US" sz="2100">
                <a:latin typeface="Arial"/>
                <a:cs typeface="Arial"/>
              </a:rPr>
              <a:t>There has been limited success in language translation, recognizing speech and handwriting.</a:t>
            </a:r>
            <a:endParaRPr lang="en-US" sz="2100">
              <a:ea typeface="+mn-lt"/>
              <a:cs typeface="+mn-lt"/>
            </a:endParaRPr>
          </a:p>
          <a:p>
            <a:pPr marL="655320" lvl="1" indent="-252095" algn="just"/>
            <a:endParaRPr lang="en-US" sz="2100">
              <a:ea typeface="+mn-lt"/>
              <a:cs typeface="+mn-lt"/>
            </a:endParaRPr>
          </a:p>
          <a:p>
            <a:pPr marL="655320" lvl="1" indent="-252095" algn="just"/>
            <a:endParaRPr lang="en-IN" sz="2100">
              <a:ea typeface="+mn-lt"/>
              <a:cs typeface="+mn-lt"/>
            </a:endParaRPr>
          </a:p>
          <a:p>
            <a:pPr marL="252095" indent="-252095" algn="just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80151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1246910"/>
            <a:ext cx="11471565" cy="5339936"/>
          </a:xfrm>
          <a:prstGeom prst="rect">
            <a:avLst/>
          </a:prstGeom>
        </p:spPr>
      </p:pic>
      <p:sp>
        <p:nvSpPr>
          <p:cNvPr id="5" name="object 5"/>
          <p:cNvSpPr txBox="1">
            <a:spLocks/>
          </p:cNvSpPr>
          <p:nvPr/>
        </p:nvSpPr>
        <p:spPr>
          <a:xfrm>
            <a:off x="1927412" y="336177"/>
            <a:ext cx="3722034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206">
              <a:spcBef>
                <a:spcPts val="88"/>
              </a:spcBef>
            </a:pPr>
            <a:r>
              <a:rPr lang="en-IN" sz="2471" kern="0"/>
              <a:t>How do machines</a:t>
            </a:r>
            <a:r>
              <a:rPr lang="en-IN" sz="2471" kern="0" spc="-66"/>
              <a:t> </a:t>
            </a:r>
            <a:r>
              <a:rPr lang="en-IN" sz="2471" kern="0"/>
              <a:t>learn?</a:t>
            </a:r>
          </a:p>
        </p:txBody>
      </p:sp>
    </p:spTree>
    <p:extLst>
      <p:ext uri="{BB962C8B-B14F-4D97-AF65-F5344CB8AC3E}">
        <p14:creationId xmlns:p14="http://schemas.microsoft.com/office/powerpoint/2010/main" val="5287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575173"/>
            <a:ext cx="11875325" cy="6181887"/>
          </a:xfrm>
          <a:prstGeom prst="rect">
            <a:avLst/>
          </a:prstGeom>
        </p:spPr>
      </p:pic>
      <p:sp>
        <p:nvSpPr>
          <p:cNvPr id="4" name="object 5"/>
          <p:cNvSpPr txBox="1">
            <a:spLocks/>
          </p:cNvSpPr>
          <p:nvPr/>
        </p:nvSpPr>
        <p:spPr>
          <a:xfrm>
            <a:off x="339461" y="183625"/>
            <a:ext cx="3900029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206">
              <a:spcBef>
                <a:spcPts val="88"/>
              </a:spcBef>
            </a:pPr>
            <a:r>
              <a:rPr lang="en-IN" sz="2471" kern="0"/>
              <a:t>How do machines</a:t>
            </a:r>
            <a:r>
              <a:rPr lang="en-IN" sz="2471" kern="0" spc="-66"/>
              <a:t> </a:t>
            </a:r>
            <a:r>
              <a:rPr lang="en-IN" sz="2471" kern="0"/>
              <a:t>learn?</a:t>
            </a:r>
          </a:p>
        </p:txBody>
      </p:sp>
    </p:spTree>
    <p:extLst>
      <p:ext uri="{BB962C8B-B14F-4D97-AF65-F5344CB8AC3E}">
        <p14:creationId xmlns:p14="http://schemas.microsoft.com/office/powerpoint/2010/main" val="8625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FC888FE33A349B41D4CD90A81AD87" ma:contentTypeVersion="4" ma:contentTypeDescription="Create a new document." ma:contentTypeScope="" ma:versionID="b5f7efc47b52f4b913bd131a4df389df">
  <xsd:schema xmlns:xsd="http://www.w3.org/2001/XMLSchema" xmlns:xs="http://www.w3.org/2001/XMLSchema" xmlns:p="http://schemas.microsoft.com/office/2006/metadata/properties" xmlns:ns2="e4f7efb8-cb7e-43b6-9b90-b807d6450c17" targetNamespace="http://schemas.microsoft.com/office/2006/metadata/properties" ma:root="true" ma:fieldsID="2836af00a7e6d42234487084ab7110db" ns2:_="">
    <xsd:import namespace="e4f7efb8-cb7e-43b6-9b90-b807d6450c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7efb8-cb7e-43b6-9b90-b807d6450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4B9730-B507-4BF9-AD36-20E23B7B9838}">
  <ds:schemaRefs>
    <ds:schemaRef ds:uri="64dd5f49-1263-4e9a-9a43-08ac07eca57b"/>
    <ds:schemaRef ds:uri="830aecec-f318-44fe-b603-bdc79fa3128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154D51-5A9E-4B93-9F9A-CA38B8DB18B7}"/>
</file>

<file path=customXml/itemProps3.xml><?xml version="1.0" encoding="utf-8"?>
<ds:datastoreItem xmlns:ds="http://schemas.openxmlformats.org/officeDocument/2006/customXml" ds:itemID="{74041A6B-6142-423B-BAFD-EAE6A58CEB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1982</Words>
  <Application>Microsoft Office PowerPoint</Application>
  <PresentationFormat>Widescreen</PresentationFormat>
  <Paragraphs>171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Wisp</vt:lpstr>
      <vt:lpstr>Unit – 1</vt:lpstr>
      <vt:lpstr>Introduction : What is Machine Learning?</vt:lpstr>
      <vt:lpstr>PowerPoint Presentation</vt:lpstr>
      <vt:lpstr>Few applications of Machine Learning</vt:lpstr>
      <vt:lpstr>Machine learning</vt:lpstr>
      <vt:lpstr>PowerPoint Presentation</vt:lpstr>
      <vt:lpstr>Limitations of Machine Learning</vt:lpstr>
      <vt:lpstr>PowerPoint Presentation</vt:lpstr>
      <vt:lpstr>PowerPoint Presentation</vt:lpstr>
      <vt:lpstr>How do machines learn?</vt:lpstr>
      <vt:lpstr>Abstraction and knowledge representation</vt:lpstr>
      <vt:lpstr>General ML architecture</vt:lpstr>
      <vt:lpstr>PowerPoint Presentation</vt:lpstr>
      <vt:lpstr>PowerPoint Presentation</vt:lpstr>
      <vt:lpstr>PowerPoint Presentation</vt:lpstr>
      <vt:lpstr>Unsupervised learning</vt:lpstr>
      <vt:lpstr>Unsupervised learning</vt:lpstr>
      <vt:lpstr>Unsupervised learning</vt:lpstr>
      <vt:lpstr>PowerPoint Presentation</vt:lpstr>
      <vt:lpstr>Types of Deep Learning </vt:lpstr>
      <vt:lpstr>Difference between ML and DL</vt:lpstr>
      <vt:lpstr>Contd…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Srinath</dc:creator>
  <cp:lastModifiedBy>Pravin Shrinath (Dr.)</cp:lastModifiedBy>
  <cp:revision>9</cp:revision>
  <dcterms:created xsi:type="dcterms:W3CDTF">2022-07-08T09:38:37Z</dcterms:created>
  <dcterms:modified xsi:type="dcterms:W3CDTF">2025-01-18T04:32:13Z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0x010100B22FC888FE33A349B41D4CD90A81AD87</vt:lpwstr>
  </property>
  <property fmtid="{D5CDD505-2E9C-101B-9397-08002B2CF9AE}" pid="3" name="MediaServiceImageTags">
    <vt:lpwstr/>
  </property>
</Properties>
</file>