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1B03-4371-5AD8-4007-4BB8D82E5F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EACB44-5BFC-335C-ACD7-EB4F2E685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0B2AC9-42D4-3B55-03CD-7B6A368BA20F}"/>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3367C7AC-C68A-FFBD-1DA0-6234BFC08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B6911-826A-1215-356D-0F838D283721}"/>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308088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2C6A-EA2A-2AED-0591-262B898557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19192A-ED0B-2693-7FEC-BD9920B95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7F506-BDDC-3957-1A79-F93921DCC94F}"/>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ADBFAE96-E6AF-6C0D-07EF-6BDA019A3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6B8B4-11C9-9575-00C5-35EEE8CA05F3}"/>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49671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4D8BE-8AAF-0885-980B-41451EEA8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99A8C6-8862-09A3-EF3C-33693BE1B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B8B99-3BA6-E86E-948F-27CFD65D43A2}"/>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AE099256-BB09-C8B3-2FAF-A78B805C9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BEDED-BF3A-D125-903D-FBF13BE07ADD}"/>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6695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3132-DC50-1CB6-F869-A8EDF8345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7763F2-BB56-7C3C-5BEF-604E10FDE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133EF-D483-D39A-A50E-67C7EBD965A1}"/>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6415FAA7-469C-9CB3-D4B8-8410F581B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1D466-915C-EF2B-5E82-00CDE3EDB46C}"/>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171507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FE26-8114-BF94-A0FE-F45C024F2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A88FD1-A4EC-6AB4-6687-A31D9942F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D957C-85D1-9BAA-1A32-71B258859FF3}"/>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D265C54B-089F-EE2B-DB23-3422EC818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989F1-148F-AAE2-0C3A-3B45EC22A0A1}"/>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90840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3ED7-9B86-C03B-F455-A2628223D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078CA1-3AF2-B49F-A1DD-A0E4EF1A6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48EF60-2946-B2AE-0627-EE788374A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B97EA-2C53-BFCD-BB76-66905BC9E322}"/>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6" name="Footer Placeholder 5">
            <a:extLst>
              <a:ext uri="{FF2B5EF4-FFF2-40B4-BE49-F238E27FC236}">
                <a16:creationId xmlns:a16="http://schemas.microsoft.com/office/drawing/2014/main" id="{5C0A35A0-F728-47D7-A623-45B3021A4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D03E0-7EC3-CFD3-2382-AC4027C03BAF}"/>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232767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1ACB-59A4-25ED-79E8-1C6F0D17E3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31E7C6-F4D8-6746-DE91-CD7ADE54F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3D1EEF-FED5-333B-9743-BB1AD0478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EF9532-7195-BF0E-D195-4DC986D4A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22A81-B0E6-4A42-7B06-1AC9B1808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186AFA-37B4-68E8-4CE6-261A79128FA5}"/>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8" name="Footer Placeholder 7">
            <a:extLst>
              <a:ext uri="{FF2B5EF4-FFF2-40B4-BE49-F238E27FC236}">
                <a16:creationId xmlns:a16="http://schemas.microsoft.com/office/drawing/2014/main" id="{E1249A6F-3CA3-DCB4-ECF4-909B47C223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FCF10-80A9-D7BB-1B20-9756779C1B20}"/>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340459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2270-77ED-829C-9799-1495156E2C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6A8A17-C197-CD85-A0CB-4C24E4D2D91E}"/>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4" name="Footer Placeholder 3">
            <a:extLst>
              <a:ext uri="{FF2B5EF4-FFF2-40B4-BE49-F238E27FC236}">
                <a16:creationId xmlns:a16="http://schemas.microsoft.com/office/drawing/2014/main" id="{C0B050C9-1E90-C38E-309B-9975205834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59204E-A061-6948-ED66-FEED99BB7561}"/>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129943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31622-B332-A58D-FEDC-C7CF18F3EC39}"/>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3" name="Footer Placeholder 2">
            <a:extLst>
              <a:ext uri="{FF2B5EF4-FFF2-40B4-BE49-F238E27FC236}">
                <a16:creationId xmlns:a16="http://schemas.microsoft.com/office/drawing/2014/main" id="{4D3E39FB-ABF8-3141-F887-53A44A3827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D7FF51-F879-57C6-BDD9-3148B63FC5C2}"/>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363538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2BC4-F73A-386B-5425-8873147DD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8FDAF2-B599-86C0-35E5-DF56B2769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0DD2B3-6BBC-C146-19A8-FA50859DB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EC63D-D5BB-C7FA-FD31-C5AC4C1E1DE0}"/>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6" name="Footer Placeholder 5">
            <a:extLst>
              <a:ext uri="{FF2B5EF4-FFF2-40B4-BE49-F238E27FC236}">
                <a16:creationId xmlns:a16="http://schemas.microsoft.com/office/drawing/2014/main" id="{E66DEBF7-D0DC-0F9E-477E-45F713B6A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B99877-9250-3438-EA11-3B3F4228B2C4}"/>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306257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AECE-EAB3-6D4B-3165-6A2193313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8C7B8A-2A09-C833-DDA9-B67E651A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E58BB9-35F1-4F47-8499-EDE52DD3C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59C6F-CF19-40FB-8555-1CCF2DD5F187}"/>
              </a:ext>
            </a:extLst>
          </p:cNvPr>
          <p:cNvSpPr>
            <a:spLocks noGrp="1"/>
          </p:cNvSpPr>
          <p:nvPr>
            <p:ph type="dt" sz="half" idx="10"/>
          </p:nvPr>
        </p:nvSpPr>
        <p:spPr/>
        <p:txBody>
          <a:bodyPr/>
          <a:lstStyle/>
          <a:p>
            <a:fld id="{40C12F27-B8B7-4B98-A41D-40F88E9C0A35}" type="datetimeFigureOut">
              <a:rPr lang="en-IN" smtClean="0"/>
              <a:t>03-01-2025</a:t>
            </a:fld>
            <a:endParaRPr lang="en-IN"/>
          </a:p>
        </p:txBody>
      </p:sp>
      <p:sp>
        <p:nvSpPr>
          <p:cNvPr id="6" name="Footer Placeholder 5">
            <a:extLst>
              <a:ext uri="{FF2B5EF4-FFF2-40B4-BE49-F238E27FC236}">
                <a16:creationId xmlns:a16="http://schemas.microsoft.com/office/drawing/2014/main" id="{FA431134-2D00-DBE3-861D-DADD1A90A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CBA91-D2D0-DA62-930D-E981C1C7C9E2}"/>
              </a:ext>
            </a:extLst>
          </p:cNvPr>
          <p:cNvSpPr>
            <a:spLocks noGrp="1"/>
          </p:cNvSpPr>
          <p:nvPr>
            <p:ph type="sldNum" sz="quarter" idx="12"/>
          </p:nvPr>
        </p:nvSpPr>
        <p:spPr/>
        <p:txBody>
          <a:bodyPr/>
          <a:lstStyle/>
          <a:p>
            <a:fld id="{3F862BAA-6FDF-49D2-B75F-FDC7E448EE2B}" type="slidenum">
              <a:rPr lang="en-IN" smtClean="0"/>
              <a:t>‹#›</a:t>
            </a:fld>
            <a:endParaRPr lang="en-IN"/>
          </a:p>
        </p:txBody>
      </p:sp>
    </p:spTree>
    <p:extLst>
      <p:ext uri="{BB962C8B-B14F-4D97-AF65-F5344CB8AC3E}">
        <p14:creationId xmlns:p14="http://schemas.microsoft.com/office/powerpoint/2010/main" val="291359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3F844-A278-C50D-BC54-31830B4A6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4C4F0B-9251-F5A6-466F-352E42A50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4D7A2-F287-DCDA-94FA-E2518ECD7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12F27-B8B7-4B98-A41D-40F88E9C0A35}" type="datetimeFigureOut">
              <a:rPr lang="en-IN" smtClean="0"/>
              <a:t>03-01-2025</a:t>
            </a:fld>
            <a:endParaRPr lang="en-IN"/>
          </a:p>
        </p:txBody>
      </p:sp>
      <p:sp>
        <p:nvSpPr>
          <p:cNvPr id="5" name="Footer Placeholder 4">
            <a:extLst>
              <a:ext uri="{FF2B5EF4-FFF2-40B4-BE49-F238E27FC236}">
                <a16:creationId xmlns:a16="http://schemas.microsoft.com/office/drawing/2014/main" id="{2C232E0B-8606-2C70-965D-E9EB0B60E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5C67F-7865-4D52-9727-B2D8E8E3F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62BAA-6FDF-49D2-B75F-FDC7E448EE2B}" type="slidenum">
              <a:rPr lang="en-IN" smtClean="0"/>
              <a:t>‹#›</a:t>
            </a:fld>
            <a:endParaRPr lang="en-IN"/>
          </a:p>
        </p:txBody>
      </p:sp>
    </p:spTree>
    <p:extLst>
      <p:ext uri="{BB962C8B-B14F-4D97-AF65-F5344CB8AC3E}">
        <p14:creationId xmlns:p14="http://schemas.microsoft.com/office/powerpoint/2010/main" val="397365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python/python_ref_keywords.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915C-A439-7FB3-19A6-B5C0107E947D}"/>
              </a:ext>
            </a:extLst>
          </p:cNvPr>
          <p:cNvSpPr>
            <a:spLocks noGrp="1"/>
          </p:cNvSpPr>
          <p:nvPr>
            <p:ph type="ctrTitle"/>
          </p:nvPr>
        </p:nvSpPr>
        <p:spPr/>
        <p:txBody>
          <a:bodyPr/>
          <a:lstStyle/>
          <a:p>
            <a:r>
              <a:rPr lang="en-IN" dirty="0"/>
              <a:t>Objective of the course</a:t>
            </a:r>
          </a:p>
        </p:txBody>
      </p:sp>
      <p:sp>
        <p:nvSpPr>
          <p:cNvPr id="3" name="Subtitle 2">
            <a:extLst>
              <a:ext uri="{FF2B5EF4-FFF2-40B4-BE49-F238E27FC236}">
                <a16:creationId xmlns:a16="http://schemas.microsoft.com/office/drawing/2014/main" id="{75CFE88C-0832-BB1B-FBE2-488F151A32E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81021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B698-23D5-D68E-8C87-1C7BAC843716}"/>
              </a:ext>
            </a:extLst>
          </p:cNvPr>
          <p:cNvSpPr>
            <a:spLocks noGrp="1"/>
          </p:cNvSpPr>
          <p:nvPr>
            <p:ph type="title"/>
          </p:nvPr>
        </p:nvSpPr>
        <p:spPr/>
        <p:txBody>
          <a:bodyPr/>
          <a:lstStyle/>
          <a:p>
            <a:pPr algn="ctr"/>
            <a:r>
              <a:rPr lang="en-IN" dirty="0">
                <a:solidFill>
                  <a:schemeClr val="accent1"/>
                </a:solidFill>
              </a:rPr>
              <a:t>Data Analysis Vs Data Analytics</a:t>
            </a:r>
          </a:p>
        </p:txBody>
      </p:sp>
      <p:sp>
        <p:nvSpPr>
          <p:cNvPr id="3" name="Content Placeholder 2">
            <a:extLst>
              <a:ext uri="{FF2B5EF4-FFF2-40B4-BE49-F238E27FC236}">
                <a16:creationId xmlns:a16="http://schemas.microsoft.com/office/drawing/2014/main" id="{D372F087-8A99-1CC2-2590-AF99E531CB76}"/>
              </a:ext>
            </a:extLst>
          </p:cNvPr>
          <p:cNvSpPr>
            <a:spLocks noGrp="1"/>
          </p:cNvSpPr>
          <p:nvPr>
            <p:ph idx="1"/>
          </p:nvPr>
        </p:nvSpPr>
        <p:spPr/>
        <p:txBody>
          <a:bodyPr/>
          <a:lstStyle/>
          <a:p>
            <a:r>
              <a:rPr lang="en-IN" dirty="0">
                <a:solidFill>
                  <a:schemeClr val="accent1"/>
                </a:solidFill>
              </a:rPr>
              <a:t>Data Analysis</a:t>
            </a:r>
            <a:r>
              <a:rPr lang="en-IN" dirty="0"/>
              <a:t>:will tell us what has happened in the past, how it happened.</a:t>
            </a:r>
          </a:p>
          <a:p>
            <a:r>
              <a:rPr lang="en-IN" dirty="0"/>
              <a:t>It is a kind of postpartum analysis of what had happened in the past.</a:t>
            </a:r>
          </a:p>
          <a:p>
            <a:pPr marL="0" indent="0">
              <a:buNone/>
            </a:pPr>
            <a:endParaRPr lang="en-IN" dirty="0"/>
          </a:p>
          <a:p>
            <a:endParaRPr lang="en-IN" dirty="0"/>
          </a:p>
        </p:txBody>
      </p:sp>
      <p:pic>
        <p:nvPicPr>
          <p:cNvPr id="5" name="Picture 4">
            <a:extLst>
              <a:ext uri="{FF2B5EF4-FFF2-40B4-BE49-F238E27FC236}">
                <a16:creationId xmlns:a16="http://schemas.microsoft.com/office/drawing/2014/main" id="{820496DF-2170-E11B-5A21-289048763255}"/>
              </a:ext>
            </a:extLst>
          </p:cNvPr>
          <p:cNvPicPr>
            <a:picLocks noChangeAspect="1"/>
          </p:cNvPicPr>
          <p:nvPr/>
        </p:nvPicPr>
        <p:blipFill>
          <a:blip r:embed="rId2"/>
          <a:stretch>
            <a:fillRect/>
          </a:stretch>
        </p:blipFill>
        <p:spPr>
          <a:xfrm>
            <a:off x="1087582" y="3242757"/>
            <a:ext cx="4172532" cy="2610214"/>
          </a:xfrm>
          <a:prstGeom prst="rect">
            <a:avLst/>
          </a:prstGeom>
        </p:spPr>
      </p:pic>
    </p:spTree>
    <p:extLst>
      <p:ext uri="{BB962C8B-B14F-4D97-AF65-F5344CB8AC3E}">
        <p14:creationId xmlns:p14="http://schemas.microsoft.com/office/powerpoint/2010/main" val="39096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75361-80D6-A722-6D3B-04A23BDA85BC}"/>
              </a:ext>
            </a:extLst>
          </p:cNvPr>
          <p:cNvSpPr>
            <a:spLocks noGrp="1"/>
          </p:cNvSpPr>
          <p:nvPr>
            <p:ph idx="1"/>
          </p:nvPr>
        </p:nvSpPr>
        <p:spPr>
          <a:xfrm>
            <a:off x="838200" y="904009"/>
            <a:ext cx="10515600" cy="5272954"/>
          </a:xfrm>
        </p:spPr>
        <p:txBody>
          <a:bodyPr/>
          <a:lstStyle/>
          <a:p>
            <a:r>
              <a:rPr lang="en-IN" dirty="0"/>
              <a:t>Data Analytics: is what will happen in future.It is to explore future events.</a:t>
            </a:r>
          </a:p>
          <a:p>
            <a:pPr marL="0" indent="0">
              <a:buNone/>
            </a:pPr>
            <a:endParaRPr lang="en-IN" dirty="0"/>
          </a:p>
        </p:txBody>
      </p:sp>
      <p:pic>
        <p:nvPicPr>
          <p:cNvPr id="5" name="Picture 4">
            <a:extLst>
              <a:ext uri="{FF2B5EF4-FFF2-40B4-BE49-F238E27FC236}">
                <a16:creationId xmlns:a16="http://schemas.microsoft.com/office/drawing/2014/main" id="{00DAFF2F-73D2-20C7-76B0-B2E20CCDDF72}"/>
              </a:ext>
            </a:extLst>
          </p:cNvPr>
          <p:cNvPicPr>
            <a:picLocks noChangeAspect="1"/>
          </p:cNvPicPr>
          <p:nvPr/>
        </p:nvPicPr>
        <p:blipFill>
          <a:blip r:embed="rId2"/>
          <a:stretch>
            <a:fillRect/>
          </a:stretch>
        </p:blipFill>
        <p:spPr>
          <a:xfrm>
            <a:off x="227781" y="2628899"/>
            <a:ext cx="11736438" cy="3200735"/>
          </a:xfrm>
          <a:prstGeom prst="rect">
            <a:avLst/>
          </a:prstGeom>
        </p:spPr>
      </p:pic>
    </p:spTree>
    <p:extLst>
      <p:ext uri="{BB962C8B-B14F-4D97-AF65-F5344CB8AC3E}">
        <p14:creationId xmlns:p14="http://schemas.microsoft.com/office/powerpoint/2010/main" val="238070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FAE295-5A28-4686-EF43-3F0C46C41524}"/>
              </a:ext>
            </a:extLst>
          </p:cNvPr>
          <p:cNvSpPr>
            <a:spLocks noGrp="1"/>
          </p:cNvSpPr>
          <p:nvPr>
            <p:ph type="title"/>
          </p:nvPr>
        </p:nvSpPr>
        <p:spPr>
          <a:xfrm>
            <a:off x="457200" y="5352762"/>
            <a:ext cx="11565082" cy="829829"/>
          </a:xfrm>
        </p:spPr>
        <p:txBody>
          <a:bodyPr>
            <a:normAutofit fontScale="90000"/>
          </a:bodyPr>
          <a:lstStyle/>
          <a:p>
            <a:r>
              <a:rPr lang="en-IN" dirty="0"/>
              <a:t>Business Analytics is study of future events based on past data</a:t>
            </a:r>
          </a:p>
        </p:txBody>
      </p:sp>
      <p:pic>
        <p:nvPicPr>
          <p:cNvPr id="5" name="Content Placeholder 4">
            <a:extLst>
              <a:ext uri="{FF2B5EF4-FFF2-40B4-BE49-F238E27FC236}">
                <a16:creationId xmlns:a16="http://schemas.microsoft.com/office/drawing/2014/main" id="{00CBA4B5-51A7-FFFB-5CFB-55D436573C46}"/>
              </a:ext>
            </a:extLst>
          </p:cNvPr>
          <p:cNvPicPr>
            <a:picLocks noGrp="1" noChangeAspect="1"/>
          </p:cNvPicPr>
          <p:nvPr>
            <p:ph idx="1"/>
          </p:nvPr>
        </p:nvPicPr>
        <p:blipFill>
          <a:blip r:embed="rId2"/>
          <a:stretch>
            <a:fillRect/>
          </a:stretch>
        </p:blipFill>
        <p:spPr>
          <a:xfrm>
            <a:off x="2760103" y="760884"/>
            <a:ext cx="5944430" cy="2553056"/>
          </a:xfrm>
        </p:spPr>
      </p:pic>
    </p:spTree>
    <p:extLst>
      <p:ext uri="{BB962C8B-B14F-4D97-AF65-F5344CB8AC3E}">
        <p14:creationId xmlns:p14="http://schemas.microsoft.com/office/powerpoint/2010/main" val="96337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683D-FF77-DD03-6BC7-4E7FC862DAC3}"/>
              </a:ext>
            </a:extLst>
          </p:cNvPr>
          <p:cNvSpPr>
            <a:spLocks noGrp="1"/>
          </p:cNvSpPr>
          <p:nvPr>
            <p:ph type="title"/>
          </p:nvPr>
        </p:nvSpPr>
        <p:spPr/>
        <p:txBody>
          <a:bodyPr/>
          <a:lstStyle/>
          <a:p>
            <a:pPr algn="ctr"/>
            <a:r>
              <a:rPr lang="en-IN" dirty="0">
                <a:solidFill>
                  <a:schemeClr val="accent1"/>
                </a:solidFill>
              </a:rPr>
              <a:t>Data Analysis</a:t>
            </a:r>
          </a:p>
        </p:txBody>
      </p:sp>
      <p:pic>
        <p:nvPicPr>
          <p:cNvPr id="5" name="Content Placeholder 4">
            <a:extLst>
              <a:ext uri="{FF2B5EF4-FFF2-40B4-BE49-F238E27FC236}">
                <a16:creationId xmlns:a16="http://schemas.microsoft.com/office/drawing/2014/main" id="{EF683EAA-6C42-E2B4-78D7-274B844A510D}"/>
              </a:ext>
            </a:extLst>
          </p:cNvPr>
          <p:cNvPicPr>
            <a:picLocks noGrp="1" noChangeAspect="1"/>
          </p:cNvPicPr>
          <p:nvPr>
            <p:ph idx="1"/>
          </p:nvPr>
        </p:nvPicPr>
        <p:blipFill>
          <a:blip r:embed="rId2"/>
          <a:stretch>
            <a:fillRect/>
          </a:stretch>
        </p:blipFill>
        <p:spPr>
          <a:xfrm>
            <a:off x="838200" y="3021026"/>
            <a:ext cx="10515600" cy="1960535"/>
          </a:xfrm>
        </p:spPr>
      </p:pic>
    </p:spTree>
    <p:extLst>
      <p:ext uri="{BB962C8B-B14F-4D97-AF65-F5344CB8AC3E}">
        <p14:creationId xmlns:p14="http://schemas.microsoft.com/office/powerpoint/2010/main" val="116587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1EEF-9596-D39E-56E2-2092ED451460}"/>
              </a:ext>
            </a:extLst>
          </p:cNvPr>
          <p:cNvSpPr>
            <a:spLocks noGrp="1"/>
          </p:cNvSpPr>
          <p:nvPr>
            <p:ph type="title"/>
          </p:nvPr>
        </p:nvSpPr>
        <p:spPr/>
        <p:txBody>
          <a:bodyPr/>
          <a:lstStyle/>
          <a:p>
            <a:pPr algn="ctr"/>
            <a:r>
              <a:rPr lang="en-IN" dirty="0">
                <a:solidFill>
                  <a:schemeClr val="accent1"/>
                </a:solidFill>
              </a:rPr>
              <a:t>Data Analysis Tools</a:t>
            </a:r>
          </a:p>
        </p:txBody>
      </p:sp>
      <p:pic>
        <p:nvPicPr>
          <p:cNvPr id="5" name="Content Placeholder 4">
            <a:extLst>
              <a:ext uri="{FF2B5EF4-FFF2-40B4-BE49-F238E27FC236}">
                <a16:creationId xmlns:a16="http://schemas.microsoft.com/office/drawing/2014/main" id="{B1C8D3A9-0283-8370-E33A-BCFD5181DC5F}"/>
              </a:ext>
            </a:extLst>
          </p:cNvPr>
          <p:cNvPicPr>
            <a:picLocks noGrp="1" noChangeAspect="1"/>
          </p:cNvPicPr>
          <p:nvPr>
            <p:ph idx="1"/>
          </p:nvPr>
        </p:nvPicPr>
        <p:blipFill>
          <a:blip r:embed="rId2"/>
          <a:stretch>
            <a:fillRect/>
          </a:stretch>
        </p:blipFill>
        <p:spPr>
          <a:xfrm>
            <a:off x="1323699" y="1825625"/>
            <a:ext cx="9544601" cy="4351338"/>
          </a:xfrm>
        </p:spPr>
      </p:pic>
    </p:spTree>
    <p:extLst>
      <p:ext uri="{BB962C8B-B14F-4D97-AF65-F5344CB8AC3E}">
        <p14:creationId xmlns:p14="http://schemas.microsoft.com/office/powerpoint/2010/main" val="110962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BBF66F-AAEA-8CF4-2AA6-F922AC621E9B}"/>
              </a:ext>
            </a:extLst>
          </p:cNvPr>
          <p:cNvPicPr>
            <a:picLocks noGrp="1" noChangeAspect="1"/>
          </p:cNvPicPr>
          <p:nvPr>
            <p:ph idx="1"/>
          </p:nvPr>
        </p:nvPicPr>
        <p:blipFill>
          <a:blip r:embed="rId2"/>
          <a:stretch>
            <a:fillRect/>
          </a:stretch>
        </p:blipFill>
        <p:spPr>
          <a:xfrm>
            <a:off x="1109025" y="1153391"/>
            <a:ext cx="9973949" cy="5023572"/>
          </a:xfrm>
        </p:spPr>
      </p:pic>
    </p:spTree>
    <p:extLst>
      <p:ext uri="{BB962C8B-B14F-4D97-AF65-F5344CB8AC3E}">
        <p14:creationId xmlns:p14="http://schemas.microsoft.com/office/powerpoint/2010/main" val="266226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8BFF-33C1-8142-8EDD-8230988D888F}"/>
              </a:ext>
            </a:extLst>
          </p:cNvPr>
          <p:cNvSpPr>
            <a:spLocks noGrp="1"/>
          </p:cNvSpPr>
          <p:nvPr>
            <p:ph type="title"/>
          </p:nvPr>
        </p:nvSpPr>
        <p:spPr/>
        <p:txBody>
          <a:bodyPr/>
          <a:lstStyle/>
          <a:p>
            <a:pPr algn="ctr"/>
            <a:r>
              <a:rPr lang="en-IN" dirty="0">
                <a:solidFill>
                  <a:schemeClr val="accent1"/>
                </a:solidFill>
              </a:rPr>
              <a:t>Why python for Data Analysis</a:t>
            </a:r>
          </a:p>
        </p:txBody>
      </p:sp>
      <p:pic>
        <p:nvPicPr>
          <p:cNvPr id="5" name="Content Placeholder 4">
            <a:extLst>
              <a:ext uri="{FF2B5EF4-FFF2-40B4-BE49-F238E27FC236}">
                <a16:creationId xmlns:a16="http://schemas.microsoft.com/office/drawing/2014/main" id="{9C2F1EB8-2AC4-1211-2AC1-0992115FC665}"/>
              </a:ext>
            </a:extLst>
          </p:cNvPr>
          <p:cNvPicPr>
            <a:picLocks noGrp="1" noChangeAspect="1"/>
          </p:cNvPicPr>
          <p:nvPr>
            <p:ph idx="1"/>
          </p:nvPr>
        </p:nvPicPr>
        <p:blipFill>
          <a:blip r:embed="rId2"/>
          <a:stretch>
            <a:fillRect/>
          </a:stretch>
        </p:blipFill>
        <p:spPr>
          <a:xfrm>
            <a:off x="1537855" y="2343712"/>
            <a:ext cx="9632372" cy="3315163"/>
          </a:xfrm>
        </p:spPr>
      </p:pic>
    </p:spTree>
    <p:extLst>
      <p:ext uri="{BB962C8B-B14F-4D97-AF65-F5344CB8AC3E}">
        <p14:creationId xmlns:p14="http://schemas.microsoft.com/office/powerpoint/2010/main" val="42227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02BAA-CF73-42C4-6A51-A784416F05FE}"/>
              </a:ext>
            </a:extLst>
          </p:cNvPr>
          <p:cNvSpPr>
            <a:spLocks noGrp="1"/>
          </p:cNvSpPr>
          <p:nvPr>
            <p:ph idx="1"/>
          </p:nvPr>
        </p:nvSpPr>
        <p:spPr/>
        <p:txBody>
          <a:bodyPr>
            <a:normAutofit/>
          </a:bodyPr>
          <a:lstStyle/>
          <a:p>
            <a:pPr marL="0" indent="0" algn="ctr">
              <a:buNone/>
            </a:pPr>
            <a:r>
              <a:rPr lang="en-IN" sz="3600" dirty="0">
                <a:solidFill>
                  <a:schemeClr val="accent1"/>
                </a:solidFill>
                <a:latin typeface="Times New Roman" panose="02020603050405020304" pitchFamily="18" charset="0"/>
                <a:cs typeface="Times New Roman" panose="02020603050405020304" pitchFamily="18" charset="0"/>
              </a:rPr>
              <a:t>                                        </a:t>
            </a:r>
          </a:p>
          <a:p>
            <a:pPr marL="0" indent="0" algn="ctr">
              <a:buNone/>
            </a:pPr>
            <a:r>
              <a:rPr lang="en-IN" sz="3600" dirty="0">
                <a:solidFill>
                  <a:schemeClr val="accent1"/>
                </a:solidFill>
                <a:latin typeface="Times New Roman" panose="02020603050405020304" pitchFamily="18" charset="0"/>
                <a:cs typeface="Times New Roman" panose="02020603050405020304" pitchFamily="18" charset="0"/>
              </a:rPr>
              <a:t> </a:t>
            </a:r>
            <a:r>
              <a:rPr lang="en-IN" sz="6600" dirty="0">
                <a:solidFill>
                  <a:schemeClr val="accent1"/>
                </a:solidFill>
                <a:latin typeface="Times New Roman" panose="02020603050405020304" pitchFamily="18" charset="0"/>
                <a:cs typeface="Times New Roman" panose="02020603050405020304" pitchFamily="18" charset="0"/>
              </a:rPr>
              <a:t>Data Analysis Process</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76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CFCE4-A8C8-97F7-D427-E47EB141B4B5}"/>
              </a:ext>
            </a:extLst>
          </p:cNvPr>
          <p:cNvPicPr>
            <a:picLocks noChangeAspect="1"/>
          </p:cNvPicPr>
          <p:nvPr/>
        </p:nvPicPr>
        <p:blipFill>
          <a:blip r:embed="rId2"/>
          <a:stretch>
            <a:fillRect/>
          </a:stretch>
        </p:blipFill>
        <p:spPr>
          <a:xfrm>
            <a:off x="0" y="124691"/>
            <a:ext cx="12192000" cy="6286499"/>
          </a:xfrm>
          <a:prstGeom prst="rect">
            <a:avLst/>
          </a:prstGeom>
        </p:spPr>
      </p:pic>
    </p:spTree>
    <p:extLst>
      <p:ext uri="{BB962C8B-B14F-4D97-AF65-F5344CB8AC3E}">
        <p14:creationId xmlns:p14="http://schemas.microsoft.com/office/powerpoint/2010/main" val="43900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90884-87DF-E14C-AE9A-E1F34F294262}"/>
              </a:ext>
            </a:extLst>
          </p:cNvPr>
          <p:cNvSpPr>
            <a:spLocks noGrp="1"/>
          </p:cNvSpPr>
          <p:nvPr>
            <p:ph idx="1"/>
          </p:nvPr>
        </p:nvSpPr>
        <p:spPr/>
        <p:txBody>
          <a:bodyPr>
            <a:normAutofit fontScale="92500"/>
          </a:bodyPr>
          <a:lstStyle/>
          <a:p>
            <a:pPr marL="0" indent="0">
              <a:buNone/>
            </a:pPr>
            <a:r>
              <a:rPr lang="en-IN" dirty="0"/>
              <a:t>Data Extraction:</a:t>
            </a:r>
          </a:p>
          <a:p>
            <a:pPr marL="0" indent="0">
              <a:buNone/>
            </a:pPr>
            <a:r>
              <a:rPr lang="en-US" b="0" i="0" dirty="0">
                <a:solidFill>
                  <a:srgbClr val="4D5156"/>
                </a:solidFill>
                <a:effectLst/>
                <a:latin typeface="arial" panose="020B0604020202020204" pitchFamily="34" charset="0"/>
              </a:rPr>
              <a:t> Data extraction is the act or process of retrieving data out of data     sources for further data processing or data storage.</a:t>
            </a:r>
          </a:p>
          <a:p>
            <a:pPr marL="0" indent="0">
              <a:buNone/>
            </a:pPr>
            <a:r>
              <a:rPr lang="en-IN" dirty="0"/>
              <a:t>Data cleaning</a:t>
            </a:r>
          </a:p>
          <a:p>
            <a:pPr marL="0" indent="0">
              <a:buNone/>
            </a:pPr>
            <a:r>
              <a:rPr lang="en-US" b="0" i="0" dirty="0">
                <a:solidFill>
                  <a:srgbClr val="202124"/>
                </a:solidFill>
                <a:effectLst/>
                <a:latin typeface="Google Sans"/>
              </a:rPr>
              <a:t>Data cleaning is </a:t>
            </a:r>
            <a:r>
              <a:rPr lang="en-US" b="0" i="0" dirty="0">
                <a:solidFill>
                  <a:srgbClr val="040C28"/>
                </a:solidFill>
                <a:effectLst/>
                <a:latin typeface="Google Sans"/>
              </a:rPr>
              <a:t>the process of fixing or removing incorrect, corrupted, incorrectly formatted, duplicate, or incomplete data within a dataset</a:t>
            </a:r>
            <a:r>
              <a:rPr lang="en-US" b="0" i="0" dirty="0">
                <a:solidFill>
                  <a:srgbClr val="202124"/>
                </a:solidFill>
                <a:effectLst/>
                <a:latin typeface="Google Sans"/>
              </a:rPr>
              <a:t>. </a:t>
            </a:r>
          </a:p>
          <a:p>
            <a:pPr marL="0" indent="0">
              <a:buNone/>
            </a:pPr>
            <a:r>
              <a:rPr lang="en-US" dirty="0">
                <a:solidFill>
                  <a:srgbClr val="202124"/>
                </a:solidFill>
                <a:latin typeface="Google Sans"/>
              </a:rPr>
              <a:t>Data Wrangling</a:t>
            </a:r>
          </a:p>
          <a:p>
            <a:pPr marL="0" indent="0">
              <a:buNone/>
            </a:pPr>
            <a:r>
              <a:rPr lang="en-US" b="0" i="0" dirty="0">
                <a:solidFill>
                  <a:srgbClr val="4D5156"/>
                </a:solidFill>
                <a:effectLst/>
                <a:latin typeface="Google Sans"/>
              </a:rPr>
              <a:t>Data Wrangling is </a:t>
            </a:r>
            <a:r>
              <a:rPr lang="en-US" b="0" i="0" dirty="0">
                <a:solidFill>
                  <a:srgbClr val="040C28"/>
                </a:solidFill>
                <a:effectLst/>
                <a:latin typeface="Google Sans"/>
              </a:rPr>
              <a:t>the process of gathering, collecting, and transforming Raw data into another format for better understanding, decision-making, accessing, and analysis in less time</a:t>
            </a:r>
            <a:endParaRPr lang="en-IN" dirty="0"/>
          </a:p>
        </p:txBody>
      </p:sp>
    </p:spTree>
    <p:extLst>
      <p:ext uri="{BB962C8B-B14F-4D97-AF65-F5344CB8AC3E}">
        <p14:creationId xmlns:p14="http://schemas.microsoft.com/office/powerpoint/2010/main" val="84450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80F971-693A-E5FD-E226-D4DFDBB5867B}"/>
              </a:ext>
            </a:extLst>
          </p:cNvPr>
          <p:cNvPicPr>
            <a:picLocks noGrp="1" noChangeAspect="1"/>
          </p:cNvPicPr>
          <p:nvPr>
            <p:ph idx="1"/>
          </p:nvPr>
        </p:nvPicPr>
        <p:blipFill>
          <a:blip r:embed="rId2"/>
          <a:stretch>
            <a:fillRect/>
          </a:stretch>
        </p:blipFill>
        <p:spPr>
          <a:xfrm>
            <a:off x="1030942" y="1004047"/>
            <a:ext cx="9409144" cy="5172916"/>
          </a:xfrm>
        </p:spPr>
      </p:pic>
    </p:spTree>
    <p:extLst>
      <p:ext uri="{BB962C8B-B14F-4D97-AF65-F5344CB8AC3E}">
        <p14:creationId xmlns:p14="http://schemas.microsoft.com/office/powerpoint/2010/main" val="184296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37F8B1-EF1F-2A06-59F7-ADB336C97C86}"/>
              </a:ext>
            </a:extLst>
          </p:cNvPr>
          <p:cNvSpPr>
            <a:spLocks noGrp="1"/>
          </p:cNvSpPr>
          <p:nvPr>
            <p:ph idx="1"/>
          </p:nvPr>
        </p:nvSpPr>
        <p:spPr>
          <a:xfrm>
            <a:off x="838200" y="725214"/>
            <a:ext cx="10515600" cy="5451749"/>
          </a:xfrm>
        </p:spPr>
        <p:txBody>
          <a:bodyPr/>
          <a:lstStyle/>
          <a:p>
            <a:pPr algn="just"/>
            <a:r>
              <a:rPr lang="en-US" b="0" i="0" dirty="0">
                <a:solidFill>
                  <a:srgbClr val="040C28"/>
                </a:solidFill>
                <a:effectLst/>
                <a:latin typeface="Google Sans"/>
              </a:rPr>
              <a:t>Data cleaning is the process of making sure that the data is accurate and consistent, while data wrangling is the process of manipulating the data to make it usable for analysis</a:t>
            </a:r>
            <a:r>
              <a:rPr lang="en-US" b="0" i="0" dirty="0">
                <a:solidFill>
                  <a:srgbClr val="4D5156"/>
                </a:solidFill>
                <a:effectLst/>
                <a:latin typeface="Google Sans"/>
              </a:rPr>
              <a:t>. Both steps are essential for the process of working with data, and they need to be performed before any analysis takes place.</a:t>
            </a:r>
          </a:p>
          <a:p>
            <a:pPr algn="just"/>
            <a:r>
              <a:rPr lang="en-US" dirty="0">
                <a:solidFill>
                  <a:srgbClr val="4D5156"/>
                </a:solidFill>
                <a:latin typeface="Google Sans"/>
              </a:rPr>
              <a:t>Data Analysis: Data</a:t>
            </a:r>
            <a:r>
              <a:rPr lang="en-US" b="0" i="0" dirty="0">
                <a:solidFill>
                  <a:srgbClr val="202124"/>
                </a:solidFill>
                <a:effectLst/>
                <a:latin typeface="Google Sans"/>
              </a:rPr>
              <a:t> analysis is </a:t>
            </a:r>
            <a:r>
              <a:rPr lang="en-US" b="0" i="0" dirty="0">
                <a:solidFill>
                  <a:srgbClr val="040C28"/>
                </a:solidFill>
                <a:effectLst/>
                <a:latin typeface="Google Sans"/>
              </a:rPr>
              <a:t>the process of inspecting, cleansing, transforming, and modeling data with the goal of discovering useful information, informing conclusions, and supporting decision-making</a:t>
            </a:r>
            <a:r>
              <a:rPr lang="en-US" b="0" i="0" dirty="0">
                <a:solidFill>
                  <a:srgbClr val="202124"/>
                </a:solidFill>
                <a:effectLst/>
                <a:latin typeface="Google Sans"/>
              </a:rPr>
              <a:t>.</a:t>
            </a:r>
          </a:p>
          <a:p>
            <a:pPr algn="just"/>
            <a:endParaRPr lang="en-IN" dirty="0"/>
          </a:p>
        </p:txBody>
      </p:sp>
    </p:spTree>
    <p:extLst>
      <p:ext uri="{BB962C8B-B14F-4D97-AF65-F5344CB8AC3E}">
        <p14:creationId xmlns:p14="http://schemas.microsoft.com/office/powerpoint/2010/main" val="313793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42130-B536-D1C4-92B7-BB92718FF7D9}"/>
              </a:ext>
            </a:extLst>
          </p:cNvPr>
          <p:cNvPicPr>
            <a:picLocks noChangeAspect="1"/>
          </p:cNvPicPr>
          <p:nvPr/>
        </p:nvPicPr>
        <p:blipFill>
          <a:blip r:embed="rId2"/>
          <a:stretch>
            <a:fillRect/>
          </a:stretch>
        </p:blipFill>
        <p:spPr>
          <a:xfrm>
            <a:off x="488374" y="436419"/>
            <a:ext cx="10766134" cy="5759980"/>
          </a:xfrm>
          <a:prstGeom prst="rect">
            <a:avLst/>
          </a:prstGeom>
        </p:spPr>
      </p:pic>
    </p:spTree>
    <p:extLst>
      <p:ext uri="{BB962C8B-B14F-4D97-AF65-F5344CB8AC3E}">
        <p14:creationId xmlns:p14="http://schemas.microsoft.com/office/powerpoint/2010/main" val="1204806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3253-CB19-8A69-47B3-25F8CC70B273}"/>
              </a:ext>
            </a:extLst>
          </p:cNvPr>
          <p:cNvSpPr>
            <a:spLocks noGrp="1"/>
          </p:cNvSpPr>
          <p:nvPr>
            <p:ph type="title"/>
          </p:nvPr>
        </p:nvSpPr>
        <p:spPr>
          <a:xfrm>
            <a:off x="838200" y="365126"/>
            <a:ext cx="10515600" cy="896116"/>
          </a:xfrm>
        </p:spPr>
        <p:txBody>
          <a:bodyPr/>
          <a:lstStyle/>
          <a:p>
            <a:r>
              <a:rPr lang="en-IN" dirty="0"/>
              <a:t>Python Variables</a:t>
            </a:r>
          </a:p>
        </p:txBody>
      </p:sp>
      <p:sp>
        <p:nvSpPr>
          <p:cNvPr id="3" name="Content Placeholder 2">
            <a:extLst>
              <a:ext uri="{FF2B5EF4-FFF2-40B4-BE49-F238E27FC236}">
                <a16:creationId xmlns:a16="http://schemas.microsoft.com/office/drawing/2014/main" id="{89449192-54EB-7096-7B3F-04661C743E85}"/>
              </a:ext>
            </a:extLst>
          </p:cNvPr>
          <p:cNvSpPr>
            <a:spLocks noGrp="1"/>
          </p:cNvSpPr>
          <p:nvPr>
            <p:ph idx="1"/>
          </p:nvPr>
        </p:nvSpPr>
        <p:spPr>
          <a:xfrm>
            <a:off x="838200" y="1261242"/>
            <a:ext cx="10515600" cy="4915721"/>
          </a:xfrm>
        </p:spPr>
        <p:txBody>
          <a:bodyPr>
            <a:normAutofit lnSpcReduction="10000"/>
          </a:bodyPr>
          <a:lstStyle/>
          <a:p>
            <a:r>
              <a:rPr lang="en-US" b="0" i="0" dirty="0">
                <a:solidFill>
                  <a:srgbClr val="000000"/>
                </a:solidFill>
                <a:effectLst/>
                <a:latin typeface="Verdana" panose="020B0604030504040204" pitchFamily="34" charset="0"/>
              </a:rPr>
              <a:t>Variables are containers for storing data values.</a:t>
            </a:r>
          </a:p>
          <a:p>
            <a:pPr algn="l"/>
            <a:r>
              <a:rPr lang="en-US" b="0" i="0" dirty="0">
                <a:solidFill>
                  <a:srgbClr val="000000"/>
                </a:solidFill>
                <a:effectLst/>
                <a:latin typeface="Verdana" panose="020B0604030504040204" pitchFamily="34" charset="0"/>
              </a:rPr>
              <a:t>Python has no command for declaring a variable.</a:t>
            </a:r>
          </a:p>
          <a:p>
            <a:pPr algn="l"/>
            <a:r>
              <a:rPr lang="en-US" b="0" i="0" dirty="0">
                <a:solidFill>
                  <a:srgbClr val="000000"/>
                </a:solidFill>
                <a:effectLst/>
                <a:latin typeface="Verdana" panose="020B0604030504040204" pitchFamily="34" charset="0"/>
              </a:rPr>
              <a:t>A variable is created the moment you first assign a value to it.</a:t>
            </a:r>
          </a:p>
          <a:p>
            <a:endParaRPr lang="en-IN" dirty="0"/>
          </a:p>
          <a:p>
            <a:endParaRPr lang="en-IN" dirty="0"/>
          </a:p>
          <a:p>
            <a:endParaRPr lang="en-IN" dirty="0"/>
          </a:p>
          <a:p>
            <a:endParaRPr lang="en-IN" dirty="0"/>
          </a:p>
          <a:p>
            <a:r>
              <a:rPr lang="en-US" b="0" i="0" dirty="0">
                <a:solidFill>
                  <a:srgbClr val="000000"/>
                </a:solidFill>
                <a:effectLst/>
                <a:latin typeface="Verdana" panose="020B0604030504040204" pitchFamily="34" charset="0"/>
              </a:rPr>
              <a:t>Variables do not need to be declared with any particular </a:t>
            </a:r>
            <a:r>
              <a:rPr lang="en-US" b="0" i="1" dirty="0">
                <a:solidFill>
                  <a:srgbClr val="000000"/>
                </a:solidFill>
                <a:effectLst/>
                <a:latin typeface="Verdana" panose="020B0604030504040204" pitchFamily="34" charset="0"/>
              </a:rPr>
              <a:t>type</a:t>
            </a:r>
            <a:r>
              <a:rPr lang="en-US" b="0" i="0" dirty="0">
                <a:solidFill>
                  <a:srgbClr val="000000"/>
                </a:solidFill>
                <a:effectLst/>
                <a:latin typeface="Verdana" panose="020B0604030504040204" pitchFamily="34" charset="0"/>
              </a:rPr>
              <a:t>, and can even change type after they have been set.</a:t>
            </a:r>
            <a:endParaRPr lang="en-IN" dirty="0"/>
          </a:p>
        </p:txBody>
      </p:sp>
      <p:pic>
        <p:nvPicPr>
          <p:cNvPr id="5" name="Picture 4">
            <a:extLst>
              <a:ext uri="{FF2B5EF4-FFF2-40B4-BE49-F238E27FC236}">
                <a16:creationId xmlns:a16="http://schemas.microsoft.com/office/drawing/2014/main" id="{B2A9912E-44A2-9405-4229-119FFCE1C0D4}"/>
              </a:ext>
            </a:extLst>
          </p:cNvPr>
          <p:cNvPicPr>
            <a:picLocks noChangeAspect="1"/>
          </p:cNvPicPr>
          <p:nvPr/>
        </p:nvPicPr>
        <p:blipFill>
          <a:blip r:embed="rId2"/>
          <a:stretch>
            <a:fillRect/>
          </a:stretch>
        </p:blipFill>
        <p:spPr>
          <a:xfrm>
            <a:off x="1331528" y="2958375"/>
            <a:ext cx="1742747" cy="1521454"/>
          </a:xfrm>
          <a:prstGeom prst="rect">
            <a:avLst/>
          </a:prstGeom>
        </p:spPr>
      </p:pic>
    </p:spTree>
    <p:extLst>
      <p:ext uri="{BB962C8B-B14F-4D97-AF65-F5344CB8AC3E}">
        <p14:creationId xmlns:p14="http://schemas.microsoft.com/office/powerpoint/2010/main" val="635302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67BACA-78A1-51B1-18A1-7A40529644C2}"/>
              </a:ext>
            </a:extLst>
          </p:cNvPr>
          <p:cNvSpPr>
            <a:spLocks noGrp="1"/>
          </p:cNvSpPr>
          <p:nvPr>
            <p:ph type="title"/>
          </p:nvPr>
        </p:nvSpPr>
        <p:spPr>
          <a:xfrm>
            <a:off x="838200" y="1878862"/>
            <a:ext cx="10515600" cy="2217410"/>
          </a:xfrm>
        </p:spPr>
        <p:txBody>
          <a:bodyPr>
            <a:normAutofit fontScale="90000"/>
          </a:bodyPr>
          <a:lstStyle/>
          <a:p>
            <a:r>
              <a:rPr lang="en-US" b="0" i="0" dirty="0">
                <a:solidFill>
                  <a:srgbClr val="000000"/>
                </a:solidFill>
                <a:effectLst/>
                <a:latin typeface="Segoe UI" panose="020B0502040204020203" pitchFamily="34" charset="0"/>
              </a:rPr>
              <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Casting</a:t>
            </a:r>
            <a:br>
              <a:rPr lang="en-US" b="0" i="0" dirty="0">
                <a:solidFill>
                  <a:srgbClr val="000000"/>
                </a:solidFill>
                <a:effectLst/>
                <a:latin typeface="Segoe UI" panose="020B0502040204020203" pitchFamily="34" charset="0"/>
              </a:rPr>
            </a:br>
            <a:r>
              <a:rPr lang="en-US" sz="2700" b="0" i="0" dirty="0">
                <a:solidFill>
                  <a:srgbClr val="000000"/>
                </a:solidFill>
                <a:effectLst/>
                <a:latin typeface="Verdana" panose="020B0604030504040204" pitchFamily="34" charset="0"/>
              </a:rPr>
              <a:t>If you want to specify the data type of a variable, this can be done with casting</a:t>
            </a:r>
            <a:r>
              <a:rPr lang="en-US" b="0" i="0" dirty="0">
                <a:solidFill>
                  <a:srgbClr val="000000"/>
                </a:solidFill>
                <a:effectLst/>
                <a:latin typeface="Verdana" panose="020B0604030504040204" pitchFamily="34" charset="0"/>
              </a:rPr>
              <a:t>.</a:t>
            </a:r>
            <a:br>
              <a:rPr lang="en-US" b="0" i="0" dirty="0">
                <a:solidFill>
                  <a:srgbClr val="000000"/>
                </a:solidFill>
                <a:effectLst/>
                <a:latin typeface="Verdana" panose="020B0604030504040204" pitchFamily="34" charset="0"/>
              </a:rPr>
            </a:br>
            <a:endParaRPr lang="en-IN" dirty="0"/>
          </a:p>
        </p:txBody>
      </p:sp>
      <p:pic>
        <p:nvPicPr>
          <p:cNvPr id="5" name="Content Placeholder 4">
            <a:extLst>
              <a:ext uri="{FF2B5EF4-FFF2-40B4-BE49-F238E27FC236}">
                <a16:creationId xmlns:a16="http://schemas.microsoft.com/office/drawing/2014/main" id="{013CCF36-FC58-5553-8E19-F8B809A147D0}"/>
              </a:ext>
            </a:extLst>
          </p:cNvPr>
          <p:cNvPicPr>
            <a:picLocks noGrp="1" noChangeAspect="1"/>
          </p:cNvPicPr>
          <p:nvPr>
            <p:ph idx="1"/>
          </p:nvPr>
        </p:nvPicPr>
        <p:blipFill>
          <a:blip r:embed="rId2"/>
          <a:stretch>
            <a:fillRect/>
          </a:stretch>
        </p:blipFill>
        <p:spPr>
          <a:xfrm>
            <a:off x="1053662" y="1078761"/>
            <a:ext cx="4101661" cy="1163277"/>
          </a:xfrm>
        </p:spPr>
      </p:pic>
      <p:pic>
        <p:nvPicPr>
          <p:cNvPr id="8" name="Picture 7">
            <a:extLst>
              <a:ext uri="{FF2B5EF4-FFF2-40B4-BE49-F238E27FC236}">
                <a16:creationId xmlns:a16="http://schemas.microsoft.com/office/drawing/2014/main" id="{89017783-307A-73B8-976A-D5403B67C6C5}"/>
              </a:ext>
            </a:extLst>
          </p:cNvPr>
          <p:cNvPicPr>
            <a:picLocks noChangeAspect="1"/>
          </p:cNvPicPr>
          <p:nvPr/>
        </p:nvPicPr>
        <p:blipFill>
          <a:blip r:embed="rId3"/>
          <a:stretch>
            <a:fillRect/>
          </a:stretch>
        </p:blipFill>
        <p:spPr>
          <a:xfrm>
            <a:off x="838199" y="3753372"/>
            <a:ext cx="3891455" cy="1275828"/>
          </a:xfrm>
          <a:prstGeom prst="rect">
            <a:avLst/>
          </a:prstGeom>
        </p:spPr>
      </p:pic>
    </p:spTree>
    <p:extLst>
      <p:ext uri="{BB962C8B-B14F-4D97-AF65-F5344CB8AC3E}">
        <p14:creationId xmlns:p14="http://schemas.microsoft.com/office/powerpoint/2010/main" val="3175054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0299-5E78-739E-12BD-F8A5AA7C6A9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Variable Names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54C4E0A-B745-DA19-A646-EA733BBAE1A1}"/>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variable can have a short name (like x and y) or a more descriptive name (age, </a:t>
            </a:r>
            <a:r>
              <a:rPr lang="en-US" b="0" i="0" dirty="0" err="1">
                <a:solidFill>
                  <a:srgbClr val="000000"/>
                </a:solidFill>
                <a:effectLst/>
                <a:latin typeface="Times New Roman" panose="02020603050405020304" pitchFamily="18" charset="0"/>
                <a:cs typeface="Times New Roman" panose="02020603050405020304" pitchFamily="18" charset="0"/>
              </a:rPr>
              <a:t>carname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total_volume</a:t>
            </a:r>
            <a:r>
              <a:rPr lang="en-US" b="0" i="0" dirty="0">
                <a:solidFill>
                  <a:srgbClr val="000000"/>
                </a:solidFill>
                <a:effectLst/>
                <a:latin typeface="Times New Roman" panose="02020603050405020304" pitchFamily="18" charset="0"/>
                <a:cs typeface="Times New Roman" panose="02020603050405020304" pitchFamily="18" charset="0"/>
              </a:rPr>
              <a:t>). Rules for Python </a:t>
            </a:r>
            <a:r>
              <a:rPr lang="en-US" b="0" i="0" dirty="0" err="1">
                <a:solidFill>
                  <a:srgbClr val="000000"/>
                </a:solidFill>
                <a:effectLst/>
                <a:latin typeface="Times New Roman" panose="02020603050405020304" pitchFamily="18" charset="0"/>
                <a:cs typeface="Times New Roman" panose="02020603050405020304" pitchFamily="18" charset="0"/>
              </a:rPr>
              <a:t>variables:A</a:t>
            </a:r>
            <a:r>
              <a:rPr lang="en-US" b="0" i="0" dirty="0">
                <a:solidFill>
                  <a:srgbClr val="000000"/>
                </a:solidFill>
                <a:effectLst/>
                <a:latin typeface="Times New Roman" panose="02020603050405020304" pitchFamily="18" charset="0"/>
                <a:cs typeface="Times New Roman" panose="02020603050405020304" pitchFamily="18" charset="0"/>
              </a:rPr>
              <a:t> variable name must start with a letter or the underscore character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variable name cannot start with a number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variable name can only contain alpha-numeric characters and underscores (A-z, 0-9, and _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Variable names are case-sensitive (age, Age and AGE are three different variables)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variable name cannot be any of the </a:t>
            </a:r>
            <a:r>
              <a:rPr lang="en-US" b="0" i="0" dirty="0">
                <a:solidFill>
                  <a:srgbClr val="000000"/>
                </a:solidFill>
                <a:effectLst/>
                <a:latin typeface="Times New Roman" panose="02020603050405020304" pitchFamily="18" charset="0"/>
                <a:cs typeface="Times New Roman" panose="02020603050405020304" pitchFamily="18" charset="0"/>
                <a:hlinkClick r:id="rId2"/>
              </a:rPr>
              <a:t>Python keywords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740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DE956-026D-3DBB-F430-898D0C542361}"/>
              </a:ext>
            </a:extLst>
          </p:cNvPr>
          <p:cNvSpPr>
            <a:spLocks noGrp="1"/>
          </p:cNvSpPr>
          <p:nvPr>
            <p:ph idx="1"/>
          </p:nvPr>
        </p:nvSpPr>
        <p:spPr>
          <a:xfrm>
            <a:off x="838200" y="693683"/>
            <a:ext cx="10515600" cy="5483280"/>
          </a:xfrm>
        </p:spPr>
        <p:txBody>
          <a:bodyPr/>
          <a:lstStyle/>
          <a:p>
            <a:r>
              <a:rPr lang="en-US" b="0" i="0" dirty="0">
                <a:solidFill>
                  <a:srgbClr val="000000"/>
                </a:solidFill>
                <a:effectLst/>
                <a:latin typeface="Segoe UI" panose="020B0502040204020203" pitchFamily="34" charset="0"/>
              </a:rPr>
              <a:t>Many Values to Multiple Variables</a:t>
            </a:r>
          </a:p>
          <a:p>
            <a:endParaRPr lang="en-IN" dirty="0"/>
          </a:p>
          <a:p>
            <a:endParaRPr lang="en-IN" dirty="0"/>
          </a:p>
          <a:p>
            <a:endParaRPr lang="en-IN" dirty="0"/>
          </a:p>
          <a:p>
            <a:pPr algn="l"/>
            <a:r>
              <a:rPr lang="en-US" b="0" i="0" dirty="0">
                <a:solidFill>
                  <a:srgbClr val="000000"/>
                </a:solidFill>
                <a:effectLst/>
                <a:latin typeface="Segoe UI" panose="020B0502040204020203" pitchFamily="34" charset="0"/>
              </a:rPr>
              <a:t>Unpack a Collection</a:t>
            </a:r>
          </a:p>
          <a:p>
            <a:pPr marL="0" indent="0" algn="l">
              <a:buNone/>
            </a:pPr>
            <a:r>
              <a:rPr lang="en-US" b="0" i="0" dirty="0">
                <a:solidFill>
                  <a:srgbClr val="000000"/>
                </a:solidFill>
                <a:effectLst/>
                <a:latin typeface="Verdana" panose="020B0604030504040204" pitchFamily="34" charset="0"/>
              </a:rPr>
              <a:t>If you have a collection of values in a list, tuple etc. Python allows you to extract the values into variables. This is called </a:t>
            </a:r>
            <a:r>
              <a:rPr lang="en-US" b="0" i="1" dirty="0">
                <a:solidFill>
                  <a:srgbClr val="000000"/>
                </a:solidFill>
                <a:effectLst/>
                <a:latin typeface="Verdana" panose="020B0604030504040204" pitchFamily="34" charset="0"/>
              </a:rPr>
              <a:t>unpacking</a:t>
            </a:r>
            <a:r>
              <a:rPr lang="en-US" b="0" i="0" dirty="0">
                <a:solidFill>
                  <a:srgbClr val="000000"/>
                </a:solidFill>
                <a:effectLst/>
                <a:latin typeface="Verdana" panose="020B0604030504040204" pitchFamily="34" charset="0"/>
              </a:rPr>
              <a:t>.</a:t>
            </a:r>
          </a:p>
          <a:p>
            <a:endParaRPr lang="en-IN" dirty="0"/>
          </a:p>
        </p:txBody>
      </p:sp>
      <p:pic>
        <p:nvPicPr>
          <p:cNvPr id="5" name="Picture 4">
            <a:extLst>
              <a:ext uri="{FF2B5EF4-FFF2-40B4-BE49-F238E27FC236}">
                <a16:creationId xmlns:a16="http://schemas.microsoft.com/office/drawing/2014/main" id="{17776DA8-23FE-857C-31D5-1D42E79F991A}"/>
              </a:ext>
            </a:extLst>
          </p:cNvPr>
          <p:cNvPicPr>
            <a:picLocks noChangeAspect="1"/>
          </p:cNvPicPr>
          <p:nvPr/>
        </p:nvPicPr>
        <p:blipFill>
          <a:blip r:embed="rId2"/>
          <a:stretch>
            <a:fillRect/>
          </a:stretch>
        </p:blipFill>
        <p:spPr>
          <a:xfrm>
            <a:off x="1113603" y="1256314"/>
            <a:ext cx="5224135" cy="1549947"/>
          </a:xfrm>
          <a:prstGeom prst="rect">
            <a:avLst/>
          </a:prstGeom>
        </p:spPr>
      </p:pic>
      <p:pic>
        <p:nvPicPr>
          <p:cNvPr id="7" name="Picture 6">
            <a:extLst>
              <a:ext uri="{FF2B5EF4-FFF2-40B4-BE49-F238E27FC236}">
                <a16:creationId xmlns:a16="http://schemas.microsoft.com/office/drawing/2014/main" id="{3F8E5BDE-EA25-EF2A-1709-227E5CDD81B4}"/>
              </a:ext>
            </a:extLst>
          </p:cNvPr>
          <p:cNvPicPr>
            <a:picLocks noChangeAspect="1"/>
          </p:cNvPicPr>
          <p:nvPr/>
        </p:nvPicPr>
        <p:blipFill>
          <a:blip r:embed="rId3"/>
          <a:stretch>
            <a:fillRect/>
          </a:stretch>
        </p:blipFill>
        <p:spPr>
          <a:xfrm>
            <a:off x="965473" y="4618475"/>
            <a:ext cx="5224135" cy="2003042"/>
          </a:xfrm>
          <a:prstGeom prst="rect">
            <a:avLst/>
          </a:prstGeom>
        </p:spPr>
      </p:pic>
    </p:spTree>
    <p:extLst>
      <p:ext uri="{BB962C8B-B14F-4D97-AF65-F5344CB8AC3E}">
        <p14:creationId xmlns:p14="http://schemas.microsoft.com/office/powerpoint/2010/main" val="3064088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6B2F9-0C70-64D1-6579-83DBDEBCD099}"/>
              </a:ext>
            </a:extLst>
          </p:cNvPr>
          <p:cNvSpPr>
            <a:spLocks noGrp="1"/>
          </p:cNvSpPr>
          <p:nvPr>
            <p:ph type="title"/>
          </p:nvPr>
        </p:nvSpPr>
        <p:spPr/>
        <p:txBody>
          <a:bodyPr/>
          <a:lstStyle/>
          <a:p>
            <a:r>
              <a:rPr lang="en-IN" dirty="0"/>
              <a:t>Global and local Variables</a:t>
            </a:r>
          </a:p>
        </p:txBody>
      </p:sp>
      <p:sp>
        <p:nvSpPr>
          <p:cNvPr id="3" name="Content Placeholder 2">
            <a:extLst>
              <a:ext uri="{FF2B5EF4-FFF2-40B4-BE49-F238E27FC236}">
                <a16:creationId xmlns:a16="http://schemas.microsoft.com/office/drawing/2014/main" id="{D6D3A597-AAAF-5FFE-E6C9-1DF72D7AF121}"/>
              </a:ext>
            </a:extLst>
          </p:cNvPr>
          <p:cNvSpPr>
            <a:spLocks noGrp="1"/>
          </p:cNvSpPr>
          <p:nvPr>
            <p:ph idx="1"/>
          </p:nvPr>
        </p:nvSpPr>
        <p:spPr>
          <a:xfrm>
            <a:off x="838200" y="1415845"/>
            <a:ext cx="10515600" cy="4761118"/>
          </a:xfrm>
        </p:spPr>
        <p:txBody>
          <a:bodyPr/>
          <a:lstStyle/>
          <a:p>
            <a:r>
              <a:rPr lang="en-IN" dirty="0"/>
              <a:t>Global Variables:</a:t>
            </a:r>
          </a:p>
          <a:p>
            <a:pPr algn="l"/>
            <a:r>
              <a:rPr lang="en-US" b="0" i="0" dirty="0">
                <a:solidFill>
                  <a:srgbClr val="000000"/>
                </a:solidFill>
                <a:effectLst/>
                <a:latin typeface="Verdana" panose="020B0604030504040204" pitchFamily="34" charset="0"/>
              </a:rPr>
              <a:t>Variables that are created outside of a function (as in all of the examples above) are known as global variables.</a:t>
            </a:r>
          </a:p>
          <a:p>
            <a:pPr algn="l"/>
            <a:r>
              <a:rPr lang="en-US" b="0" i="0" dirty="0">
                <a:solidFill>
                  <a:srgbClr val="000000"/>
                </a:solidFill>
                <a:effectLst/>
                <a:latin typeface="Verdana" panose="020B0604030504040204" pitchFamily="34" charset="0"/>
              </a:rPr>
              <a:t>Global variables can be used by everyone, both inside of functions and outside.</a:t>
            </a:r>
          </a:p>
          <a:p>
            <a:pPr algn="l"/>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marL="0" indent="0">
              <a:buNone/>
            </a:pPr>
            <a:endParaRPr lang="en-IN" dirty="0"/>
          </a:p>
        </p:txBody>
      </p:sp>
      <p:pic>
        <p:nvPicPr>
          <p:cNvPr id="5" name="Picture 4">
            <a:extLst>
              <a:ext uri="{FF2B5EF4-FFF2-40B4-BE49-F238E27FC236}">
                <a16:creationId xmlns:a16="http://schemas.microsoft.com/office/drawing/2014/main" id="{59138BDE-F0E9-1CB8-01B1-275C0E955E53}"/>
              </a:ext>
            </a:extLst>
          </p:cNvPr>
          <p:cNvPicPr>
            <a:picLocks noChangeAspect="1"/>
          </p:cNvPicPr>
          <p:nvPr/>
        </p:nvPicPr>
        <p:blipFill>
          <a:blip r:embed="rId2"/>
          <a:stretch>
            <a:fillRect/>
          </a:stretch>
        </p:blipFill>
        <p:spPr>
          <a:xfrm>
            <a:off x="838200" y="3942581"/>
            <a:ext cx="4736690" cy="2340232"/>
          </a:xfrm>
          <a:prstGeom prst="rect">
            <a:avLst/>
          </a:prstGeom>
        </p:spPr>
      </p:pic>
    </p:spTree>
    <p:extLst>
      <p:ext uri="{BB962C8B-B14F-4D97-AF65-F5344CB8AC3E}">
        <p14:creationId xmlns:p14="http://schemas.microsoft.com/office/powerpoint/2010/main" val="2965528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0F0C-3062-80A5-43D7-58765BD0AC8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B078C1A-A899-B9BC-DFB2-92AB03EEE5F1}"/>
              </a:ext>
            </a:extLst>
          </p:cNvPr>
          <p:cNvSpPr>
            <a:spLocks noGrp="1"/>
          </p:cNvSpPr>
          <p:nvPr>
            <p:ph idx="1"/>
          </p:nvPr>
        </p:nvSpPr>
        <p:spPr/>
        <p:txBody>
          <a:bodyPr/>
          <a:lstStyle/>
          <a:p>
            <a:r>
              <a:rPr lang="en-IN" dirty="0"/>
              <a:t>Local Variables</a:t>
            </a:r>
          </a:p>
          <a:p>
            <a:endParaRPr lang="en-IN" dirty="0"/>
          </a:p>
          <a:p>
            <a:pPr marL="0" indent="0">
              <a:buNone/>
            </a:pPr>
            <a:r>
              <a:rPr lang="en-IN" dirty="0"/>
              <a:t>   </a:t>
            </a:r>
          </a:p>
        </p:txBody>
      </p:sp>
      <p:pic>
        <p:nvPicPr>
          <p:cNvPr id="7" name="Picture 6">
            <a:extLst>
              <a:ext uri="{FF2B5EF4-FFF2-40B4-BE49-F238E27FC236}">
                <a16:creationId xmlns:a16="http://schemas.microsoft.com/office/drawing/2014/main" id="{0C2C52E1-4723-38B6-B66C-599145BFF31F}"/>
              </a:ext>
            </a:extLst>
          </p:cNvPr>
          <p:cNvPicPr>
            <a:picLocks noChangeAspect="1"/>
          </p:cNvPicPr>
          <p:nvPr/>
        </p:nvPicPr>
        <p:blipFill>
          <a:blip r:embed="rId2"/>
          <a:stretch>
            <a:fillRect/>
          </a:stretch>
        </p:blipFill>
        <p:spPr>
          <a:xfrm>
            <a:off x="1104592" y="2443162"/>
            <a:ext cx="4396555" cy="2379561"/>
          </a:xfrm>
          <a:prstGeom prst="rect">
            <a:avLst/>
          </a:prstGeom>
        </p:spPr>
      </p:pic>
    </p:spTree>
    <p:extLst>
      <p:ext uri="{BB962C8B-B14F-4D97-AF65-F5344CB8AC3E}">
        <p14:creationId xmlns:p14="http://schemas.microsoft.com/office/powerpoint/2010/main" val="3528548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4926-864C-CFCA-452D-BA3E5DB7570D}"/>
              </a:ext>
            </a:extLst>
          </p:cNvPr>
          <p:cNvSpPr>
            <a:spLocks noGrp="1"/>
          </p:cNvSpPr>
          <p:nvPr>
            <p:ph type="title"/>
          </p:nvPr>
        </p:nvSpPr>
        <p:spPr/>
        <p:txBody>
          <a:bodyPr/>
          <a:lstStyle/>
          <a:p>
            <a:r>
              <a:rPr lang="en-IN" dirty="0"/>
              <a:t>Python operators</a:t>
            </a:r>
          </a:p>
        </p:txBody>
      </p:sp>
      <p:sp>
        <p:nvSpPr>
          <p:cNvPr id="3" name="Content Placeholder 2">
            <a:extLst>
              <a:ext uri="{FF2B5EF4-FFF2-40B4-BE49-F238E27FC236}">
                <a16:creationId xmlns:a16="http://schemas.microsoft.com/office/drawing/2014/main" id="{19E3AD21-53A9-1B8E-5AAD-83F7BAD0EC2B}"/>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Python divides the operators in the following groups:</a:t>
            </a:r>
          </a:p>
          <a:p>
            <a:pPr algn="l">
              <a:buFont typeface="Arial" panose="020B0604020202020204" pitchFamily="34" charset="0"/>
              <a:buChar char="•"/>
            </a:pPr>
            <a:r>
              <a:rPr lang="en-US"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Identity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Membership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Bitwise operators</a:t>
            </a:r>
          </a:p>
          <a:p>
            <a:endParaRPr lang="en-IN" dirty="0"/>
          </a:p>
        </p:txBody>
      </p:sp>
    </p:spTree>
    <p:extLst>
      <p:ext uri="{BB962C8B-B14F-4D97-AF65-F5344CB8AC3E}">
        <p14:creationId xmlns:p14="http://schemas.microsoft.com/office/powerpoint/2010/main" val="4251237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585-250E-E83B-D30E-757CC5A11B84}"/>
              </a:ext>
            </a:extLst>
          </p:cNvPr>
          <p:cNvSpPr>
            <a:spLocks noGrp="1"/>
          </p:cNvSpPr>
          <p:nvPr>
            <p:ph type="title"/>
          </p:nvPr>
        </p:nvSpPr>
        <p:spPr>
          <a:xfrm>
            <a:off x="838200" y="365125"/>
            <a:ext cx="10515600" cy="1460500"/>
          </a:xfrm>
        </p:spPr>
        <p:txBody>
          <a:bodyPr/>
          <a:lstStyle/>
          <a:p>
            <a:r>
              <a:rPr lang="en-IN" b="0" i="0" dirty="0">
                <a:solidFill>
                  <a:srgbClr val="000000"/>
                </a:solidFill>
                <a:effectLst/>
                <a:latin typeface="Segoe UI" panose="020B0502040204020203" pitchFamily="34" charset="0"/>
              </a:rPr>
              <a:t>Python Arithmetic Operators</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FB4C185A-5A4C-BF6C-152B-E73BFBAA2D65}"/>
              </a:ext>
            </a:extLst>
          </p:cNvPr>
          <p:cNvPicPr>
            <a:picLocks noGrp="1" noChangeAspect="1"/>
          </p:cNvPicPr>
          <p:nvPr>
            <p:ph idx="1"/>
          </p:nvPr>
        </p:nvPicPr>
        <p:blipFill>
          <a:blip r:embed="rId2"/>
          <a:stretch>
            <a:fillRect/>
          </a:stretch>
        </p:blipFill>
        <p:spPr>
          <a:xfrm>
            <a:off x="838200" y="1592826"/>
            <a:ext cx="9736394" cy="4306529"/>
          </a:xfrm>
        </p:spPr>
      </p:pic>
    </p:spTree>
    <p:extLst>
      <p:ext uri="{BB962C8B-B14F-4D97-AF65-F5344CB8AC3E}">
        <p14:creationId xmlns:p14="http://schemas.microsoft.com/office/powerpoint/2010/main" val="139801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F9EABA-B935-0F0F-4633-B80D8D345BAD}"/>
              </a:ext>
            </a:extLst>
          </p:cNvPr>
          <p:cNvPicPr>
            <a:picLocks noGrp="1" noChangeAspect="1"/>
          </p:cNvPicPr>
          <p:nvPr>
            <p:ph idx="1"/>
          </p:nvPr>
        </p:nvPicPr>
        <p:blipFill>
          <a:blip r:embed="rId2"/>
          <a:stretch>
            <a:fillRect/>
          </a:stretch>
        </p:blipFill>
        <p:spPr>
          <a:xfrm>
            <a:off x="1192306" y="905435"/>
            <a:ext cx="9306224" cy="5271528"/>
          </a:xfrm>
        </p:spPr>
      </p:pic>
    </p:spTree>
    <p:extLst>
      <p:ext uri="{BB962C8B-B14F-4D97-AF65-F5344CB8AC3E}">
        <p14:creationId xmlns:p14="http://schemas.microsoft.com/office/powerpoint/2010/main" val="290981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0103-4A6F-80E4-3A49-DF700E9423ED}"/>
              </a:ext>
            </a:extLst>
          </p:cNvPr>
          <p:cNvSpPr>
            <a:spLocks noGrp="1"/>
          </p:cNvSpPr>
          <p:nvPr>
            <p:ph type="title"/>
          </p:nvPr>
        </p:nvSpPr>
        <p:spPr>
          <a:xfrm>
            <a:off x="838200" y="365126"/>
            <a:ext cx="10515600" cy="1109714"/>
          </a:xfrm>
        </p:spPr>
        <p:txBody>
          <a:bodyPr>
            <a:normAutofit fontScale="90000"/>
          </a:bodyPr>
          <a:lstStyle/>
          <a:p>
            <a:r>
              <a:rPr lang="en-IN" b="0" i="0" dirty="0">
                <a:solidFill>
                  <a:srgbClr val="000000"/>
                </a:solidFill>
                <a:effectLst/>
                <a:latin typeface="Segoe UI" panose="020B0502040204020203" pitchFamily="34" charset="0"/>
              </a:rPr>
              <a:t>Python Assignment Operators</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16042BD6-3305-0E58-1736-A670129C91FD}"/>
              </a:ext>
            </a:extLst>
          </p:cNvPr>
          <p:cNvPicPr>
            <a:picLocks noGrp="1" noChangeAspect="1"/>
          </p:cNvPicPr>
          <p:nvPr>
            <p:ph idx="1"/>
          </p:nvPr>
        </p:nvPicPr>
        <p:blipFill>
          <a:blip r:embed="rId2"/>
          <a:stretch>
            <a:fillRect/>
          </a:stretch>
        </p:blipFill>
        <p:spPr>
          <a:xfrm>
            <a:off x="988142" y="1047135"/>
            <a:ext cx="10365658" cy="4825821"/>
          </a:xfrm>
        </p:spPr>
      </p:pic>
    </p:spTree>
    <p:extLst>
      <p:ext uri="{BB962C8B-B14F-4D97-AF65-F5344CB8AC3E}">
        <p14:creationId xmlns:p14="http://schemas.microsoft.com/office/powerpoint/2010/main" val="2885545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AF54-E5E1-42AF-B208-1E7483597F2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Python Comparison Operators</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3416F124-3701-08EE-8BE5-D69F4A572B69}"/>
              </a:ext>
            </a:extLst>
          </p:cNvPr>
          <p:cNvPicPr>
            <a:picLocks noGrp="1" noChangeAspect="1"/>
          </p:cNvPicPr>
          <p:nvPr>
            <p:ph idx="1"/>
          </p:nvPr>
        </p:nvPicPr>
        <p:blipFill>
          <a:blip r:embed="rId2"/>
          <a:stretch>
            <a:fillRect/>
          </a:stretch>
        </p:blipFill>
        <p:spPr>
          <a:xfrm>
            <a:off x="722671" y="1327355"/>
            <a:ext cx="9748684" cy="4955458"/>
          </a:xfrm>
        </p:spPr>
      </p:pic>
    </p:spTree>
    <p:extLst>
      <p:ext uri="{BB962C8B-B14F-4D97-AF65-F5344CB8AC3E}">
        <p14:creationId xmlns:p14="http://schemas.microsoft.com/office/powerpoint/2010/main" val="134690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8D00-928E-3834-57AD-F676A9D6153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Python Logical Operators</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2BB04D04-575F-E3BF-E4F4-15B315AB3D7A}"/>
              </a:ext>
            </a:extLst>
          </p:cNvPr>
          <p:cNvPicPr>
            <a:picLocks noGrp="1" noChangeAspect="1"/>
          </p:cNvPicPr>
          <p:nvPr>
            <p:ph idx="1"/>
          </p:nvPr>
        </p:nvPicPr>
        <p:blipFill>
          <a:blip r:embed="rId2"/>
          <a:stretch>
            <a:fillRect/>
          </a:stretch>
        </p:blipFill>
        <p:spPr>
          <a:xfrm>
            <a:off x="707923" y="1371600"/>
            <a:ext cx="10515599" cy="4424516"/>
          </a:xfrm>
        </p:spPr>
      </p:pic>
    </p:spTree>
    <p:extLst>
      <p:ext uri="{BB962C8B-B14F-4D97-AF65-F5344CB8AC3E}">
        <p14:creationId xmlns:p14="http://schemas.microsoft.com/office/powerpoint/2010/main" val="597426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92C6-6C1D-6BB6-9789-E75CD1F2548D}"/>
              </a:ext>
            </a:extLst>
          </p:cNvPr>
          <p:cNvSpPr>
            <a:spLocks noGrp="1"/>
          </p:cNvSpPr>
          <p:nvPr>
            <p:ph type="title"/>
          </p:nvPr>
        </p:nvSpPr>
        <p:spPr>
          <a:xfrm>
            <a:off x="838200" y="365126"/>
            <a:ext cx="10515600" cy="1198204"/>
          </a:xfrm>
        </p:spPr>
        <p:txBody>
          <a:bodyPr>
            <a:normAutofit fontScale="90000"/>
          </a:bodyPr>
          <a:lstStyle/>
          <a:p>
            <a:r>
              <a:rPr lang="en-IN" b="0" i="0" dirty="0">
                <a:solidFill>
                  <a:srgbClr val="000000"/>
                </a:solidFill>
                <a:effectLst/>
                <a:latin typeface="Segoe UI" panose="020B0502040204020203" pitchFamily="34" charset="0"/>
              </a:rPr>
              <a:t>Python Identity Operators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15DA819-7912-704A-BB44-1FD0925A3DE0}"/>
              </a:ext>
            </a:extLst>
          </p:cNvPr>
          <p:cNvSpPr>
            <a:spLocks noGrp="1"/>
          </p:cNvSpPr>
          <p:nvPr>
            <p:ph idx="1"/>
          </p:nvPr>
        </p:nvSpPr>
        <p:spPr>
          <a:xfrm>
            <a:off x="838200" y="1297858"/>
            <a:ext cx="10515600" cy="4879105"/>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Identity operators are used to compare the objects, not if they are equal, but if they are actually the same object, with the same memory location:</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pic>
        <p:nvPicPr>
          <p:cNvPr id="5" name="Picture 4">
            <a:extLst>
              <a:ext uri="{FF2B5EF4-FFF2-40B4-BE49-F238E27FC236}">
                <a16:creationId xmlns:a16="http://schemas.microsoft.com/office/drawing/2014/main" id="{8FA1841B-3ADE-1A80-1B6E-361317D38892}"/>
              </a:ext>
            </a:extLst>
          </p:cNvPr>
          <p:cNvPicPr>
            <a:picLocks noChangeAspect="1"/>
          </p:cNvPicPr>
          <p:nvPr/>
        </p:nvPicPr>
        <p:blipFill>
          <a:blip r:embed="rId2"/>
          <a:stretch>
            <a:fillRect/>
          </a:stretch>
        </p:blipFill>
        <p:spPr>
          <a:xfrm>
            <a:off x="838200" y="2533649"/>
            <a:ext cx="9692148" cy="2628285"/>
          </a:xfrm>
          <a:prstGeom prst="rect">
            <a:avLst/>
          </a:prstGeom>
        </p:spPr>
      </p:pic>
    </p:spTree>
    <p:extLst>
      <p:ext uri="{BB962C8B-B14F-4D97-AF65-F5344CB8AC3E}">
        <p14:creationId xmlns:p14="http://schemas.microsoft.com/office/powerpoint/2010/main" val="160396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514-A7BD-0D0D-E92B-24C74153A6A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Python Membership Operators</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154CFCCD-7F5A-0069-B0B4-B0122668ACA5}"/>
              </a:ext>
            </a:extLst>
          </p:cNvPr>
          <p:cNvPicPr>
            <a:picLocks noGrp="1" noChangeAspect="1"/>
          </p:cNvPicPr>
          <p:nvPr>
            <p:ph idx="1"/>
          </p:nvPr>
        </p:nvPicPr>
        <p:blipFill>
          <a:blip r:embed="rId2"/>
          <a:stretch>
            <a:fillRect/>
          </a:stretch>
        </p:blipFill>
        <p:spPr>
          <a:xfrm>
            <a:off x="838199" y="1312606"/>
            <a:ext cx="9411929" cy="4321278"/>
          </a:xfrm>
        </p:spPr>
      </p:pic>
    </p:spTree>
    <p:extLst>
      <p:ext uri="{BB962C8B-B14F-4D97-AF65-F5344CB8AC3E}">
        <p14:creationId xmlns:p14="http://schemas.microsoft.com/office/powerpoint/2010/main" val="3027919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74EE-B154-E195-CDA3-E538ECADBB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2EB07A-5E16-277A-76D8-79B5A0E4FB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6220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CE3-527E-3205-8A14-6D75BBC1620F}"/>
              </a:ext>
            </a:extLst>
          </p:cNvPr>
          <p:cNvSpPr>
            <a:spLocks noGrp="1"/>
          </p:cNvSpPr>
          <p:nvPr>
            <p:ph type="title"/>
          </p:nvPr>
        </p:nvSpPr>
        <p:spPr/>
        <p:txBody>
          <a:bodyPr/>
          <a:lstStyle/>
          <a:p>
            <a:r>
              <a:rPr lang="en-IN" dirty="0"/>
              <a:t>Variable, Measurement and Data</a:t>
            </a:r>
          </a:p>
        </p:txBody>
      </p:sp>
      <p:sp>
        <p:nvSpPr>
          <p:cNvPr id="3" name="Content Placeholder 2">
            <a:extLst>
              <a:ext uri="{FF2B5EF4-FFF2-40B4-BE49-F238E27FC236}">
                <a16:creationId xmlns:a16="http://schemas.microsoft.com/office/drawing/2014/main" id="{5F8CD447-1228-5EA3-1B7E-B4E1F50E1337}"/>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3427247-F967-37A1-0093-8AB8C683602C}"/>
              </a:ext>
            </a:extLst>
          </p:cNvPr>
          <p:cNvPicPr>
            <a:picLocks noChangeAspect="1"/>
          </p:cNvPicPr>
          <p:nvPr/>
        </p:nvPicPr>
        <p:blipFill>
          <a:blip r:embed="rId2"/>
          <a:stretch>
            <a:fillRect/>
          </a:stretch>
        </p:blipFill>
        <p:spPr>
          <a:xfrm>
            <a:off x="513571" y="1848088"/>
            <a:ext cx="11164858" cy="3191320"/>
          </a:xfrm>
          <a:prstGeom prst="rect">
            <a:avLst/>
          </a:prstGeom>
        </p:spPr>
      </p:pic>
    </p:spTree>
    <p:extLst>
      <p:ext uri="{BB962C8B-B14F-4D97-AF65-F5344CB8AC3E}">
        <p14:creationId xmlns:p14="http://schemas.microsoft.com/office/powerpoint/2010/main" val="344098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2FA1-7E01-4B9E-C16A-F761FD1825A5}"/>
              </a:ext>
            </a:extLst>
          </p:cNvPr>
          <p:cNvSpPr>
            <a:spLocks noGrp="1"/>
          </p:cNvSpPr>
          <p:nvPr>
            <p:ph type="title"/>
          </p:nvPr>
        </p:nvSpPr>
        <p:spPr/>
        <p:txBody>
          <a:bodyPr/>
          <a:lstStyle/>
          <a:p>
            <a:r>
              <a:rPr lang="en-IN" dirty="0">
                <a:solidFill>
                  <a:schemeClr val="accent1"/>
                </a:solidFill>
              </a:rPr>
              <a:t>What is generating so much Data</a:t>
            </a:r>
          </a:p>
        </p:txBody>
      </p:sp>
      <p:pic>
        <p:nvPicPr>
          <p:cNvPr id="5" name="Content Placeholder 4">
            <a:extLst>
              <a:ext uri="{FF2B5EF4-FFF2-40B4-BE49-F238E27FC236}">
                <a16:creationId xmlns:a16="http://schemas.microsoft.com/office/drawing/2014/main" id="{239D45D6-6263-0B3D-2D8E-E49916F27679}"/>
              </a:ext>
            </a:extLst>
          </p:cNvPr>
          <p:cNvPicPr>
            <a:picLocks noGrp="1" noChangeAspect="1"/>
          </p:cNvPicPr>
          <p:nvPr>
            <p:ph idx="1"/>
          </p:nvPr>
        </p:nvPicPr>
        <p:blipFill>
          <a:blip r:embed="rId2"/>
          <a:stretch>
            <a:fillRect/>
          </a:stretch>
        </p:blipFill>
        <p:spPr>
          <a:xfrm>
            <a:off x="661555" y="1710020"/>
            <a:ext cx="10515600" cy="1718980"/>
          </a:xfrm>
        </p:spPr>
      </p:pic>
      <p:pic>
        <p:nvPicPr>
          <p:cNvPr id="7" name="Picture 6">
            <a:extLst>
              <a:ext uri="{FF2B5EF4-FFF2-40B4-BE49-F238E27FC236}">
                <a16:creationId xmlns:a16="http://schemas.microsoft.com/office/drawing/2014/main" id="{C47034E8-9792-0286-136D-DC197D7C4AB2}"/>
              </a:ext>
            </a:extLst>
          </p:cNvPr>
          <p:cNvPicPr>
            <a:picLocks noChangeAspect="1"/>
          </p:cNvPicPr>
          <p:nvPr/>
        </p:nvPicPr>
        <p:blipFill>
          <a:blip r:embed="rId3"/>
          <a:stretch>
            <a:fillRect/>
          </a:stretch>
        </p:blipFill>
        <p:spPr>
          <a:xfrm>
            <a:off x="485840" y="3636819"/>
            <a:ext cx="11469701" cy="696190"/>
          </a:xfrm>
          <a:prstGeom prst="rect">
            <a:avLst/>
          </a:prstGeom>
        </p:spPr>
      </p:pic>
    </p:spTree>
    <p:extLst>
      <p:ext uri="{BB962C8B-B14F-4D97-AF65-F5344CB8AC3E}">
        <p14:creationId xmlns:p14="http://schemas.microsoft.com/office/powerpoint/2010/main" val="258724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F796-4D01-D876-1811-7354EAF43253}"/>
              </a:ext>
            </a:extLst>
          </p:cNvPr>
          <p:cNvSpPr>
            <a:spLocks noGrp="1"/>
          </p:cNvSpPr>
          <p:nvPr>
            <p:ph type="title"/>
          </p:nvPr>
        </p:nvSpPr>
        <p:spPr/>
        <p:txBody>
          <a:bodyPr/>
          <a:lstStyle/>
          <a:p>
            <a:r>
              <a:rPr lang="en-IN" dirty="0">
                <a:solidFill>
                  <a:schemeClr val="accent1"/>
                </a:solidFill>
              </a:rPr>
              <a:t>How data add value to business</a:t>
            </a:r>
          </a:p>
        </p:txBody>
      </p:sp>
      <p:pic>
        <p:nvPicPr>
          <p:cNvPr id="5" name="Content Placeholder 4">
            <a:extLst>
              <a:ext uri="{FF2B5EF4-FFF2-40B4-BE49-F238E27FC236}">
                <a16:creationId xmlns:a16="http://schemas.microsoft.com/office/drawing/2014/main" id="{725D28D7-CD49-CC96-830F-D584096B2919}"/>
              </a:ext>
            </a:extLst>
          </p:cNvPr>
          <p:cNvPicPr>
            <a:picLocks noGrp="1" noChangeAspect="1"/>
          </p:cNvPicPr>
          <p:nvPr>
            <p:ph idx="1"/>
          </p:nvPr>
        </p:nvPicPr>
        <p:blipFill>
          <a:blip r:embed="rId2"/>
          <a:stretch>
            <a:fillRect/>
          </a:stretch>
        </p:blipFill>
        <p:spPr>
          <a:xfrm>
            <a:off x="838200" y="1238865"/>
            <a:ext cx="10515600" cy="4843193"/>
          </a:xfrm>
        </p:spPr>
      </p:pic>
    </p:spTree>
    <p:extLst>
      <p:ext uri="{BB962C8B-B14F-4D97-AF65-F5344CB8AC3E}">
        <p14:creationId xmlns:p14="http://schemas.microsoft.com/office/powerpoint/2010/main" val="201034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C3FF-201A-3DEE-B430-D786735DFAA0}"/>
              </a:ext>
            </a:extLst>
          </p:cNvPr>
          <p:cNvSpPr>
            <a:spLocks noGrp="1"/>
          </p:cNvSpPr>
          <p:nvPr>
            <p:ph type="title"/>
          </p:nvPr>
        </p:nvSpPr>
        <p:spPr/>
        <p:txBody>
          <a:bodyPr/>
          <a:lstStyle/>
          <a:p>
            <a:r>
              <a:rPr lang="en-IN" dirty="0"/>
              <a:t>Data Products</a:t>
            </a:r>
          </a:p>
        </p:txBody>
      </p:sp>
      <p:pic>
        <p:nvPicPr>
          <p:cNvPr id="5" name="Content Placeholder 4">
            <a:extLst>
              <a:ext uri="{FF2B5EF4-FFF2-40B4-BE49-F238E27FC236}">
                <a16:creationId xmlns:a16="http://schemas.microsoft.com/office/drawing/2014/main" id="{AD33A1AE-0C61-0F4D-0284-E51053E986E9}"/>
              </a:ext>
            </a:extLst>
          </p:cNvPr>
          <p:cNvPicPr>
            <a:picLocks noGrp="1" noChangeAspect="1"/>
          </p:cNvPicPr>
          <p:nvPr>
            <p:ph idx="1"/>
          </p:nvPr>
        </p:nvPicPr>
        <p:blipFill>
          <a:blip r:embed="rId2"/>
          <a:stretch>
            <a:fillRect/>
          </a:stretch>
        </p:blipFill>
        <p:spPr>
          <a:xfrm>
            <a:off x="838200" y="1397976"/>
            <a:ext cx="10515600" cy="4756639"/>
          </a:xfrm>
        </p:spPr>
      </p:pic>
    </p:spTree>
    <p:extLst>
      <p:ext uri="{BB962C8B-B14F-4D97-AF65-F5344CB8AC3E}">
        <p14:creationId xmlns:p14="http://schemas.microsoft.com/office/powerpoint/2010/main" val="59562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7B6C-6E21-133E-DE4F-DEB2B1CA915B}"/>
              </a:ext>
            </a:extLst>
          </p:cNvPr>
          <p:cNvSpPr>
            <a:spLocks noGrp="1"/>
          </p:cNvSpPr>
          <p:nvPr>
            <p:ph type="title"/>
          </p:nvPr>
        </p:nvSpPr>
        <p:spPr/>
        <p:txBody>
          <a:bodyPr/>
          <a:lstStyle/>
          <a:p>
            <a:r>
              <a:rPr lang="en-IN" dirty="0">
                <a:solidFill>
                  <a:schemeClr val="accent1"/>
                </a:solidFill>
              </a:rPr>
              <a:t>Why Data is important</a:t>
            </a:r>
          </a:p>
        </p:txBody>
      </p:sp>
      <p:pic>
        <p:nvPicPr>
          <p:cNvPr id="5" name="Content Placeholder 4">
            <a:extLst>
              <a:ext uri="{FF2B5EF4-FFF2-40B4-BE49-F238E27FC236}">
                <a16:creationId xmlns:a16="http://schemas.microsoft.com/office/drawing/2014/main" id="{A02087D7-C2F3-E1A0-428E-9E3CA43A2311}"/>
              </a:ext>
            </a:extLst>
          </p:cNvPr>
          <p:cNvPicPr>
            <a:picLocks noGrp="1" noChangeAspect="1"/>
          </p:cNvPicPr>
          <p:nvPr>
            <p:ph idx="1"/>
          </p:nvPr>
        </p:nvPicPr>
        <p:blipFill>
          <a:blip r:embed="rId2"/>
          <a:stretch>
            <a:fillRect/>
          </a:stretch>
        </p:blipFill>
        <p:spPr>
          <a:xfrm>
            <a:off x="838200" y="1818410"/>
            <a:ext cx="10515600" cy="3933972"/>
          </a:xfrm>
        </p:spPr>
      </p:pic>
    </p:spTree>
    <p:extLst>
      <p:ext uri="{BB962C8B-B14F-4D97-AF65-F5344CB8AC3E}">
        <p14:creationId xmlns:p14="http://schemas.microsoft.com/office/powerpoint/2010/main" val="397492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24A1-26E0-23D6-8092-58FCD4B9D26A}"/>
              </a:ext>
            </a:extLst>
          </p:cNvPr>
          <p:cNvSpPr>
            <a:spLocks noGrp="1"/>
          </p:cNvSpPr>
          <p:nvPr>
            <p:ph type="title"/>
          </p:nvPr>
        </p:nvSpPr>
        <p:spPr/>
        <p:txBody>
          <a:bodyPr/>
          <a:lstStyle/>
          <a:p>
            <a:r>
              <a:rPr lang="en-IN" dirty="0"/>
              <a:t>Data Analysis</a:t>
            </a:r>
          </a:p>
        </p:txBody>
      </p:sp>
      <p:pic>
        <p:nvPicPr>
          <p:cNvPr id="5" name="Content Placeholder 4">
            <a:extLst>
              <a:ext uri="{FF2B5EF4-FFF2-40B4-BE49-F238E27FC236}">
                <a16:creationId xmlns:a16="http://schemas.microsoft.com/office/drawing/2014/main" id="{0F3A5F25-AE70-92DA-B19B-3A015B7402F2}"/>
              </a:ext>
            </a:extLst>
          </p:cNvPr>
          <p:cNvPicPr>
            <a:picLocks noGrp="1" noChangeAspect="1"/>
          </p:cNvPicPr>
          <p:nvPr>
            <p:ph idx="1"/>
          </p:nvPr>
        </p:nvPicPr>
        <p:blipFill>
          <a:blip r:embed="rId2"/>
          <a:stretch>
            <a:fillRect/>
          </a:stretch>
        </p:blipFill>
        <p:spPr>
          <a:xfrm>
            <a:off x="838200" y="1856112"/>
            <a:ext cx="10515600" cy="4290364"/>
          </a:xfrm>
        </p:spPr>
      </p:pic>
    </p:spTree>
    <p:extLst>
      <p:ext uri="{BB962C8B-B14F-4D97-AF65-F5344CB8AC3E}">
        <p14:creationId xmlns:p14="http://schemas.microsoft.com/office/powerpoint/2010/main" val="261432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8DDC43-CFDC-4264-BC3B-3A2CB54E661F}"/>
</file>

<file path=customXml/itemProps2.xml><?xml version="1.0" encoding="utf-8"?>
<ds:datastoreItem xmlns:ds="http://schemas.openxmlformats.org/officeDocument/2006/customXml" ds:itemID="{93D91C72-C23B-47A2-98D5-FDEEE2FD52CA}"/>
</file>

<file path=customXml/itemProps3.xml><?xml version="1.0" encoding="utf-8"?>
<ds:datastoreItem xmlns:ds="http://schemas.openxmlformats.org/officeDocument/2006/customXml" ds:itemID="{9F70F2AF-DC4C-4A34-97FF-E8CEB15C2C6E}"/>
</file>

<file path=docProps/app.xml><?xml version="1.0" encoding="utf-8"?>
<Properties xmlns="http://schemas.openxmlformats.org/officeDocument/2006/extended-properties" xmlns:vt="http://schemas.openxmlformats.org/officeDocument/2006/docPropsVTypes">
  <TotalTime>139</TotalTime>
  <Words>626</Words>
  <Application>Microsoft Office PowerPoint</Application>
  <PresentationFormat>Widescreen</PresentationFormat>
  <Paragraphs>73</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Calibri</vt:lpstr>
      <vt:lpstr>Calibri Light</vt:lpstr>
      <vt:lpstr>Google Sans</vt:lpstr>
      <vt:lpstr>Segoe UI</vt:lpstr>
      <vt:lpstr>Times New Roman</vt:lpstr>
      <vt:lpstr>Verdana</vt:lpstr>
      <vt:lpstr>Office Theme</vt:lpstr>
      <vt:lpstr>Objective of the course</vt:lpstr>
      <vt:lpstr>PowerPoint Presentation</vt:lpstr>
      <vt:lpstr>PowerPoint Presentation</vt:lpstr>
      <vt:lpstr>Variable, Measurement and Data</vt:lpstr>
      <vt:lpstr>What is generating so much Data</vt:lpstr>
      <vt:lpstr>How data add value to business</vt:lpstr>
      <vt:lpstr>Data Products</vt:lpstr>
      <vt:lpstr>Why Data is important</vt:lpstr>
      <vt:lpstr>Data Analysis</vt:lpstr>
      <vt:lpstr>Data Analysis Vs Data Analytics</vt:lpstr>
      <vt:lpstr>PowerPoint Presentation</vt:lpstr>
      <vt:lpstr>Business Analytics is study of future events based on past data</vt:lpstr>
      <vt:lpstr>Data Analysis</vt:lpstr>
      <vt:lpstr>Data Analysis Tools</vt:lpstr>
      <vt:lpstr>PowerPoint Presentation</vt:lpstr>
      <vt:lpstr>Why python for Data Analysis</vt:lpstr>
      <vt:lpstr>PowerPoint Presentation</vt:lpstr>
      <vt:lpstr>PowerPoint Presentation</vt:lpstr>
      <vt:lpstr>PowerPoint Presentation</vt:lpstr>
      <vt:lpstr>PowerPoint Presentation</vt:lpstr>
      <vt:lpstr>PowerPoint Presentation</vt:lpstr>
      <vt:lpstr>Python Variables</vt:lpstr>
      <vt:lpstr> Casting If you want to specify the data type of a variable, this can be done with casting. </vt:lpstr>
      <vt:lpstr>Variable Names </vt:lpstr>
      <vt:lpstr>PowerPoint Presentation</vt:lpstr>
      <vt:lpstr>Global and local Variables</vt:lpstr>
      <vt:lpstr>PowerPoint Presentation</vt:lpstr>
      <vt:lpstr>Python operators</vt:lpstr>
      <vt:lpstr>Python Arithmetic Operators </vt:lpstr>
      <vt:lpstr>Python Assignment Operators </vt:lpstr>
      <vt:lpstr>Python Comparison Operators </vt:lpstr>
      <vt:lpstr>Python Logical Operators </vt:lpstr>
      <vt:lpstr>Python Identity Operators </vt:lpstr>
      <vt:lpstr>Python Membership Operators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of the course</dc:title>
  <dc:creator>Sumit Mathur</dc:creator>
  <cp:lastModifiedBy>Kshamta Mathur (MPSTME)</cp:lastModifiedBy>
  <cp:revision>5</cp:revision>
  <dcterms:created xsi:type="dcterms:W3CDTF">2023-12-08T14:23:09Z</dcterms:created>
  <dcterms:modified xsi:type="dcterms:W3CDTF">2025-01-03T03:36:00Z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