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68" r:id="rId21"/>
    <p:sldId id="276" r:id="rId22"/>
    <p:sldId id="277" r:id="rId23"/>
    <p:sldId id="278" r:id="rId24"/>
    <p:sldId id="279" r:id="rId25"/>
    <p:sldId id="303"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4" r:id="rId48"/>
    <p:sldId id="301" r:id="rId49"/>
    <p:sldId id="30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ADB-567F-DB43-6CB5-66753C166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B187C0-BC96-7DD5-44AF-8198388C0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AD83DD-F9EB-C7CA-E1B9-013D64537DDD}"/>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5" name="Footer Placeholder 4">
            <a:extLst>
              <a:ext uri="{FF2B5EF4-FFF2-40B4-BE49-F238E27FC236}">
                <a16:creationId xmlns:a16="http://schemas.microsoft.com/office/drawing/2014/main" id="{3AABA901-237F-EA7D-123C-BA5823B2F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64782-6BAB-C24F-B3AA-43A0635208DC}"/>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57125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3372-00AE-E2AB-D75B-4A0BB529A9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DDF7F0-B6D2-D3BB-3F55-BE02BDFCA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FA0DC-1048-E50F-5730-E635C9173FF3}"/>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5" name="Footer Placeholder 4">
            <a:extLst>
              <a:ext uri="{FF2B5EF4-FFF2-40B4-BE49-F238E27FC236}">
                <a16:creationId xmlns:a16="http://schemas.microsoft.com/office/drawing/2014/main" id="{75032C94-2F28-926D-D882-670B821D4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1CBDD-4954-DF9C-B737-D2127BF5AE7A}"/>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347719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1630D-B41C-A1D9-9EB1-D3F2CAA30E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BE75A0-4CBB-7D3A-77DD-1C1C2079B2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6EE1EF-43F3-5FB3-F20E-0244D0AE9C1B}"/>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5" name="Footer Placeholder 4">
            <a:extLst>
              <a:ext uri="{FF2B5EF4-FFF2-40B4-BE49-F238E27FC236}">
                <a16:creationId xmlns:a16="http://schemas.microsoft.com/office/drawing/2014/main" id="{7E05C5F7-D7B8-28C2-BBE4-8CA19563C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0B899-4632-FA2F-43B5-494619ABA3D7}"/>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382897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A028-C6BD-2DBE-41E6-1977DF7624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4ABB5C-6542-5C27-75DC-7A99EC596C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B3BA5-C7AC-138F-2593-919B922FFF31}"/>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5" name="Footer Placeholder 4">
            <a:extLst>
              <a:ext uri="{FF2B5EF4-FFF2-40B4-BE49-F238E27FC236}">
                <a16:creationId xmlns:a16="http://schemas.microsoft.com/office/drawing/2014/main" id="{147E2668-8B5E-E38E-FE2B-5C95C866A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5D5C78-9B34-25D0-78B4-7128E2B695F7}"/>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170623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2591-1C89-7520-6F2B-866C22AE98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F4EBA5-77F5-3C3C-93F0-F983AB840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8166C-5FF3-00FF-E0F6-D30B09BAF998}"/>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5" name="Footer Placeholder 4">
            <a:extLst>
              <a:ext uri="{FF2B5EF4-FFF2-40B4-BE49-F238E27FC236}">
                <a16:creationId xmlns:a16="http://schemas.microsoft.com/office/drawing/2014/main" id="{650BF6BE-C148-F322-D384-EA975530D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46D06-DB1F-FF32-986D-D62F69773967}"/>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218000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D826-D951-4E56-6043-1F3AFFB0B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1AE2C5-F2E7-343F-22E7-5F0B1B7CC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3526C1-E81E-25AB-FA1F-67A4202EC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CD2A1E-B956-B815-625B-B8F9B84CD114}"/>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6" name="Footer Placeholder 5">
            <a:extLst>
              <a:ext uri="{FF2B5EF4-FFF2-40B4-BE49-F238E27FC236}">
                <a16:creationId xmlns:a16="http://schemas.microsoft.com/office/drawing/2014/main" id="{D529D552-4EA5-3270-017A-74EF596A3C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275A7A-69B6-E70C-788F-BFC138FC40B7}"/>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351164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1B46-B15D-9904-BA24-17233E1F28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7E58AD-6F3D-B6A4-FA3B-92DCC4CAE9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1587D1-299B-F6B3-9DD9-04174E1212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9D95FD-E67A-863A-5B9F-EB289AC65F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F552A-542D-3356-560D-3C3BB0B60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C146DF-82B0-F354-DE20-225FBEDDE57B}"/>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8" name="Footer Placeholder 7">
            <a:extLst>
              <a:ext uri="{FF2B5EF4-FFF2-40B4-BE49-F238E27FC236}">
                <a16:creationId xmlns:a16="http://schemas.microsoft.com/office/drawing/2014/main" id="{444978D4-3F9E-E5B3-EEF2-3765BA3AF0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88A275-2AC7-5804-AEC8-E4D25F72D913}"/>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180237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BE9-4669-B4E0-EC5B-C197525A12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4B91DE-FBF0-0415-A784-B47B78152209}"/>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4" name="Footer Placeholder 3">
            <a:extLst>
              <a:ext uri="{FF2B5EF4-FFF2-40B4-BE49-F238E27FC236}">
                <a16:creationId xmlns:a16="http://schemas.microsoft.com/office/drawing/2014/main" id="{7CC1744D-3A2E-2223-F6E9-3BD76981E8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4B24A7-A165-3CE4-1C39-1C2FD2A12DA1}"/>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154961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5FE95-9842-01DB-44D5-E88C0F5D9570}"/>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3" name="Footer Placeholder 2">
            <a:extLst>
              <a:ext uri="{FF2B5EF4-FFF2-40B4-BE49-F238E27FC236}">
                <a16:creationId xmlns:a16="http://schemas.microsoft.com/office/drawing/2014/main" id="{988DCFA6-0A79-BC92-7763-F56D2D650C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5A53A0-E161-0701-9C37-44696C444D5D}"/>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400589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B8F7-AB3F-69DB-5475-A042C7A94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92942B-4C27-4F00-075F-FBE1EA85CD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029C7-48EF-E1F8-F7BD-42ADDE5DB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AA6E2-B550-DAF3-5EE2-CAD1F0663CF3}"/>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6" name="Footer Placeholder 5">
            <a:extLst>
              <a:ext uri="{FF2B5EF4-FFF2-40B4-BE49-F238E27FC236}">
                <a16:creationId xmlns:a16="http://schemas.microsoft.com/office/drawing/2014/main" id="{6E9C7C4F-611B-13DB-07AC-01A9C6DF7E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AD60DF-C5B0-7283-DE1C-C869958FB18B}"/>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260200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C7FA-057B-833A-48B1-D8067A2FA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F9CBE5-0819-09F2-D4AE-3946CA4D3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905A83-6717-493C-6917-023EA07EC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877AC-46DB-D51E-E7C8-4BD690DAB860}"/>
              </a:ext>
            </a:extLst>
          </p:cNvPr>
          <p:cNvSpPr>
            <a:spLocks noGrp="1"/>
          </p:cNvSpPr>
          <p:nvPr>
            <p:ph type="dt" sz="half" idx="10"/>
          </p:nvPr>
        </p:nvSpPr>
        <p:spPr/>
        <p:txBody>
          <a:bodyPr/>
          <a:lstStyle/>
          <a:p>
            <a:fld id="{CEA7DF89-C5F4-4532-842E-793F303E4C2F}" type="datetimeFigureOut">
              <a:rPr lang="en-IN" smtClean="0"/>
              <a:t>09-01-2025</a:t>
            </a:fld>
            <a:endParaRPr lang="en-IN"/>
          </a:p>
        </p:txBody>
      </p:sp>
      <p:sp>
        <p:nvSpPr>
          <p:cNvPr id="6" name="Footer Placeholder 5">
            <a:extLst>
              <a:ext uri="{FF2B5EF4-FFF2-40B4-BE49-F238E27FC236}">
                <a16:creationId xmlns:a16="http://schemas.microsoft.com/office/drawing/2014/main" id="{80E9E3CB-D715-B1BE-E18C-7BC0310288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B3B122-BA4C-B048-0078-D3904625080F}"/>
              </a:ext>
            </a:extLst>
          </p:cNvPr>
          <p:cNvSpPr>
            <a:spLocks noGrp="1"/>
          </p:cNvSpPr>
          <p:nvPr>
            <p:ph type="sldNum" sz="quarter" idx="12"/>
          </p:nvPr>
        </p:nvSpPr>
        <p:spPr/>
        <p:txBody>
          <a:bodyPr/>
          <a:lstStyle/>
          <a:p>
            <a:fld id="{F0BDF8F9-AFE4-4FF6-8547-459121FE116B}" type="slidenum">
              <a:rPr lang="en-IN" smtClean="0"/>
              <a:t>‹#›</a:t>
            </a:fld>
            <a:endParaRPr lang="en-IN"/>
          </a:p>
        </p:txBody>
      </p:sp>
    </p:spTree>
    <p:extLst>
      <p:ext uri="{BB962C8B-B14F-4D97-AF65-F5344CB8AC3E}">
        <p14:creationId xmlns:p14="http://schemas.microsoft.com/office/powerpoint/2010/main" val="266673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75D85-3156-E991-3125-3236576FD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31CD2F-EFE2-A268-7D0B-67C05862E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AD83E-CEFF-3782-5CF1-F915B00F73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7DF89-C5F4-4532-842E-793F303E4C2F}" type="datetimeFigureOut">
              <a:rPr lang="en-IN" smtClean="0"/>
              <a:t>09-01-2025</a:t>
            </a:fld>
            <a:endParaRPr lang="en-IN"/>
          </a:p>
        </p:txBody>
      </p:sp>
      <p:sp>
        <p:nvSpPr>
          <p:cNvPr id="5" name="Footer Placeholder 4">
            <a:extLst>
              <a:ext uri="{FF2B5EF4-FFF2-40B4-BE49-F238E27FC236}">
                <a16:creationId xmlns:a16="http://schemas.microsoft.com/office/drawing/2014/main" id="{0A0695A0-909A-06B2-7A6C-212983209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843EB2-B372-2B09-A6BD-DFFE0EFAF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DF8F9-AFE4-4FF6-8547-459121FE116B}" type="slidenum">
              <a:rPr lang="en-IN" smtClean="0"/>
              <a:t>‹#›</a:t>
            </a:fld>
            <a:endParaRPr lang="en-IN"/>
          </a:p>
        </p:txBody>
      </p:sp>
    </p:spTree>
    <p:extLst>
      <p:ext uri="{BB962C8B-B14F-4D97-AF65-F5344CB8AC3E}">
        <p14:creationId xmlns:p14="http://schemas.microsoft.com/office/powerpoint/2010/main" val="40188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caler.com/topics/python/variables-in-pyth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javatpoint.com/python-data-types#SequenceType" TargetMode="External"/><Relationship Id="rId2" Type="http://schemas.openxmlformats.org/officeDocument/2006/relationships/hyperlink" Target="https://www.javatpoint.com/python-data-types#numbers" TargetMode="External"/><Relationship Id="rId1" Type="http://schemas.openxmlformats.org/officeDocument/2006/relationships/slideLayout" Target="../slideLayouts/slideLayout2.xml"/><Relationship Id="rId6" Type="http://schemas.openxmlformats.org/officeDocument/2006/relationships/hyperlink" Target="https://www.javatpoint.com/python-data-types#dictionary" TargetMode="External"/><Relationship Id="rId5" Type="http://schemas.openxmlformats.org/officeDocument/2006/relationships/hyperlink" Target="https://www.javatpoint.com/python-data-types#Set" TargetMode="External"/><Relationship Id="rId4" Type="http://schemas.openxmlformats.org/officeDocument/2006/relationships/hyperlink" Target="https://www.javatpoint.com/python-data-types#Boolean"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aler.com/topics/float-in-python/" TargetMode="External"/><Relationship Id="rId2" Type="http://schemas.openxmlformats.org/officeDocument/2006/relationships/hyperlink" Target="https://www.scaler.com/topics/type-conversion-in-pytho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aler.com/topics/relational-operators-in-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31A9-E4D6-FF84-1A15-42C22BD13019}"/>
              </a:ext>
            </a:extLst>
          </p:cNvPr>
          <p:cNvSpPr>
            <a:spLocks noGrp="1"/>
          </p:cNvSpPr>
          <p:nvPr>
            <p:ph type="ctrTitle"/>
          </p:nvPr>
        </p:nvSpPr>
        <p:spPr/>
        <p:txBody>
          <a:bodyPr/>
          <a:lstStyle/>
          <a:p>
            <a:r>
              <a:rPr lang="en-IN" dirty="0"/>
              <a:t>PPT 2 </a:t>
            </a:r>
          </a:p>
        </p:txBody>
      </p:sp>
      <p:sp>
        <p:nvSpPr>
          <p:cNvPr id="3" name="Subtitle 2">
            <a:extLst>
              <a:ext uri="{FF2B5EF4-FFF2-40B4-BE49-F238E27FC236}">
                <a16:creationId xmlns:a16="http://schemas.microsoft.com/office/drawing/2014/main" id="{92F4B32D-5FCA-BE3E-F601-1317B8A3CE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0013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20B9A-1C1E-5C8B-52DC-CA3979C0FD78}"/>
              </a:ext>
            </a:extLst>
          </p:cNvPr>
          <p:cNvSpPr>
            <a:spLocks noGrp="1"/>
          </p:cNvSpPr>
          <p:nvPr>
            <p:ph idx="1"/>
          </p:nvPr>
        </p:nvSpPr>
        <p:spPr>
          <a:xfrm>
            <a:off x="838200" y="265471"/>
            <a:ext cx="10515600" cy="5911492"/>
          </a:xfrm>
        </p:spPr>
        <p:txBody>
          <a:bodyPr/>
          <a:lstStyle/>
          <a:p>
            <a:pPr marL="0" indent="0" algn="l">
              <a:buNone/>
            </a:pPr>
            <a:r>
              <a:rPr lang="en-US" b="1" i="0" dirty="0">
                <a:effectLst/>
                <a:latin typeface="__Source_Sans_Pro_fea366"/>
              </a:rPr>
              <a:t>6</a:t>
            </a:r>
            <a:r>
              <a:rPr lang="en-US" b="1" i="0" dirty="0">
                <a:solidFill>
                  <a:srgbClr val="0070C0"/>
                </a:solidFill>
                <a:effectLst/>
                <a:latin typeface="__Source_Sans_Pro_fea366"/>
              </a:rPr>
              <a:t>. Logical Expressions</a:t>
            </a:r>
          </a:p>
          <a:p>
            <a:pPr algn="just"/>
            <a:r>
              <a:rPr lang="en-US" b="0" i="0" dirty="0">
                <a:effectLst/>
                <a:latin typeface="__Source_Sans_Pro_fea366"/>
              </a:rPr>
              <a:t>As the name suggests, a logical expression performs the logical computation, and the overall expression results in either True or False (</a:t>
            </a:r>
            <a:r>
              <a:rPr lang="en-US" b="0" i="0" dirty="0" err="1">
                <a:effectLst/>
                <a:latin typeface="__Source_Sans_Pro_fea366"/>
              </a:rPr>
              <a:t>boolean</a:t>
            </a:r>
            <a:r>
              <a:rPr lang="en-US" b="0" i="0" dirty="0">
                <a:effectLst/>
                <a:latin typeface="__Source_Sans_Pro_fea366"/>
              </a:rPr>
              <a:t> result)</a:t>
            </a:r>
          </a:p>
          <a:p>
            <a:pPr algn="just"/>
            <a:endParaRPr lang="en-US" dirty="0">
              <a:latin typeface="__Source_Sans_Pro_fea366"/>
            </a:endParaRPr>
          </a:p>
          <a:p>
            <a:pPr algn="just"/>
            <a:endParaRPr lang="en-US" b="0" i="0" dirty="0">
              <a:effectLst/>
              <a:latin typeface="__Source_Sans_Pro_fea366"/>
            </a:endParaRPr>
          </a:p>
          <a:p>
            <a:pPr algn="just"/>
            <a:endParaRPr lang="en-US" dirty="0">
              <a:latin typeface="__Source_Sans_Pro_fea366"/>
            </a:endParaRPr>
          </a:p>
          <a:p>
            <a:pPr algn="just"/>
            <a:endParaRPr lang="en-US" b="0" i="0" dirty="0">
              <a:effectLst/>
              <a:latin typeface="__Source_Sans_Pro_fea366"/>
            </a:endParaRPr>
          </a:p>
          <a:p>
            <a:pPr algn="just"/>
            <a:endParaRPr lang="en-US" b="0" i="0" dirty="0">
              <a:effectLst/>
              <a:latin typeface="__Source_Sans_Pro_fea366"/>
            </a:endParaRPr>
          </a:p>
          <a:p>
            <a:pPr algn="just"/>
            <a:endParaRPr lang="en-US" b="0" i="0" dirty="0">
              <a:effectLst/>
              <a:latin typeface="__Source_Sans_Pro_fea366"/>
            </a:endParaRPr>
          </a:p>
        </p:txBody>
      </p:sp>
      <p:pic>
        <p:nvPicPr>
          <p:cNvPr id="6" name="Picture 5">
            <a:extLst>
              <a:ext uri="{FF2B5EF4-FFF2-40B4-BE49-F238E27FC236}">
                <a16:creationId xmlns:a16="http://schemas.microsoft.com/office/drawing/2014/main" id="{7A9122DA-7391-DA27-4639-14418D8D966F}"/>
              </a:ext>
            </a:extLst>
          </p:cNvPr>
          <p:cNvPicPr>
            <a:picLocks noChangeAspect="1"/>
          </p:cNvPicPr>
          <p:nvPr/>
        </p:nvPicPr>
        <p:blipFill>
          <a:blip r:embed="rId2"/>
          <a:stretch>
            <a:fillRect/>
          </a:stretch>
        </p:blipFill>
        <p:spPr>
          <a:xfrm>
            <a:off x="1135626" y="2076450"/>
            <a:ext cx="9615947" cy="3601679"/>
          </a:xfrm>
          <a:prstGeom prst="rect">
            <a:avLst/>
          </a:prstGeom>
        </p:spPr>
      </p:pic>
    </p:spTree>
    <p:extLst>
      <p:ext uri="{BB962C8B-B14F-4D97-AF65-F5344CB8AC3E}">
        <p14:creationId xmlns:p14="http://schemas.microsoft.com/office/powerpoint/2010/main" val="266983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2CFCE3D-7FE9-89AB-B3CE-4F6E2AE8DC3D}"/>
              </a:ext>
            </a:extLst>
          </p:cNvPr>
          <p:cNvPicPr>
            <a:picLocks noGrp="1" noChangeAspect="1"/>
          </p:cNvPicPr>
          <p:nvPr>
            <p:ph idx="1"/>
          </p:nvPr>
        </p:nvPicPr>
        <p:blipFill>
          <a:blip r:embed="rId2"/>
          <a:stretch>
            <a:fillRect/>
          </a:stretch>
        </p:blipFill>
        <p:spPr>
          <a:xfrm>
            <a:off x="1328891" y="621763"/>
            <a:ext cx="8316554" cy="3375050"/>
          </a:xfrm>
          <a:prstGeom prst="rect">
            <a:avLst/>
          </a:prstGeom>
        </p:spPr>
      </p:pic>
      <p:pic>
        <p:nvPicPr>
          <p:cNvPr id="8" name="Picture 7">
            <a:extLst>
              <a:ext uri="{FF2B5EF4-FFF2-40B4-BE49-F238E27FC236}">
                <a16:creationId xmlns:a16="http://schemas.microsoft.com/office/drawing/2014/main" id="{BBCC84FE-53A9-36B0-320A-B1D7BFD0C9A6}"/>
              </a:ext>
            </a:extLst>
          </p:cNvPr>
          <p:cNvPicPr>
            <a:picLocks noChangeAspect="1"/>
          </p:cNvPicPr>
          <p:nvPr/>
        </p:nvPicPr>
        <p:blipFill>
          <a:blip r:embed="rId3"/>
          <a:stretch>
            <a:fillRect/>
          </a:stretch>
        </p:blipFill>
        <p:spPr>
          <a:xfrm>
            <a:off x="1328891" y="4129548"/>
            <a:ext cx="8714761" cy="2728452"/>
          </a:xfrm>
          <a:prstGeom prst="rect">
            <a:avLst/>
          </a:prstGeom>
        </p:spPr>
      </p:pic>
    </p:spTree>
    <p:extLst>
      <p:ext uri="{BB962C8B-B14F-4D97-AF65-F5344CB8AC3E}">
        <p14:creationId xmlns:p14="http://schemas.microsoft.com/office/powerpoint/2010/main" val="150068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78D49-9064-5A50-3763-786893D7CFEA}"/>
              </a:ext>
            </a:extLst>
          </p:cNvPr>
          <p:cNvSpPr>
            <a:spLocks noGrp="1"/>
          </p:cNvSpPr>
          <p:nvPr>
            <p:ph idx="1"/>
          </p:nvPr>
        </p:nvSpPr>
        <p:spPr>
          <a:xfrm>
            <a:off x="838200" y="486697"/>
            <a:ext cx="10515600" cy="5690266"/>
          </a:xfrm>
        </p:spPr>
        <p:txBody>
          <a:bodyPr/>
          <a:lstStyle/>
          <a:p>
            <a:pPr marL="0" indent="0" algn="l">
              <a:buNone/>
            </a:pPr>
            <a:r>
              <a:rPr lang="en-US" b="1" i="0" dirty="0">
                <a:effectLst/>
                <a:latin typeface="__Source_Sans_Pro_fea366"/>
              </a:rPr>
              <a:t>7. </a:t>
            </a:r>
            <a:r>
              <a:rPr lang="en-US" b="1" i="0" dirty="0">
                <a:solidFill>
                  <a:srgbClr val="0070C0"/>
                </a:solidFill>
                <a:effectLst/>
                <a:latin typeface="__Source_Sans_Pro_fea366"/>
              </a:rPr>
              <a:t>Bitwise Expressions</a:t>
            </a:r>
          </a:p>
          <a:p>
            <a:pPr algn="l"/>
            <a:r>
              <a:rPr lang="en-US" b="0" i="0" dirty="0">
                <a:effectLst/>
                <a:latin typeface="__Source_Sans_Pro_fea366"/>
              </a:rPr>
              <a:t>The expression in which the operation or computation is performed at the bit level is known as a </a:t>
            </a:r>
            <a:r>
              <a:rPr lang="en-US" b="1" i="0" dirty="0">
                <a:effectLst/>
                <a:latin typeface="__Source_Sans_Pro_fea366"/>
              </a:rPr>
              <a:t>bitwise expression</a:t>
            </a:r>
            <a:r>
              <a:rPr lang="en-US" b="0" i="0" dirty="0">
                <a:effectLst/>
                <a:latin typeface="__Source_Sans_Pro_fea366"/>
              </a:rPr>
              <a:t> in Python. The bitwise expression contains the bitwise operators</a:t>
            </a:r>
          </a:p>
          <a:p>
            <a:pPr algn="l"/>
            <a:endParaRPr lang="en-US" b="0" i="0" dirty="0">
              <a:effectLst/>
              <a:latin typeface="__Source_Sans_Pro_fea366"/>
            </a:endParaRPr>
          </a:p>
          <a:p>
            <a:endParaRPr lang="en-IN" dirty="0"/>
          </a:p>
        </p:txBody>
      </p:sp>
      <p:pic>
        <p:nvPicPr>
          <p:cNvPr id="5" name="Picture 4">
            <a:extLst>
              <a:ext uri="{FF2B5EF4-FFF2-40B4-BE49-F238E27FC236}">
                <a16:creationId xmlns:a16="http://schemas.microsoft.com/office/drawing/2014/main" id="{BCEBFC04-E64F-90D5-2B04-8D42CE196AE7}"/>
              </a:ext>
            </a:extLst>
          </p:cNvPr>
          <p:cNvPicPr>
            <a:picLocks noChangeAspect="1"/>
          </p:cNvPicPr>
          <p:nvPr/>
        </p:nvPicPr>
        <p:blipFill>
          <a:blip r:embed="rId2"/>
          <a:stretch>
            <a:fillRect/>
          </a:stretch>
        </p:blipFill>
        <p:spPr>
          <a:xfrm>
            <a:off x="1548582" y="2182761"/>
            <a:ext cx="8351581" cy="4188542"/>
          </a:xfrm>
          <a:prstGeom prst="rect">
            <a:avLst/>
          </a:prstGeom>
        </p:spPr>
      </p:pic>
    </p:spTree>
    <p:extLst>
      <p:ext uri="{BB962C8B-B14F-4D97-AF65-F5344CB8AC3E}">
        <p14:creationId xmlns:p14="http://schemas.microsoft.com/office/powerpoint/2010/main" val="301946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BB3A-1366-00A9-3B1C-998B3A978183}"/>
              </a:ext>
            </a:extLst>
          </p:cNvPr>
          <p:cNvSpPr>
            <a:spLocks noGrp="1"/>
          </p:cNvSpPr>
          <p:nvPr>
            <p:ph type="title"/>
          </p:nvPr>
        </p:nvSpPr>
        <p:spPr>
          <a:xfrm>
            <a:off x="838200" y="365126"/>
            <a:ext cx="10515600" cy="888488"/>
          </a:xfrm>
        </p:spPr>
        <p:txBody>
          <a:bodyPr>
            <a:normAutofit fontScale="90000"/>
          </a:bodyPr>
          <a:lstStyle/>
          <a:p>
            <a:r>
              <a:rPr lang="en-IN" b="1" i="0" dirty="0">
                <a:solidFill>
                  <a:srgbClr val="273239"/>
                </a:solidFill>
                <a:effectLst/>
                <a:latin typeface="Source Sans 3"/>
              </a:rPr>
              <a:t>Python Bitwise Operators</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839545AF-DD75-0C2D-53D1-E20584533643}"/>
              </a:ext>
            </a:extLst>
          </p:cNvPr>
          <p:cNvSpPr>
            <a:spLocks noGrp="1"/>
          </p:cNvSpPr>
          <p:nvPr>
            <p:ph idx="1"/>
          </p:nvPr>
        </p:nvSpPr>
        <p:spPr>
          <a:xfrm>
            <a:off x="838200" y="1032387"/>
            <a:ext cx="10515600" cy="5144576"/>
          </a:xfrm>
        </p:spPr>
        <p:txBody>
          <a:bodyPr/>
          <a:lstStyle/>
          <a:p>
            <a:pPr algn="just"/>
            <a:r>
              <a:rPr lang="en-US" b="0" i="0" dirty="0">
                <a:solidFill>
                  <a:srgbClr val="273239"/>
                </a:solidFill>
                <a:effectLst/>
                <a:latin typeface="Nunito" pitchFamily="2" charset="0"/>
              </a:rPr>
              <a:t>In Python, bitwise operators are used to perform bitwise calculations on integers. The integers are first converted into binary and then operations are performed on each bit or corresponding pair of bits, hence the name bitwise operators. The result is then returned in decimal format.</a:t>
            </a:r>
          </a:p>
          <a:p>
            <a:pPr algn="just"/>
            <a:endParaRPr lang="en-US" dirty="0">
              <a:solidFill>
                <a:srgbClr val="273239"/>
              </a:solidFill>
              <a:latin typeface="Nunito" pitchFamily="2" charset="0"/>
            </a:endParaRPr>
          </a:p>
          <a:p>
            <a:pPr algn="just"/>
            <a:r>
              <a:rPr lang="en-US" b="0" i="1" dirty="0">
                <a:solidFill>
                  <a:schemeClr val="accent1"/>
                </a:solidFill>
                <a:effectLst/>
                <a:latin typeface="Nunito" pitchFamily="2" charset="0"/>
              </a:rPr>
              <a:t>Python bitwise operators work only on integers.</a:t>
            </a:r>
            <a:endParaRPr lang="en-IN" dirty="0">
              <a:solidFill>
                <a:schemeClr val="accent1"/>
              </a:solidFill>
            </a:endParaRPr>
          </a:p>
        </p:txBody>
      </p:sp>
    </p:spTree>
    <p:extLst>
      <p:ext uri="{BB962C8B-B14F-4D97-AF65-F5344CB8AC3E}">
        <p14:creationId xmlns:p14="http://schemas.microsoft.com/office/powerpoint/2010/main" val="273871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062E395-100B-A428-A5B4-97E9A23D106D}"/>
              </a:ext>
            </a:extLst>
          </p:cNvPr>
          <p:cNvGraphicFramePr>
            <a:graphicFrameLocks noGrp="1"/>
          </p:cNvGraphicFramePr>
          <p:nvPr>
            <p:ph idx="1"/>
            <p:extLst>
              <p:ext uri="{D42A27DB-BD31-4B8C-83A1-F6EECF244321}">
                <p14:modId xmlns:p14="http://schemas.microsoft.com/office/powerpoint/2010/main" val="506995606"/>
              </p:ext>
            </p:extLst>
          </p:nvPr>
        </p:nvGraphicFramePr>
        <p:xfrm>
          <a:off x="383458" y="368710"/>
          <a:ext cx="10970344" cy="6238568"/>
        </p:xfrm>
        <a:graphic>
          <a:graphicData uri="http://schemas.openxmlformats.org/drawingml/2006/table">
            <a:tbl>
              <a:tblPr/>
              <a:tblGrid>
                <a:gridCol w="2742586">
                  <a:extLst>
                    <a:ext uri="{9D8B030D-6E8A-4147-A177-3AD203B41FA5}">
                      <a16:colId xmlns:a16="http://schemas.microsoft.com/office/drawing/2014/main" val="1462191384"/>
                    </a:ext>
                  </a:extLst>
                </a:gridCol>
                <a:gridCol w="2742586">
                  <a:extLst>
                    <a:ext uri="{9D8B030D-6E8A-4147-A177-3AD203B41FA5}">
                      <a16:colId xmlns:a16="http://schemas.microsoft.com/office/drawing/2014/main" val="3852937029"/>
                    </a:ext>
                  </a:extLst>
                </a:gridCol>
                <a:gridCol w="2742586">
                  <a:extLst>
                    <a:ext uri="{9D8B030D-6E8A-4147-A177-3AD203B41FA5}">
                      <a16:colId xmlns:a16="http://schemas.microsoft.com/office/drawing/2014/main" val="929236914"/>
                    </a:ext>
                  </a:extLst>
                </a:gridCol>
                <a:gridCol w="2742586">
                  <a:extLst>
                    <a:ext uri="{9D8B030D-6E8A-4147-A177-3AD203B41FA5}">
                      <a16:colId xmlns:a16="http://schemas.microsoft.com/office/drawing/2014/main" val="2519384807"/>
                    </a:ext>
                  </a:extLst>
                </a:gridCol>
              </a:tblGrid>
              <a:tr h="539387">
                <a:tc>
                  <a:txBody>
                    <a:bodyPr/>
                    <a:lstStyle/>
                    <a:p>
                      <a:pPr algn="ctr" fontAlgn="base"/>
                      <a:r>
                        <a:rPr lang="en-IN" sz="1400" b="1">
                          <a:effectLst/>
                        </a:rPr>
                        <a:t>OPERATOR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NAME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DESCRIPTION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SYNTAX</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04365449"/>
                  </a:ext>
                </a:extLst>
              </a:tr>
              <a:tr h="865054">
                <a:tc>
                  <a:txBody>
                    <a:bodyPr/>
                    <a:lstStyle/>
                    <a:p>
                      <a:pPr algn="ctr" fontAlgn="ctr"/>
                      <a:r>
                        <a:rPr lang="en-IN" sz="1250" b="0">
                          <a:effectLst/>
                        </a:rPr>
                        <a:t>&amp;</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Bitwise 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Result bit 1,if both operand bits are 1;otherwise results bit 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x &amp; 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13107335"/>
                  </a:ext>
                </a:extLst>
              </a:tr>
              <a:tr h="865054">
                <a:tc>
                  <a:txBody>
                    <a:bodyPr/>
                    <a:lstStyle/>
                    <a:p>
                      <a:pPr algn="ctr" fontAlgn="ctr"/>
                      <a:r>
                        <a:rPr lang="en-IN" sz="1250" b="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Bitwise 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Result bit 1,if any of the operand bit is 1; otherwise results bit 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x | 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7288437"/>
                  </a:ext>
                </a:extLst>
              </a:tr>
              <a:tr h="610627">
                <a:tc>
                  <a:txBody>
                    <a:bodyPr/>
                    <a:lstStyle/>
                    <a:p>
                      <a:pPr algn="ctr" fontAlgn="ctr"/>
                      <a:r>
                        <a:rPr lang="en-IN" sz="1250" b="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Bitwise NOT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inverts individual bits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~x</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79367271"/>
                  </a:ext>
                </a:extLst>
              </a:tr>
              <a:tr h="1119482">
                <a:tc>
                  <a:txBody>
                    <a:bodyPr/>
                    <a:lstStyle/>
                    <a:p>
                      <a:pPr algn="ctr" fontAlgn="ctr"/>
                      <a:r>
                        <a:rPr lang="en-IN" sz="1250" b="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Bitwise XOR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Results bit 1,if any of the operand bit is 1 but not both, otherwise </a:t>
                      </a:r>
                    </a:p>
                    <a:p>
                      <a:pPr algn="ctr" fontAlgn="base"/>
                      <a:r>
                        <a:rPr lang="en-US" sz="1250" b="0" dirty="0">
                          <a:effectLst/>
                        </a:rPr>
                        <a:t>results bit 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x ^ 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19318761"/>
                  </a:ext>
                </a:extLst>
              </a:tr>
              <a:tr h="1119482">
                <a:tc>
                  <a:txBody>
                    <a:bodyPr/>
                    <a:lstStyle/>
                    <a:p>
                      <a:pPr algn="ctr" fontAlgn="ctr"/>
                      <a:r>
                        <a:rPr lang="en-IN" sz="1250" b="0">
                          <a:effectLst/>
                        </a:rPr>
                        <a:t>&gt;&gt;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Bitwise right shift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The left operand’s value is moved toward right by the number of bits </a:t>
                      </a:r>
                    </a:p>
                    <a:p>
                      <a:pPr algn="ctr" fontAlgn="base"/>
                      <a:r>
                        <a:rPr lang="en-US" sz="1250" b="0">
                          <a:effectLst/>
                        </a:rPr>
                        <a:t>specified by the right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x&gt;&gt;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40677641"/>
                  </a:ext>
                </a:extLst>
              </a:tr>
              <a:tr h="1119482">
                <a:tc>
                  <a:txBody>
                    <a:bodyPr/>
                    <a:lstStyle/>
                    <a:p>
                      <a:pPr algn="ctr" fontAlgn="ctr"/>
                      <a:r>
                        <a:rPr lang="en-IN" sz="1250" b="0">
                          <a:effectLst/>
                        </a:rPr>
                        <a:t>&lt;&lt;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Bitwise left shift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The left operand’s value is moved toward left by the number of bits </a:t>
                      </a:r>
                    </a:p>
                    <a:p>
                      <a:pPr algn="ctr" fontAlgn="base"/>
                      <a:r>
                        <a:rPr lang="en-US" sz="1250" b="0">
                          <a:effectLst/>
                        </a:rPr>
                        <a:t>specified by the right operand.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x&lt;&lt;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42064736"/>
                  </a:ext>
                </a:extLst>
              </a:tr>
            </a:tbl>
          </a:graphicData>
        </a:graphic>
      </p:graphicFrame>
    </p:spTree>
    <p:extLst>
      <p:ext uri="{BB962C8B-B14F-4D97-AF65-F5344CB8AC3E}">
        <p14:creationId xmlns:p14="http://schemas.microsoft.com/office/powerpoint/2010/main" val="91617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F9F6D31-4855-9B6C-0E12-0B8739F05ECD}"/>
              </a:ext>
            </a:extLst>
          </p:cNvPr>
          <p:cNvPicPr>
            <a:picLocks noGrp="1" noChangeAspect="1"/>
          </p:cNvPicPr>
          <p:nvPr>
            <p:ph idx="1"/>
          </p:nvPr>
        </p:nvPicPr>
        <p:blipFill>
          <a:blip r:embed="rId2"/>
          <a:stretch>
            <a:fillRect/>
          </a:stretch>
        </p:blipFill>
        <p:spPr>
          <a:xfrm>
            <a:off x="1229493" y="576365"/>
            <a:ext cx="8224223" cy="5101764"/>
          </a:xfrm>
        </p:spPr>
      </p:pic>
    </p:spTree>
    <p:extLst>
      <p:ext uri="{BB962C8B-B14F-4D97-AF65-F5344CB8AC3E}">
        <p14:creationId xmlns:p14="http://schemas.microsoft.com/office/powerpoint/2010/main" val="1736920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046A93-FB0C-088B-F38F-5B5D4D4E293D}"/>
              </a:ext>
            </a:extLst>
          </p:cNvPr>
          <p:cNvPicPr>
            <a:picLocks noGrp="1" noChangeAspect="1"/>
          </p:cNvPicPr>
          <p:nvPr>
            <p:ph idx="1"/>
          </p:nvPr>
        </p:nvPicPr>
        <p:blipFill>
          <a:blip r:embed="rId2"/>
          <a:stretch>
            <a:fillRect/>
          </a:stretch>
        </p:blipFill>
        <p:spPr>
          <a:xfrm>
            <a:off x="899652" y="545691"/>
            <a:ext cx="9748683" cy="5648632"/>
          </a:xfrm>
        </p:spPr>
      </p:pic>
    </p:spTree>
    <p:extLst>
      <p:ext uri="{BB962C8B-B14F-4D97-AF65-F5344CB8AC3E}">
        <p14:creationId xmlns:p14="http://schemas.microsoft.com/office/powerpoint/2010/main" val="69061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6D12E-582D-EEE6-5497-6E78B299E61A}"/>
              </a:ext>
            </a:extLst>
          </p:cNvPr>
          <p:cNvPicPr>
            <a:picLocks noGrp="1" noChangeAspect="1"/>
          </p:cNvPicPr>
          <p:nvPr>
            <p:ph idx="1"/>
          </p:nvPr>
        </p:nvPicPr>
        <p:blipFill>
          <a:blip r:embed="rId2"/>
          <a:stretch>
            <a:fillRect/>
          </a:stretch>
        </p:blipFill>
        <p:spPr>
          <a:xfrm>
            <a:off x="1327355" y="634181"/>
            <a:ext cx="8602457" cy="4925961"/>
          </a:xfrm>
        </p:spPr>
      </p:pic>
    </p:spTree>
    <p:extLst>
      <p:ext uri="{BB962C8B-B14F-4D97-AF65-F5344CB8AC3E}">
        <p14:creationId xmlns:p14="http://schemas.microsoft.com/office/powerpoint/2010/main" val="389280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F647-2BDC-362E-0D12-7025CD76890C}"/>
              </a:ext>
            </a:extLst>
          </p:cNvPr>
          <p:cNvSpPr>
            <a:spLocks noGrp="1"/>
          </p:cNvSpPr>
          <p:nvPr>
            <p:ph type="title"/>
          </p:nvPr>
        </p:nvSpPr>
        <p:spPr>
          <a:xfrm>
            <a:off x="838200" y="365126"/>
            <a:ext cx="10515600" cy="873740"/>
          </a:xfrm>
        </p:spPr>
        <p:txBody>
          <a:bodyPr>
            <a:normAutofit fontScale="90000"/>
          </a:bodyPr>
          <a:lstStyle/>
          <a:p>
            <a:r>
              <a:rPr lang="en-US" dirty="0"/>
              <a:t>Shift Operators</a:t>
            </a:r>
            <a:br>
              <a:rPr lang="en-US" dirty="0"/>
            </a:br>
            <a:endParaRPr lang="en-IN" dirty="0"/>
          </a:p>
        </p:txBody>
      </p:sp>
      <p:sp>
        <p:nvSpPr>
          <p:cNvPr id="3" name="Content Placeholder 2">
            <a:extLst>
              <a:ext uri="{FF2B5EF4-FFF2-40B4-BE49-F238E27FC236}">
                <a16:creationId xmlns:a16="http://schemas.microsoft.com/office/drawing/2014/main" id="{76384AB8-8118-CA10-0390-FFD063C6FBAE}"/>
              </a:ext>
            </a:extLst>
          </p:cNvPr>
          <p:cNvSpPr>
            <a:spLocks noGrp="1"/>
          </p:cNvSpPr>
          <p:nvPr>
            <p:ph idx="1"/>
          </p:nvPr>
        </p:nvSpPr>
        <p:spPr>
          <a:xfrm>
            <a:off x="838200" y="1238866"/>
            <a:ext cx="10515600" cy="4938097"/>
          </a:xfrm>
        </p:spPr>
        <p:txBody>
          <a:bodyPr>
            <a:normAutofit lnSpcReduction="10000"/>
          </a:bodyPr>
          <a:lstStyle/>
          <a:p>
            <a:pPr algn="just"/>
            <a:r>
              <a:rPr lang="en-US" dirty="0"/>
              <a:t>These operators are used to shift the bits of a number left or right thereby multiplying or dividing the number by two respectively. They can be used when we have to multiply or divide a number by two. </a:t>
            </a:r>
          </a:p>
          <a:p>
            <a:pPr algn="just"/>
            <a:r>
              <a:rPr lang="en-US" dirty="0"/>
              <a:t>Bitwise right shift: Shifts the bits of the number to the right and fills 0 on voids left( fills 1 in the case of a negative number) as a result. Similar effect as of dividing the number with some power of two.</a:t>
            </a:r>
          </a:p>
          <a:p>
            <a:pPr algn="just"/>
            <a:r>
              <a:rPr lang="en-US" dirty="0"/>
              <a:t>Example: </a:t>
            </a:r>
          </a:p>
          <a:p>
            <a:endParaRPr lang="en-US" dirty="0"/>
          </a:p>
          <a:p>
            <a:r>
              <a:rPr lang="en-US" dirty="0"/>
              <a:t>Example 1:</a:t>
            </a:r>
          </a:p>
          <a:p>
            <a:r>
              <a:rPr lang="en-US" dirty="0"/>
              <a:t>a = 10 = 0000 1010 (Binary)</a:t>
            </a:r>
          </a:p>
          <a:p>
            <a:r>
              <a:rPr lang="en-US" dirty="0"/>
              <a:t>a &gt;&gt; 1 = 0000 0101 = 5</a:t>
            </a:r>
          </a:p>
          <a:p>
            <a:endParaRPr lang="en-IN" dirty="0"/>
          </a:p>
        </p:txBody>
      </p:sp>
    </p:spTree>
    <p:extLst>
      <p:ext uri="{BB962C8B-B14F-4D97-AF65-F5344CB8AC3E}">
        <p14:creationId xmlns:p14="http://schemas.microsoft.com/office/powerpoint/2010/main" val="123425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7AFDC-E2EE-ABF4-0048-CF14F2E2B8F1}"/>
              </a:ext>
            </a:extLst>
          </p:cNvPr>
          <p:cNvSpPr>
            <a:spLocks noGrp="1"/>
          </p:cNvSpPr>
          <p:nvPr>
            <p:ph idx="1"/>
          </p:nvPr>
        </p:nvSpPr>
        <p:spPr>
          <a:xfrm>
            <a:off x="838200" y="530942"/>
            <a:ext cx="10515600" cy="5646021"/>
          </a:xfrm>
        </p:spPr>
        <p:txBody>
          <a:bodyPr/>
          <a:lstStyle/>
          <a:p>
            <a:r>
              <a:rPr lang="en-US" dirty="0"/>
              <a:t>Bitwise left shift: Shifts the bits of the number to the left and fills 0 on voids right as a result. Similar effect as of multiplying the number with some power of two.</a:t>
            </a:r>
          </a:p>
          <a:p>
            <a:r>
              <a:rPr lang="en-US" dirty="0"/>
              <a:t>Example: </a:t>
            </a:r>
          </a:p>
          <a:p>
            <a:pPr marL="0" indent="0">
              <a:buNone/>
            </a:pPr>
            <a:endParaRPr lang="en-US" dirty="0"/>
          </a:p>
          <a:p>
            <a:r>
              <a:rPr lang="en-US" dirty="0"/>
              <a:t>a = 5 = 0000 0101 (Binary)</a:t>
            </a:r>
          </a:p>
          <a:p>
            <a:r>
              <a:rPr lang="en-US" dirty="0"/>
              <a:t>a &lt;&lt; 1 = 0000 1010 = 10</a:t>
            </a:r>
          </a:p>
          <a:p>
            <a:r>
              <a:rPr lang="en-US" dirty="0"/>
              <a:t>a &lt;&lt; 2 = 0001 0100 = 20 </a:t>
            </a:r>
            <a:endParaRPr lang="en-IN" dirty="0"/>
          </a:p>
        </p:txBody>
      </p:sp>
    </p:spTree>
    <p:extLst>
      <p:ext uri="{BB962C8B-B14F-4D97-AF65-F5344CB8AC3E}">
        <p14:creationId xmlns:p14="http://schemas.microsoft.com/office/powerpoint/2010/main" val="48428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3EE-A231-16F3-3817-A3916D21F49B}"/>
              </a:ext>
            </a:extLst>
          </p:cNvPr>
          <p:cNvSpPr>
            <a:spLocks noGrp="1"/>
          </p:cNvSpPr>
          <p:nvPr>
            <p:ph type="title"/>
          </p:nvPr>
        </p:nvSpPr>
        <p:spPr>
          <a:xfrm>
            <a:off x="838200" y="365126"/>
            <a:ext cx="10515600" cy="976978"/>
          </a:xfrm>
        </p:spPr>
        <p:txBody>
          <a:bodyPr/>
          <a:lstStyle/>
          <a:p>
            <a:r>
              <a:rPr lang="en-IN" dirty="0"/>
              <a:t>Expressions</a:t>
            </a:r>
          </a:p>
        </p:txBody>
      </p:sp>
      <p:sp>
        <p:nvSpPr>
          <p:cNvPr id="3" name="Content Placeholder 2">
            <a:extLst>
              <a:ext uri="{FF2B5EF4-FFF2-40B4-BE49-F238E27FC236}">
                <a16:creationId xmlns:a16="http://schemas.microsoft.com/office/drawing/2014/main" id="{91A6D0FF-8B5B-85EE-28F9-F029B2BB5ABC}"/>
              </a:ext>
            </a:extLst>
          </p:cNvPr>
          <p:cNvSpPr>
            <a:spLocks noGrp="1"/>
          </p:cNvSpPr>
          <p:nvPr>
            <p:ph idx="1"/>
          </p:nvPr>
        </p:nvSpPr>
        <p:spPr>
          <a:xfrm>
            <a:off x="838200" y="1342104"/>
            <a:ext cx="10515600" cy="5150770"/>
          </a:xfrm>
        </p:spPr>
        <p:txBody>
          <a:bodyPr>
            <a:normAutofit/>
          </a:bodyPr>
          <a:lstStyle/>
          <a:p>
            <a:r>
              <a:rPr lang="en-US" b="0" i="0" dirty="0">
                <a:effectLst/>
                <a:latin typeface="__Source_Sans_Pro_fea366"/>
              </a:rPr>
              <a:t>A combination of operands and operators is called an </a:t>
            </a:r>
            <a:r>
              <a:rPr lang="en-US" b="1" i="0" dirty="0">
                <a:effectLst/>
                <a:latin typeface="__Source_Sans_Pro_fea366"/>
              </a:rPr>
              <a:t>expression</a:t>
            </a:r>
            <a:r>
              <a:rPr lang="en-US" b="0" i="0" dirty="0">
                <a:effectLst/>
                <a:latin typeface="__Source_Sans_Pro_fea366"/>
              </a:rPr>
              <a:t>. The expression in Python produces some value or result after being interpreted by the Python interpreter</a:t>
            </a:r>
            <a:r>
              <a:rPr lang="en-US" b="0" i="0" dirty="0">
                <a:solidFill>
                  <a:srgbClr val="61738E"/>
                </a:solidFill>
                <a:effectLst/>
                <a:latin typeface="__Source_Sans_Pro_fea366"/>
              </a:rPr>
              <a:t>. </a:t>
            </a:r>
          </a:p>
          <a:p>
            <a:endParaRPr lang="en-US" dirty="0">
              <a:solidFill>
                <a:srgbClr val="61738E"/>
              </a:solidFill>
              <a:latin typeface="__Source_Sans_Pro_fea366"/>
            </a:endParaRPr>
          </a:p>
          <a:p>
            <a:endParaRPr lang="en-US" b="0" i="0" dirty="0">
              <a:solidFill>
                <a:srgbClr val="61738E"/>
              </a:solidFill>
              <a:effectLst/>
              <a:latin typeface="__Source_Sans_Pro_fea366"/>
            </a:endParaRPr>
          </a:p>
          <a:p>
            <a:endParaRPr lang="en-US" dirty="0">
              <a:solidFill>
                <a:srgbClr val="61738E"/>
              </a:solidFill>
              <a:latin typeface="__Source_Sans_Pro_fea366"/>
            </a:endParaRPr>
          </a:p>
          <a:p>
            <a:endParaRPr lang="en-US" b="0" i="0" dirty="0">
              <a:solidFill>
                <a:srgbClr val="61738E"/>
              </a:solidFill>
              <a:effectLst/>
              <a:latin typeface="__Source_Sans_Pro_fea366"/>
            </a:endParaRPr>
          </a:p>
          <a:p>
            <a:endParaRPr lang="en-US" dirty="0">
              <a:solidFill>
                <a:srgbClr val="61738E"/>
              </a:solidFill>
              <a:latin typeface="__Source_Sans_Pro_fea366"/>
            </a:endParaRPr>
          </a:p>
          <a:p>
            <a:pPr algn="just"/>
            <a:r>
              <a:rPr lang="en-US" b="0" i="0" dirty="0">
                <a:effectLst/>
                <a:latin typeface="__Source_Sans_Pro_fea366"/>
              </a:rPr>
              <a:t>An expression in Python is very different from statements in Python. A statement is not evaluated for some results. A statement is used for creating </a:t>
            </a:r>
            <a:r>
              <a:rPr lang="en-US" b="0" i="0" strike="noStrike" dirty="0">
                <a:effectLst/>
                <a:latin typeface="__Source_Sans_Pro_fea366"/>
                <a:hlinkClick r:id="rId2">
                  <a:extLst>
                    <a:ext uri="{A12FA001-AC4F-418D-AE19-62706E023703}">
                      <ahyp:hlinkClr xmlns:ahyp="http://schemas.microsoft.com/office/drawing/2018/hyperlinkcolor" xmlns="" val="tx"/>
                    </a:ext>
                  </a:extLst>
                </a:hlinkClick>
              </a:rPr>
              <a:t>variables</a:t>
            </a:r>
            <a:r>
              <a:rPr lang="en-US" b="0" i="0" dirty="0">
                <a:effectLst/>
                <a:latin typeface="__Source_Sans_Pro_fea366"/>
              </a:rPr>
              <a:t> or for displaying values.</a:t>
            </a:r>
          </a:p>
          <a:p>
            <a:endParaRPr lang="en-IN" dirty="0"/>
          </a:p>
        </p:txBody>
      </p:sp>
      <p:pic>
        <p:nvPicPr>
          <p:cNvPr id="5" name="Picture 4">
            <a:extLst>
              <a:ext uri="{FF2B5EF4-FFF2-40B4-BE49-F238E27FC236}">
                <a16:creationId xmlns:a16="http://schemas.microsoft.com/office/drawing/2014/main" id="{E1B48A54-CD85-BB7E-8920-FC6895D21ADC}"/>
              </a:ext>
            </a:extLst>
          </p:cNvPr>
          <p:cNvPicPr>
            <a:picLocks noChangeAspect="1"/>
          </p:cNvPicPr>
          <p:nvPr/>
        </p:nvPicPr>
        <p:blipFill>
          <a:blip r:embed="rId3"/>
          <a:stretch>
            <a:fillRect/>
          </a:stretch>
        </p:blipFill>
        <p:spPr>
          <a:xfrm>
            <a:off x="838200" y="2581275"/>
            <a:ext cx="8434387" cy="2241448"/>
          </a:xfrm>
          <a:prstGeom prst="rect">
            <a:avLst/>
          </a:prstGeom>
        </p:spPr>
      </p:pic>
    </p:spTree>
    <p:extLst>
      <p:ext uri="{BB962C8B-B14F-4D97-AF65-F5344CB8AC3E}">
        <p14:creationId xmlns:p14="http://schemas.microsoft.com/office/powerpoint/2010/main" val="101992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557631-B48B-B406-2E74-8D05E015D006}"/>
              </a:ext>
            </a:extLst>
          </p:cNvPr>
          <p:cNvPicPr>
            <a:picLocks noChangeAspect="1"/>
          </p:cNvPicPr>
          <p:nvPr/>
        </p:nvPicPr>
        <p:blipFill>
          <a:blip r:embed="rId2"/>
          <a:stretch>
            <a:fillRect/>
          </a:stretch>
        </p:blipFill>
        <p:spPr>
          <a:xfrm>
            <a:off x="2698954" y="811161"/>
            <a:ext cx="4468761" cy="5619135"/>
          </a:xfrm>
          <a:prstGeom prst="rect">
            <a:avLst/>
          </a:prstGeom>
        </p:spPr>
      </p:pic>
    </p:spTree>
    <p:extLst>
      <p:ext uri="{BB962C8B-B14F-4D97-AF65-F5344CB8AC3E}">
        <p14:creationId xmlns:p14="http://schemas.microsoft.com/office/powerpoint/2010/main" val="233816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FDFBD-120D-C1CD-62FE-CC5DA3D9F301}"/>
              </a:ext>
            </a:extLst>
          </p:cNvPr>
          <p:cNvSpPr>
            <a:spLocks noGrp="1"/>
          </p:cNvSpPr>
          <p:nvPr>
            <p:ph idx="1"/>
          </p:nvPr>
        </p:nvSpPr>
        <p:spPr>
          <a:xfrm>
            <a:off x="838200" y="486697"/>
            <a:ext cx="10515600" cy="5690266"/>
          </a:xfrm>
        </p:spPr>
        <p:txBody>
          <a:bodyPr/>
          <a:lstStyle/>
          <a:p>
            <a:pPr marL="0" indent="0">
              <a:buNone/>
            </a:pPr>
            <a:r>
              <a:rPr lang="en-US" dirty="0"/>
              <a:t>8. </a:t>
            </a:r>
            <a:r>
              <a:rPr lang="en-US" dirty="0">
                <a:solidFill>
                  <a:schemeClr val="accent1"/>
                </a:solidFill>
              </a:rPr>
              <a:t>Combinational Expressions</a:t>
            </a:r>
          </a:p>
          <a:p>
            <a:pPr marL="0" indent="0">
              <a:buNone/>
            </a:pPr>
            <a:r>
              <a:rPr lang="en-US" dirty="0"/>
              <a:t>As the name suggests, a combination expression can contain a single or multiple expressions which result in an integer or </a:t>
            </a:r>
            <a:r>
              <a:rPr lang="en-US" dirty="0" err="1"/>
              <a:t>boolean</a:t>
            </a:r>
            <a:r>
              <a:rPr lang="en-US" dirty="0"/>
              <a:t> value depending upon the expressions involved.</a:t>
            </a:r>
          </a:p>
          <a:p>
            <a:pPr marL="0" indent="0">
              <a:buNone/>
            </a:pPr>
            <a:endParaRPr lang="en-IN" dirty="0"/>
          </a:p>
        </p:txBody>
      </p:sp>
      <p:pic>
        <p:nvPicPr>
          <p:cNvPr id="5" name="Picture 4">
            <a:extLst>
              <a:ext uri="{FF2B5EF4-FFF2-40B4-BE49-F238E27FC236}">
                <a16:creationId xmlns:a16="http://schemas.microsoft.com/office/drawing/2014/main" id="{D70978E9-D9C8-D4C3-1C3E-2D20F4606423}"/>
              </a:ext>
            </a:extLst>
          </p:cNvPr>
          <p:cNvPicPr>
            <a:picLocks noChangeAspect="1"/>
          </p:cNvPicPr>
          <p:nvPr/>
        </p:nvPicPr>
        <p:blipFill>
          <a:blip r:embed="rId2"/>
          <a:stretch>
            <a:fillRect/>
          </a:stretch>
        </p:blipFill>
        <p:spPr>
          <a:xfrm>
            <a:off x="648929" y="2256503"/>
            <a:ext cx="8695096" cy="3920460"/>
          </a:xfrm>
          <a:prstGeom prst="rect">
            <a:avLst/>
          </a:prstGeom>
        </p:spPr>
      </p:pic>
    </p:spTree>
    <p:extLst>
      <p:ext uri="{BB962C8B-B14F-4D97-AF65-F5344CB8AC3E}">
        <p14:creationId xmlns:p14="http://schemas.microsoft.com/office/powerpoint/2010/main" val="2124323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111F-27DD-8141-3D5B-5E5D0C0E3A27}"/>
              </a:ext>
            </a:extLst>
          </p:cNvPr>
          <p:cNvSpPr>
            <a:spLocks noGrp="1"/>
          </p:cNvSpPr>
          <p:nvPr>
            <p:ph type="title"/>
          </p:nvPr>
        </p:nvSpPr>
        <p:spPr>
          <a:xfrm>
            <a:off x="838200" y="365126"/>
            <a:ext cx="10515600" cy="97697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Multiple Operators in Expression (Operator Precedence)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836A8-F6F8-7858-C16C-D4A82D9FC223}"/>
              </a:ext>
            </a:extLst>
          </p:cNvPr>
          <p:cNvSpPr>
            <a:spLocks noGrp="1"/>
          </p:cNvSpPr>
          <p:nvPr>
            <p:ph idx="1"/>
          </p:nvPr>
        </p:nvSpPr>
        <p:spPr>
          <a:xfrm>
            <a:off x="838200" y="1519084"/>
            <a:ext cx="10515600" cy="4973790"/>
          </a:xfrm>
        </p:spPr>
        <p:txBody>
          <a:bodyPr>
            <a:normAutofit fontScale="62500" lnSpcReduction="20000"/>
          </a:bodyPr>
          <a:lstStyle/>
          <a:p>
            <a:pPr marL="0" indent="0">
              <a:buNone/>
            </a:pPr>
            <a:r>
              <a:rPr lang="en-US" dirty="0"/>
              <a:t>Precedence Operator	Name</a:t>
            </a:r>
          </a:p>
          <a:p>
            <a:r>
              <a:rPr lang="en-US" dirty="0"/>
              <a:t>1.	( ) [ ] { }	Parenthesis</a:t>
            </a:r>
          </a:p>
          <a:p>
            <a:r>
              <a:rPr lang="en-US" dirty="0"/>
              <a:t>2.	**	Exponentiation</a:t>
            </a:r>
          </a:p>
          <a:p>
            <a:r>
              <a:rPr lang="en-US" dirty="0"/>
              <a:t>3.	-value , +value , ~value	Unary plus or minus, complement</a:t>
            </a:r>
          </a:p>
          <a:p>
            <a:r>
              <a:rPr lang="en-US" dirty="0"/>
              <a:t>4.	/ * // %	Multiply, Divide, Modulo</a:t>
            </a:r>
          </a:p>
          <a:p>
            <a:r>
              <a:rPr lang="en-US" dirty="0"/>
              <a:t>5.	+ –	Addition &amp; Subtraction</a:t>
            </a:r>
          </a:p>
          <a:p>
            <a:r>
              <a:rPr lang="en-US" dirty="0"/>
              <a:t>6.	&gt;&gt; &lt;&lt;	Shift Operators</a:t>
            </a:r>
          </a:p>
          <a:p>
            <a:r>
              <a:rPr lang="en-US" dirty="0"/>
              <a:t>7.	&amp;	Bitwise AND</a:t>
            </a:r>
          </a:p>
          <a:p>
            <a:r>
              <a:rPr lang="en-US" dirty="0"/>
              <a:t>8.	^	Bitwise XOR</a:t>
            </a:r>
          </a:p>
          <a:p>
            <a:r>
              <a:rPr lang="en-US" dirty="0"/>
              <a:t>9.	pipe symbol	Bitwise OR</a:t>
            </a:r>
          </a:p>
          <a:p>
            <a:r>
              <a:rPr lang="en-US" dirty="0"/>
              <a:t>10.	&gt;= &lt;= &gt; &lt;	Comparison Operators</a:t>
            </a:r>
          </a:p>
          <a:p>
            <a:r>
              <a:rPr lang="en-US" dirty="0"/>
              <a:t>11.	== !=	Equality Operators</a:t>
            </a:r>
          </a:p>
          <a:p>
            <a:r>
              <a:rPr lang="en-US" dirty="0"/>
              <a:t>12.	= += -= /= *=	Assignment Operators</a:t>
            </a:r>
          </a:p>
          <a:p>
            <a:r>
              <a:rPr lang="en-US" dirty="0"/>
              <a:t>13.	is, is not, in, not in	Identity and membership operators</a:t>
            </a:r>
          </a:p>
          <a:p>
            <a:r>
              <a:rPr lang="en-US" dirty="0"/>
              <a:t>14.	and, or, not	Logical Operators</a:t>
            </a:r>
            <a:endParaRPr lang="en-IN" dirty="0"/>
          </a:p>
        </p:txBody>
      </p:sp>
    </p:spTree>
    <p:extLst>
      <p:ext uri="{BB962C8B-B14F-4D97-AF65-F5344CB8AC3E}">
        <p14:creationId xmlns:p14="http://schemas.microsoft.com/office/powerpoint/2010/main" val="3777933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58AC-6873-0DA3-B627-9A3BA314AEA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Print Statements in python</a:t>
            </a:r>
          </a:p>
        </p:txBody>
      </p:sp>
      <p:sp>
        <p:nvSpPr>
          <p:cNvPr id="3" name="Content Placeholder 2">
            <a:extLst>
              <a:ext uri="{FF2B5EF4-FFF2-40B4-BE49-F238E27FC236}">
                <a16:creationId xmlns:a16="http://schemas.microsoft.com/office/drawing/2014/main" id="{28443813-30A4-9D98-3C77-E918B87658CD}"/>
              </a:ext>
            </a:extLst>
          </p:cNvPr>
          <p:cNvSpPr>
            <a:spLocks noGrp="1"/>
          </p:cNvSpPr>
          <p:nvPr>
            <p:ph idx="1"/>
          </p:nvPr>
        </p:nvSpPr>
        <p:spPr/>
        <p:txBody>
          <a:bodyPr/>
          <a:lstStyle/>
          <a:p>
            <a:r>
              <a:rPr lang="en-US" dirty="0"/>
              <a:t>The print() function prints the specified message to the screen, or other standard output device.</a:t>
            </a:r>
          </a:p>
          <a:p>
            <a:r>
              <a:rPr lang="en-US" dirty="0"/>
              <a:t>The message can be a string, or any other object, the object will be converted into a string before written to the screen.</a:t>
            </a:r>
          </a:p>
          <a:p>
            <a:pPr algn="l"/>
            <a:r>
              <a:rPr lang="en-US" b="0" i="0" dirty="0">
                <a:solidFill>
                  <a:srgbClr val="000000"/>
                </a:solidFill>
                <a:effectLst/>
                <a:latin typeface="Segoe UI" panose="020B0502040204020203" pitchFamily="34" charset="0"/>
              </a:rPr>
              <a:t>Syntax</a:t>
            </a:r>
          </a:p>
          <a:p>
            <a:pPr marL="0" indent="0" algn="l">
              <a:buNone/>
            </a:pPr>
            <a:r>
              <a:rPr lang="en-US" b="0" i="0" dirty="0">
                <a:solidFill>
                  <a:srgbClr val="000000"/>
                </a:solidFill>
                <a:effectLst/>
                <a:latin typeface="Consolas" panose="020B0609020204030204" pitchFamily="49" charset="0"/>
              </a:rPr>
              <a:t>print</a:t>
            </a:r>
            <a:r>
              <a:rPr lang="en-US" b="0" i="1" dirty="0">
                <a:solidFill>
                  <a:srgbClr val="000000"/>
                </a:solidFill>
                <a:effectLst/>
                <a:latin typeface="Consolas" panose="020B0609020204030204" pitchFamily="49" charset="0"/>
              </a:rPr>
              <a:t>(object(s)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sep</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separator</a:t>
            </a:r>
            <a:r>
              <a:rPr lang="en-US" b="0" i="0" dirty="0">
                <a:solidFill>
                  <a:srgbClr val="000000"/>
                </a:solidFill>
                <a:effectLst/>
                <a:latin typeface="Consolas" panose="020B0609020204030204" pitchFamily="49" charset="0"/>
              </a:rPr>
              <a:t>, end=</a:t>
            </a:r>
            <a:r>
              <a:rPr lang="en-US" b="0" i="1" dirty="0">
                <a:solidFill>
                  <a:srgbClr val="000000"/>
                </a:solidFill>
                <a:effectLst/>
                <a:latin typeface="Consolas" panose="020B0609020204030204" pitchFamily="49" charset="0"/>
              </a:rPr>
              <a:t>end</a:t>
            </a:r>
            <a:r>
              <a:rPr lang="en-US" b="0" i="0" dirty="0">
                <a:solidFill>
                  <a:srgbClr val="000000"/>
                </a:solidFill>
                <a:effectLst/>
                <a:latin typeface="Consolas" panose="020B0609020204030204" pitchFamily="49" charset="0"/>
              </a:rPr>
              <a:t>, file=</a:t>
            </a:r>
            <a:r>
              <a:rPr lang="en-US" b="0" i="1" dirty="0">
                <a:solidFill>
                  <a:srgbClr val="000000"/>
                </a:solidFill>
                <a:effectLst/>
                <a:latin typeface="Consolas" panose="020B0609020204030204" pitchFamily="49" charset="0"/>
              </a:rPr>
              <a:t>file</a:t>
            </a:r>
            <a:r>
              <a:rPr lang="en-US" b="0" i="0" dirty="0">
                <a:solidFill>
                  <a:srgbClr val="000000"/>
                </a:solidFill>
                <a:effectLst/>
                <a:latin typeface="Consolas" panose="020B0609020204030204" pitchFamily="49" charset="0"/>
              </a:rPr>
              <a:t>, flush=</a:t>
            </a:r>
            <a:r>
              <a:rPr lang="en-US" b="0" i="1" dirty="0">
                <a:solidFill>
                  <a:srgbClr val="000000"/>
                </a:solidFill>
                <a:effectLst/>
                <a:latin typeface="Consolas" panose="020B0609020204030204" pitchFamily="49" charset="0"/>
              </a:rPr>
              <a:t>flush</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183597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25A084B-3280-2952-AC49-20919DB4A1DB}"/>
              </a:ext>
            </a:extLst>
          </p:cNvPr>
          <p:cNvGraphicFramePr>
            <a:graphicFrameLocks noGrp="1"/>
          </p:cNvGraphicFramePr>
          <p:nvPr>
            <p:ph idx="1"/>
            <p:extLst>
              <p:ext uri="{D42A27DB-BD31-4B8C-83A1-F6EECF244321}">
                <p14:modId xmlns:p14="http://schemas.microsoft.com/office/powerpoint/2010/main" val="1996966507"/>
              </p:ext>
            </p:extLst>
          </p:nvPr>
        </p:nvGraphicFramePr>
        <p:xfrm>
          <a:off x="929147" y="1684179"/>
          <a:ext cx="10368117" cy="4569582"/>
        </p:xfrm>
        <a:graphic>
          <a:graphicData uri="http://schemas.openxmlformats.org/drawingml/2006/table">
            <a:tbl>
              <a:tblPr/>
              <a:tblGrid>
                <a:gridCol w="2071092">
                  <a:extLst>
                    <a:ext uri="{9D8B030D-6E8A-4147-A177-3AD203B41FA5}">
                      <a16:colId xmlns:a16="http://schemas.microsoft.com/office/drawing/2014/main" val="3566389013"/>
                    </a:ext>
                  </a:extLst>
                </a:gridCol>
                <a:gridCol w="8297025">
                  <a:extLst>
                    <a:ext uri="{9D8B030D-6E8A-4147-A177-3AD203B41FA5}">
                      <a16:colId xmlns:a16="http://schemas.microsoft.com/office/drawing/2014/main" val="1694078871"/>
                    </a:ext>
                  </a:extLst>
                </a:gridCol>
              </a:tblGrid>
              <a:tr h="580008">
                <a:tc>
                  <a:txBody>
                    <a:bodyPr/>
                    <a:lstStyle/>
                    <a:p>
                      <a:pPr algn="l" fontAlgn="t"/>
                      <a:r>
                        <a:rPr lang="en-IN">
                          <a:effectLst/>
                        </a:rPr>
                        <a:t>Parameter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94144743"/>
                  </a:ext>
                </a:extLst>
              </a:tr>
              <a:tr h="952870">
                <a:tc>
                  <a:txBody>
                    <a:bodyPr/>
                    <a:lstStyle/>
                    <a:p>
                      <a:pPr algn="l" fontAlgn="t"/>
                      <a:r>
                        <a:rPr lang="en-IN" i="1">
                          <a:effectLst/>
                        </a:rPr>
                        <a:t>object(s)</a:t>
                      </a:r>
                      <a:endParaRPr lang="en-IN">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Any object, and as many as you like. Will be converted to string before printed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59988985"/>
                  </a:ext>
                </a:extLst>
              </a:tr>
              <a:tr h="528466">
                <a:tc>
                  <a:txBody>
                    <a:bodyPr/>
                    <a:lstStyle/>
                    <a:p>
                      <a:pPr algn="l" fontAlgn="t"/>
                      <a:r>
                        <a:rPr lang="en-IN" dirty="0" err="1">
                          <a:effectLst/>
                        </a:rPr>
                        <a:t>sep</a:t>
                      </a:r>
                      <a:r>
                        <a:rPr lang="en-IN" dirty="0">
                          <a:effectLst/>
                        </a:rPr>
                        <a:t>='</a:t>
                      </a:r>
                      <a:r>
                        <a:rPr lang="en-IN" i="1" dirty="0">
                          <a:effectLst/>
                        </a:rPr>
                        <a:t>separator</a:t>
                      </a:r>
                      <a:r>
                        <a:rPr lang="en-IN"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Optional. Specify how to separate the objects, if there is more than one. Default is '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56496251"/>
                  </a:ext>
                </a:extLst>
              </a:tr>
              <a:tr h="580008">
                <a:tc>
                  <a:txBody>
                    <a:bodyPr/>
                    <a:lstStyle/>
                    <a:p>
                      <a:pPr algn="l" fontAlgn="t"/>
                      <a:r>
                        <a:rPr lang="en-IN">
                          <a:effectLst/>
                        </a:rPr>
                        <a:t>end='</a:t>
                      </a:r>
                      <a:r>
                        <a:rPr lang="en-IN" i="1">
                          <a:effectLst/>
                        </a:rPr>
                        <a:t>end</a:t>
                      </a:r>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Optional. Specify what to print at the end. Default is '\n' (line feed</a:t>
                      </a:r>
                      <a:r>
                        <a:rPr lang="en-US" dirty="0" smtClean="0">
                          <a:effectLst/>
                        </a:rPr>
                        <a:t>)</a:t>
                      </a:r>
                    </a:p>
                    <a:p>
                      <a:pPr algn="l" fontAlgn="t"/>
                      <a:endParaRPr lang="en-US" dirty="0" smtClean="0">
                        <a:effectLst/>
                      </a:endParaRPr>
                    </a:p>
                    <a:p>
                      <a:pPr algn="l" fontAlgn="t"/>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62877403"/>
                  </a:ext>
                </a:extLst>
              </a:tr>
              <a:tr h="580008">
                <a:tc>
                  <a:txBody>
                    <a:bodyPr/>
                    <a:lstStyle/>
                    <a:p>
                      <a:pPr algn="l" fontAlgn="t"/>
                      <a:r>
                        <a:rPr lang="en-IN" i="1">
                          <a:effectLst/>
                        </a:rPr>
                        <a:t>file</a:t>
                      </a:r>
                      <a:endParaRPr lang="en-IN">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Optional. An object with a write method. Default is </a:t>
                      </a:r>
                      <a:r>
                        <a:rPr lang="en-US" dirty="0" err="1">
                          <a:effectLst/>
                        </a:rPr>
                        <a:t>sys.stdout</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49587756"/>
                  </a:ext>
                </a:extLst>
              </a:tr>
              <a:tr h="952870">
                <a:tc>
                  <a:txBody>
                    <a:bodyPr/>
                    <a:lstStyle/>
                    <a:p>
                      <a:pPr algn="l" fontAlgn="t"/>
                      <a:r>
                        <a:rPr lang="en-IN" i="1">
                          <a:effectLst/>
                        </a:rPr>
                        <a:t>flush</a:t>
                      </a:r>
                      <a:endParaRPr lang="en-IN">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Optional. A Boolean, specifying if the output is flushed (True) or buffered (False). Default is False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361467271"/>
                  </a:ext>
                </a:extLst>
              </a:tr>
            </a:tbl>
          </a:graphicData>
        </a:graphic>
      </p:graphicFrame>
      <p:sp>
        <p:nvSpPr>
          <p:cNvPr id="5" name="Rectangle 1">
            <a:extLst>
              <a:ext uri="{FF2B5EF4-FFF2-40B4-BE49-F238E27FC236}">
                <a16:creationId xmlns:a16="http://schemas.microsoft.com/office/drawing/2014/main" id="{5022D0BB-C7C8-8C9B-CED2-01ABA51F1D0B}"/>
              </a:ext>
            </a:extLst>
          </p:cNvPr>
          <p:cNvSpPr>
            <a:spLocks noChangeArrowheads="1"/>
          </p:cNvSpPr>
          <p:nvPr/>
        </p:nvSpPr>
        <p:spPr bwMode="auto">
          <a:xfrm>
            <a:off x="3613355" y="31288"/>
            <a:ext cx="3760838" cy="10104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Parameter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3007346" y="4106008"/>
            <a:ext cx="6145445" cy="749544"/>
          </a:xfrm>
          <a:prstGeom prst="rect">
            <a:avLst/>
          </a:prstGeom>
        </p:spPr>
      </p:pic>
    </p:spTree>
    <p:extLst>
      <p:ext uri="{BB962C8B-B14F-4D97-AF65-F5344CB8AC3E}">
        <p14:creationId xmlns:p14="http://schemas.microsoft.com/office/powerpoint/2010/main" val="1750912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012214" y="1927775"/>
            <a:ext cx="8263671" cy="2247900"/>
          </a:xfrm>
          <a:prstGeom prst="rect">
            <a:avLst/>
          </a:prstGeom>
        </p:spPr>
      </p:pic>
    </p:spTree>
    <p:extLst>
      <p:ext uri="{BB962C8B-B14F-4D97-AF65-F5344CB8AC3E}">
        <p14:creationId xmlns:p14="http://schemas.microsoft.com/office/powerpoint/2010/main" val="3267368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ACC32-5499-A605-D1CD-3139EA1FC275}"/>
              </a:ext>
            </a:extLst>
          </p:cNvPr>
          <p:cNvSpPr>
            <a:spLocks noGrp="1"/>
          </p:cNvSpPr>
          <p:nvPr>
            <p:ph idx="1"/>
          </p:nvPr>
        </p:nvSpPr>
        <p:spPr>
          <a:xfrm>
            <a:off x="838200" y="412955"/>
            <a:ext cx="10515600" cy="5764008"/>
          </a:xfrm>
        </p:spPr>
        <p:txBody>
          <a:bodyPr/>
          <a:lstStyle/>
          <a:p>
            <a:pPr algn="l"/>
            <a:r>
              <a:rPr lang="en-US" b="1" i="0" dirty="0">
                <a:solidFill>
                  <a:srgbClr val="242424"/>
                </a:solidFill>
                <a:effectLst/>
                <a:latin typeface="sohne"/>
              </a:rPr>
              <a:t>. Print with the ‘print’ function</a:t>
            </a:r>
          </a:p>
          <a:p>
            <a:pPr marL="0" indent="0" algn="just">
              <a:buNone/>
            </a:pPr>
            <a:r>
              <a:rPr lang="en-US" b="0" i="0" dirty="0">
                <a:solidFill>
                  <a:srgbClr val="242424"/>
                </a:solidFill>
                <a:effectLst/>
                <a:latin typeface="source-serif-pro"/>
              </a:rPr>
              <a:t>The most basic way to print in Python is to use the ‘print’ function. This function takes one or more arguments, which can be variables, strings, or any other data type. The ‘print’ function automatically adds a new line character at the end of the output, so each subsequent print statement starts on a new line.</a:t>
            </a:r>
          </a:p>
          <a:p>
            <a:endParaRPr lang="en-IN" dirty="0"/>
          </a:p>
        </p:txBody>
      </p:sp>
      <p:pic>
        <p:nvPicPr>
          <p:cNvPr id="5" name="Picture 4">
            <a:extLst>
              <a:ext uri="{FF2B5EF4-FFF2-40B4-BE49-F238E27FC236}">
                <a16:creationId xmlns:a16="http://schemas.microsoft.com/office/drawing/2014/main" id="{958BA29B-33B2-058E-EA24-AD9CB3E25D98}"/>
              </a:ext>
            </a:extLst>
          </p:cNvPr>
          <p:cNvPicPr>
            <a:picLocks noChangeAspect="1"/>
          </p:cNvPicPr>
          <p:nvPr/>
        </p:nvPicPr>
        <p:blipFill>
          <a:blip r:embed="rId2"/>
          <a:stretch>
            <a:fillRect/>
          </a:stretch>
        </p:blipFill>
        <p:spPr>
          <a:xfrm>
            <a:off x="1325050" y="2979175"/>
            <a:ext cx="8069673" cy="3672348"/>
          </a:xfrm>
          <a:prstGeom prst="rect">
            <a:avLst/>
          </a:prstGeom>
        </p:spPr>
      </p:pic>
    </p:spTree>
    <p:extLst>
      <p:ext uri="{BB962C8B-B14F-4D97-AF65-F5344CB8AC3E}">
        <p14:creationId xmlns:p14="http://schemas.microsoft.com/office/powerpoint/2010/main" val="4009964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C1E377-1AA3-DC74-1378-A9F72BB5A31E}"/>
              </a:ext>
            </a:extLst>
          </p:cNvPr>
          <p:cNvSpPr>
            <a:spLocks noGrp="1"/>
          </p:cNvSpPr>
          <p:nvPr>
            <p:ph idx="1"/>
          </p:nvPr>
        </p:nvSpPr>
        <p:spPr>
          <a:xfrm>
            <a:off x="838200" y="707923"/>
            <a:ext cx="10515600" cy="5469040"/>
          </a:xfrm>
        </p:spPr>
        <p:txBody>
          <a:bodyPr/>
          <a:lstStyle/>
          <a:p>
            <a:pPr marL="0" indent="0" algn="l">
              <a:buNone/>
            </a:pPr>
            <a:r>
              <a:rPr lang="en-US" b="1" i="0" dirty="0">
                <a:solidFill>
                  <a:srgbClr val="242424"/>
                </a:solidFill>
                <a:effectLst/>
                <a:latin typeface="sohne"/>
              </a:rPr>
              <a:t>2. Print with string formatting</a:t>
            </a:r>
          </a:p>
          <a:p>
            <a:pPr marL="0" indent="0" algn="just">
              <a:buNone/>
            </a:pPr>
            <a:r>
              <a:rPr lang="en-US" b="0" i="0" dirty="0">
                <a:solidFill>
                  <a:srgbClr val="242424"/>
                </a:solidFill>
                <a:effectLst/>
                <a:latin typeface="source-serif-pro"/>
              </a:rPr>
              <a:t>String formatting is a powerful technique that allows you to insert values into a string. In Python, you can use the ‘%’ operator to format a string. This operator takes a string on the left side and one or more values on the right side, separated by commas.</a:t>
            </a:r>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166D6C72-FDC1-AFD9-C65E-12110D911488}"/>
              </a:ext>
            </a:extLst>
          </p:cNvPr>
          <p:cNvPicPr>
            <a:picLocks noChangeAspect="1"/>
          </p:cNvPicPr>
          <p:nvPr/>
        </p:nvPicPr>
        <p:blipFill>
          <a:blip r:embed="rId2"/>
          <a:stretch>
            <a:fillRect/>
          </a:stretch>
        </p:blipFill>
        <p:spPr>
          <a:xfrm>
            <a:off x="634181" y="2889992"/>
            <a:ext cx="9586451" cy="2448923"/>
          </a:xfrm>
          <a:prstGeom prst="rect">
            <a:avLst/>
          </a:prstGeom>
        </p:spPr>
      </p:pic>
    </p:spTree>
    <p:extLst>
      <p:ext uri="{BB962C8B-B14F-4D97-AF65-F5344CB8AC3E}">
        <p14:creationId xmlns:p14="http://schemas.microsoft.com/office/powerpoint/2010/main" val="2152835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C686E-AAE3-69C9-21F1-1F9F8F3FF8C1}"/>
              </a:ext>
            </a:extLst>
          </p:cNvPr>
          <p:cNvSpPr>
            <a:spLocks noGrp="1"/>
          </p:cNvSpPr>
          <p:nvPr>
            <p:ph idx="1"/>
          </p:nvPr>
        </p:nvSpPr>
        <p:spPr>
          <a:xfrm>
            <a:off x="838200" y="914400"/>
            <a:ext cx="10515600" cy="5262563"/>
          </a:xfrm>
        </p:spPr>
        <p:txBody>
          <a:bodyPr/>
          <a:lstStyle/>
          <a:p>
            <a:r>
              <a:rPr lang="en-US" dirty="0"/>
              <a:t>%s is a placeholder for a string, and %d is a placeholder for an integer.</a:t>
            </a:r>
          </a:p>
          <a:p>
            <a:r>
              <a:rPr lang="en-US" dirty="0"/>
              <a:t>The % operator is used to format the string by replacing each placeholder with the corresponding value.</a:t>
            </a:r>
          </a:p>
          <a:p>
            <a:r>
              <a:rPr lang="en-US" dirty="0"/>
              <a:t>The values to be substituted are provided in a tuple (name, age).</a:t>
            </a:r>
            <a:endParaRPr lang="en-IN" dirty="0"/>
          </a:p>
        </p:txBody>
      </p:sp>
    </p:spTree>
    <p:extLst>
      <p:ext uri="{BB962C8B-B14F-4D97-AF65-F5344CB8AC3E}">
        <p14:creationId xmlns:p14="http://schemas.microsoft.com/office/powerpoint/2010/main" val="2260895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281CC-BAA9-8CD7-B774-D1CCB466DFCD}"/>
              </a:ext>
            </a:extLst>
          </p:cNvPr>
          <p:cNvSpPr>
            <a:spLocks noGrp="1"/>
          </p:cNvSpPr>
          <p:nvPr>
            <p:ph idx="1"/>
          </p:nvPr>
        </p:nvSpPr>
        <p:spPr>
          <a:xfrm>
            <a:off x="838200" y="486697"/>
            <a:ext cx="10515600" cy="5690266"/>
          </a:xfrm>
        </p:spPr>
        <p:txBody>
          <a:bodyPr/>
          <a:lstStyle/>
          <a:p>
            <a:pPr marL="0" indent="0">
              <a:buNone/>
            </a:pPr>
            <a:r>
              <a:rPr lang="en-US" dirty="0"/>
              <a:t>3. Print with the ‘</a:t>
            </a:r>
            <a:r>
              <a:rPr lang="en-US" dirty="0" err="1"/>
              <a:t>str.format</a:t>
            </a:r>
            <a:r>
              <a:rPr lang="en-US" dirty="0"/>
              <a:t>()’ method</a:t>
            </a:r>
          </a:p>
          <a:p>
            <a:r>
              <a:rPr lang="en-US" dirty="0"/>
              <a:t>The ‘</a:t>
            </a:r>
            <a:r>
              <a:rPr lang="en-US" dirty="0" err="1"/>
              <a:t>str.format</a:t>
            </a:r>
            <a:r>
              <a:rPr lang="en-US" dirty="0"/>
              <a:t>()’ method is a newer, more versatile way of formatting strings in Python. This method allows you to insert values into a string using curly braces ‘{}’, and then pass those values as arguments to the ‘format()’ method.</a:t>
            </a:r>
          </a:p>
          <a:p>
            <a:pPr marL="0" indent="0">
              <a:buNone/>
            </a:pPr>
            <a:endParaRPr lang="en-IN" dirty="0"/>
          </a:p>
        </p:txBody>
      </p:sp>
      <p:pic>
        <p:nvPicPr>
          <p:cNvPr id="5" name="Picture 4">
            <a:extLst>
              <a:ext uri="{FF2B5EF4-FFF2-40B4-BE49-F238E27FC236}">
                <a16:creationId xmlns:a16="http://schemas.microsoft.com/office/drawing/2014/main" id="{4FF86DE5-AC98-142A-D500-94FEFB612693}"/>
              </a:ext>
            </a:extLst>
          </p:cNvPr>
          <p:cNvPicPr>
            <a:picLocks noChangeAspect="1"/>
          </p:cNvPicPr>
          <p:nvPr/>
        </p:nvPicPr>
        <p:blipFill>
          <a:blip r:embed="rId2"/>
          <a:stretch>
            <a:fillRect/>
          </a:stretch>
        </p:blipFill>
        <p:spPr>
          <a:xfrm>
            <a:off x="1332271" y="2566219"/>
            <a:ext cx="9670026" cy="3805084"/>
          </a:xfrm>
          <a:prstGeom prst="rect">
            <a:avLst/>
          </a:prstGeom>
        </p:spPr>
      </p:pic>
    </p:spTree>
    <p:extLst>
      <p:ext uri="{BB962C8B-B14F-4D97-AF65-F5344CB8AC3E}">
        <p14:creationId xmlns:p14="http://schemas.microsoft.com/office/powerpoint/2010/main" val="365995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02254-2C49-9AAE-3ABE-CB8D8F0A94EE}"/>
              </a:ext>
            </a:extLst>
          </p:cNvPr>
          <p:cNvSpPr>
            <a:spLocks noGrp="1"/>
          </p:cNvSpPr>
          <p:nvPr>
            <p:ph idx="1"/>
          </p:nvPr>
        </p:nvSpPr>
        <p:spPr>
          <a:xfrm>
            <a:off x="838200" y="324465"/>
            <a:ext cx="10515600" cy="5852498"/>
          </a:xfrm>
        </p:spPr>
        <p:txBody>
          <a:bodyPr>
            <a:normAutofit/>
          </a:bodyPr>
          <a:lstStyle/>
          <a:p>
            <a:pPr algn="l"/>
            <a:r>
              <a:rPr lang="en-US" b="1" i="0" dirty="0">
                <a:effectLst/>
                <a:latin typeface="__Source_Sans_Pro_fea366"/>
              </a:rPr>
              <a:t>There are many types of operators in Python, some of them are :</a:t>
            </a:r>
          </a:p>
          <a:p>
            <a:pPr algn="l">
              <a:buFont typeface="Arial" panose="020B0604020202020204" pitchFamily="34" charset="0"/>
              <a:buChar char="•"/>
            </a:pPr>
            <a:r>
              <a:rPr lang="en-US" b="1" i="0" dirty="0">
                <a:effectLst/>
                <a:latin typeface="__Source_Sans_Pro_fea366"/>
              </a:rPr>
              <a:t>+ : add (plus).</a:t>
            </a:r>
          </a:p>
          <a:p>
            <a:pPr algn="l">
              <a:buFont typeface="Arial" panose="020B0604020202020204" pitchFamily="34" charset="0"/>
              <a:buChar char="•"/>
            </a:pPr>
            <a:r>
              <a:rPr lang="en-US" b="1" i="0" dirty="0">
                <a:effectLst/>
                <a:latin typeface="__Source_Sans_Pro_fea366"/>
              </a:rPr>
              <a:t>- : subtract (minus).</a:t>
            </a:r>
          </a:p>
          <a:p>
            <a:pPr algn="l">
              <a:buFont typeface="Arial" panose="020B0604020202020204" pitchFamily="34" charset="0"/>
              <a:buChar char="•"/>
            </a:pPr>
            <a:r>
              <a:rPr lang="en-US" b="1" i="0" dirty="0">
                <a:effectLst/>
                <a:latin typeface="__Source_Sans_Pro_fea366"/>
              </a:rPr>
              <a:t>x : multiply.</a:t>
            </a:r>
          </a:p>
          <a:p>
            <a:pPr algn="l">
              <a:buFont typeface="Arial" panose="020B0604020202020204" pitchFamily="34" charset="0"/>
              <a:buChar char="•"/>
            </a:pPr>
            <a:r>
              <a:rPr lang="en-US" b="1" i="0" dirty="0">
                <a:effectLst/>
                <a:latin typeface="__Source_Sans_Pro_fea366"/>
              </a:rPr>
              <a:t>/ : divide.</a:t>
            </a:r>
          </a:p>
          <a:p>
            <a:pPr algn="l">
              <a:buFont typeface="Arial" panose="020B0604020202020204" pitchFamily="34" charset="0"/>
              <a:buChar char="•"/>
            </a:pPr>
            <a:r>
              <a:rPr lang="en-US" b="1" i="0" dirty="0">
                <a:effectLst/>
                <a:latin typeface="__Source_Sans_Pro_fea366"/>
              </a:rPr>
              <a:t>** : power.</a:t>
            </a:r>
          </a:p>
          <a:p>
            <a:pPr algn="l">
              <a:buFont typeface="Arial" panose="020B0604020202020204" pitchFamily="34" charset="0"/>
              <a:buChar char="•"/>
            </a:pPr>
            <a:r>
              <a:rPr lang="en-US" b="1" i="0" dirty="0">
                <a:effectLst/>
                <a:latin typeface="__Source_Sans_Pro_fea366"/>
              </a:rPr>
              <a:t>% : modulo.</a:t>
            </a:r>
          </a:p>
          <a:p>
            <a:pPr algn="l">
              <a:buFont typeface="Arial" panose="020B0604020202020204" pitchFamily="34" charset="0"/>
              <a:buChar char="•"/>
            </a:pPr>
            <a:r>
              <a:rPr lang="en-US" b="1" i="0" dirty="0">
                <a:effectLst/>
                <a:latin typeface="__Source_Sans_Pro_fea366"/>
              </a:rPr>
              <a:t>&lt;&lt; : left shift.</a:t>
            </a:r>
          </a:p>
          <a:p>
            <a:pPr algn="l">
              <a:buFont typeface="Arial" panose="020B0604020202020204" pitchFamily="34" charset="0"/>
              <a:buChar char="•"/>
            </a:pPr>
            <a:r>
              <a:rPr lang="en-US" b="1" i="0" dirty="0">
                <a:effectLst/>
                <a:latin typeface="__Source_Sans_Pro_fea366"/>
              </a:rPr>
              <a:t>&gt;&gt; : right shift.</a:t>
            </a:r>
          </a:p>
          <a:p>
            <a:pPr algn="l">
              <a:buFont typeface="Arial" panose="020B0604020202020204" pitchFamily="34" charset="0"/>
              <a:buChar char="•"/>
            </a:pPr>
            <a:r>
              <a:rPr lang="en-US" b="1" i="0" dirty="0">
                <a:effectLst/>
                <a:latin typeface="__Source_Sans_Pro_fea366"/>
              </a:rPr>
              <a:t>&amp; : bit-wise AND.</a:t>
            </a:r>
          </a:p>
          <a:p>
            <a:endParaRPr lang="en-IN" dirty="0"/>
          </a:p>
        </p:txBody>
      </p:sp>
    </p:spTree>
    <p:extLst>
      <p:ext uri="{BB962C8B-B14F-4D97-AF65-F5344CB8AC3E}">
        <p14:creationId xmlns:p14="http://schemas.microsoft.com/office/powerpoint/2010/main" val="2450033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8BB9B-84A6-99B5-F65A-FD88536305CC}"/>
              </a:ext>
            </a:extLst>
          </p:cNvPr>
          <p:cNvSpPr>
            <a:spLocks noGrp="1"/>
          </p:cNvSpPr>
          <p:nvPr>
            <p:ph idx="1"/>
          </p:nvPr>
        </p:nvSpPr>
        <p:spPr>
          <a:xfrm>
            <a:off x="838200" y="191729"/>
            <a:ext cx="10515600" cy="5985234"/>
          </a:xfrm>
        </p:spPr>
        <p:txBody>
          <a:bodyPr/>
          <a:lstStyle/>
          <a:p>
            <a:pPr marL="0" indent="0">
              <a:buNone/>
            </a:pPr>
            <a:r>
              <a:rPr lang="en-US" dirty="0"/>
              <a:t>4. Print with the ‘f-string’ syntax</a:t>
            </a:r>
          </a:p>
          <a:p>
            <a:pPr marL="0" indent="0">
              <a:buNone/>
            </a:pPr>
            <a:r>
              <a:rPr lang="en-US" dirty="0"/>
              <a:t>The ‘f-string’ syntax is a newer, even more, concise way of formatting strings in Python. This syntax allows you to embed expressions directly into string literals, by prefixing the string with the letter ‘f’.</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C5596B6-FFBC-66E2-A547-AB07B4E8F97E}"/>
              </a:ext>
            </a:extLst>
          </p:cNvPr>
          <p:cNvPicPr>
            <a:picLocks noChangeAspect="1"/>
          </p:cNvPicPr>
          <p:nvPr/>
        </p:nvPicPr>
        <p:blipFill>
          <a:blip r:embed="rId2"/>
          <a:stretch>
            <a:fillRect/>
          </a:stretch>
        </p:blipFill>
        <p:spPr>
          <a:xfrm>
            <a:off x="1014105" y="1961535"/>
            <a:ext cx="9118037" cy="4454013"/>
          </a:xfrm>
          <a:prstGeom prst="rect">
            <a:avLst/>
          </a:prstGeom>
        </p:spPr>
      </p:pic>
    </p:spTree>
    <p:extLst>
      <p:ext uri="{BB962C8B-B14F-4D97-AF65-F5344CB8AC3E}">
        <p14:creationId xmlns:p14="http://schemas.microsoft.com/office/powerpoint/2010/main" val="3975049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6C2DB2-F1C6-AE36-EFF8-9E6C13DDE1A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Datatypes in Python</a:t>
            </a:r>
          </a:p>
        </p:txBody>
      </p:sp>
      <p:sp>
        <p:nvSpPr>
          <p:cNvPr id="5" name="Content Placeholder 4">
            <a:extLst>
              <a:ext uri="{FF2B5EF4-FFF2-40B4-BE49-F238E27FC236}">
                <a16:creationId xmlns:a16="http://schemas.microsoft.com/office/drawing/2014/main" id="{3799CDAA-D11A-0E18-CEC9-CC71CE400E44}"/>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Every value has a datatype, and variables can hold values. Python is a powerfully composed language; consequently, we don't have to characterize the sort of variable while announcing it. The interpreter binds the value implicitly to its type</a:t>
            </a:r>
          </a:p>
          <a:p>
            <a:pPr algn="just"/>
            <a:r>
              <a:rPr lang="en-US" b="0" i="0" dirty="0">
                <a:solidFill>
                  <a:srgbClr val="333333"/>
                </a:solidFill>
                <a:effectLst/>
                <a:latin typeface="inter-regular"/>
              </a:rPr>
              <a:t>The storage method for each of the standard data types that Python provides is specified by Python. The following is a list of the Python-defined data types.</a:t>
            </a:r>
          </a:p>
          <a:p>
            <a:pPr algn="just">
              <a:buFont typeface="+mj-lt"/>
              <a:buAutoNum type="arabicPeriod"/>
            </a:pPr>
            <a:r>
              <a:rPr lang="en-US" b="0" i="0" u="none" strike="noStrike" dirty="0">
                <a:solidFill>
                  <a:srgbClr val="008000"/>
                </a:solidFill>
                <a:effectLst/>
                <a:latin typeface="inter-regular"/>
                <a:hlinkClick r:id="rId2"/>
              </a:rPr>
              <a:t>Numbers</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3"/>
              </a:rPr>
              <a:t>Sequence Type</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4"/>
              </a:rPr>
              <a:t>Boolean</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5"/>
              </a:rPr>
              <a:t>Set</a:t>
            </a:r>
            <a:endParaRPr lang="en-US" b="0" i="0" dirty="0">
              <a:solidFill>
                <a:srgbClr val="000000"/>
              </a:solidFill>
              <a:effectLst/>
              <a:latin typeface="inter-regular"/>
            </a:endParaRPr>
          </a:p>
          <a:p>
            <a:pPr algn="just">
              <a:buFont typeface="+mj-lt"/>
              <a:buAutoNum type="arabicPeriod"/>
            </a:pPr>
            <a:r>
              <a:rPr lang="en-US" b="0" i="0" u="none" strike="noStrike" dirty="0">
                <a:solidFill>
                  <a:srgbClr val="008000"/>
                </a:solidFill>
                <a:effectLst/>
                <a:latin typeface="inter-regular"/>
                <a:hlinkClick r:id="rId6"/>
              </a:rPr>
              <a:t>Dictionary</a:t>
            </a:r>
            <a:endParaRPr lang="en-US" b="0" i="0" dirty="0">
              <a:solidFill>
                <a:srgbClr val="000000"/>
              </a:solidFill>
              <a:effectLst/>
              <a:latin typeface="inter-regular"/>
            </a:endParaRPr>
          </a:p>
          <a:p>
            <a:pPr algn="just"/>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808824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ython Data Types">
            <a:extLst>
              <a:ext uri="{FF2B5EF4-FFF2-40B4-BE49-F238E27FC236}">
                <a16:creationId xmlns:a16="http://schemas.microsoft.com/office/drawing/2014/main" id="{0F3C0A75-7A5C-AFFE-AD6F-27A44BE3AC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646" y="634182"/>
            <a:ext cx="9792928" cy="573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148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36CF-C50A-4386-57F7-268292DEDC91}"/>
              </a:ext>
            </a:extLst>
          </p:cNvPr>
          <p:cNvSpPr>
            <a:spLocks noGrp="1"/>
          </p:cNvSpPr>
          <p:nvPr>
            <p:ph type="title"/>
          </p:nvPr>
        </p:nvSpPr>
        <p:spPr/>
        <p:txBody>
          <a:bodyPr/>
          <a:lstStyle/>
          <a:p>
            <a:r>
              <a:rPr lang="en-IN" dirty="0"/>
              <a:t>Integers</a:t>
            </a:r>
          </a:p>
        </p:txBody>
      </p:sp>
      <p:sp>
        <p:nvSpPr>
          <p:cNvPr id="3" name="Content Placeholder 2">
            <a:extLst>
              <a:ext uri="{FF2B5EF4-FFF2-40B4-BE49-F238E27FC236}">
                <a16:creationId xmlns:a16="http://schemas.microsoft.com/office/drawing/2014/main" id="{E6D358F5-167D-6C83-E984-CD8D29C27E10}"/>
              </a:ext>
            </a:extLst>
          </p:cNvPr>
          <p:cNvSpPr>
            <a:spLocks noGrp="1"/>
          </p:cNvSpPr>
          <p:nvPr>
            <p:ph idx="1"/>
          </p:nvPr>
        </p:nvSpPr>
        <p:spPr/>
        <p:txBody>
          <a:bodyPr/>
          <a:lstStyle/>
          <a:p>
            <a:pPr marL="0" indent="0">
              <a:buNone/>
            </a:pPr>
            <a:r>
              <a:rPr lang="en-US" dirty="0"/>
              <a:t>Integers are whole numbers. They have no fractional parts. </a:t>
            </a:r>
          </a:p>
          <a:p>
            <a:pPr marL="0" indent="0">
              <a:buNone/>
            </a:pPr>
            <a:r>
              <a:rPr lang="en-US" dirty="0"/>
              <a:t>Integers can be positive or negative. </a:t>
            </a:r>
          </a:p>
          <a:p>
            <a:pPr marL="0" indent="0">
              <a:buNone/>
            </a:pPr>
            <a:r>
              <a:rPr lang="en-US" dirty="0"/>
              <a:t>There are two types of integers in Python: </a:t>
            </a:r>
          </a:p>
          <a:p>
            <a:pPr marL="0" indent="0">
              <a:buNone/>
            </a:pPr>
            <a:r>
              <a:rPr lang="en-US" dirty="0" err="1"/>
              <a:t>i</a:t>
            </a:r>
            <a:r>
              <a:rPr lang="en-US" dirty="0"/>
              <a:t>) Integers(Signed) : It is the normal integer representation of whole numbers using the digits 0 to 9. Python provides single int data type to store any integer whether big or small. It is signed representation i.e. it can be positive or negative.</a:t>
            </a:r>
            <a:endParaRPr lang="en-IN" dirty="0"/>
          </a:p>
        </p:txBody>
      </p:sp>
    </p:spTree>
    <p:extLst>
      <p:ext uri="{BB962C8B-B14F-4D97-AF65-F5344CB8AC3E}">
        <p14:creationId xmlns:p14="http://schemas.microsoft.com/office/powerpoint/2010/main" val="319710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9688F-F992-B530-02A2-C5B8AB74216E}"/>
              </a:ext>
            </a:extLst>
          </p:cNvPr>
          <p:cNvSpPr>
            <a:spLocks noGrp="1"/>
          </p:cNvSpPr>
          <p:nvPr>
            <p:ph idx="1"/>
          </p:nvPr>
        </p:nvSpPr>
        <p:spPr>
          <a:xfrm>
            <a:off x="838200" y="722671"/>
            <a:ext cx="10515600" cy="5454292"/>
          </a:xfrm>
        </p:spPr>
        <p:txBody>
          <a:bodyPr>
            <a:normAutofit/>
          </a:bodyPr>
          <a:lstStyle/>
          <a:p>
            <a:r>
              <a:rPr lang="en-US" dirty="0"/>
              <a:t>Demonstration of Integer-</a:t>
            </a:r>
          </a:p>
          <a:p>
            <a:r>
              <a:rPr lang="en-US" dirty="0"/>
              <a:t>Addition of two integer number</a:t>
            </a:r>
          </a:p>
          <a:p>
            <a:pPr marL="0" indent="0">
              <a:buNone/>
            </a:pPr>
            <a:r>
              <a:rPr lang="en-US" dirty="0"/>
              <a:t> a=int(input("Enter the value of a:"))</a:t>
            </a:r>
          </a:p>
          <a:p>
            <a:pPr marL="0" indent="0">
              <a:buNone/>
            </a:pPr>
            <a:r>
              <a:rPr lang="en-US" dirty="0"/>
              <a:t> b=int(input("Enter the value of b:")) </a:t>
            </a:r>
          </a:p>
          <a:p>
            <a:pPr marL="0" indent="0">
              <a:buNone/>
            </a:pPr>
            <a:r>
              <a:rPr lang="en-US" dirty="0"/>
              <a:t> sum=</a:t>
            </a:r>
            <a:r>
              <a:rPr lang="en-US" dirty="0" err="1"/>
              <a:t>a+b</a:t>
            </a:r>
            <a:r>
              <a:rPr lang="en-US" dirty="0"/>
              <a:t> print("The sum of two integers=",sum) </a:t>
            </a:r>
          </a:p>
          <a:p>
            <a:pPr marL="0" indent="0">
              <a:buNone/>
            </a:pPr>
            <a:r>
              <a:rPr lang="en-US" dirty="0"/>
              <a:t>Output: </a:t>
            </a:r>
          </a:p>
          <a:p>
            <a:pPr marL="0" indent="0">
              <a:buNone/>
            </a:pPr>
            <a:r>
              <a:rPr lang="en-US" dirty="0"/>
              <a:t>Enter the value of a: 45 </a:t>
            </a:r>
          </a:p>
          <a:p>
            <a:pPr marL="0" indent="0">
              <a:buNone/>
            </a:pPr>
            <a:r>
              <a:rPr lang="en-US" dirty="0"/>
              <a:t>Enter the value of b: 67 </a:t>
            </a:r>
          </a:p>
          <a:p>
            <a:pPr marL="0" indent="0">
              <a:buNone/>
            </a:pPr>
            <a:r>
              <a:rPr lang="en-US" dirty="0"/>
              <a:t>The sum of two integers= 112</a:t>
            </a:r>
            <a:endParaRPr lang="en-IN" dirty="0"/>
          </a:p>
        </p:txBody>
      </p:sp>
    </p:spTree>
    <p:extLst>
      <p:ext uri="{BB962C8B-B14F-4D97-AF65-F5344CB8AC3E}">
        <p14:creationId xmlns:p14="http://schemas.microsoft.com/office/powerpoint/2010/main" val="878946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B5D8-D94A-B4CC-0E4B-2B1FEA736B66}"/>
              </a:ext>
            </a:extLst>
          </p:cNvPr>
          <p:cNvSpPr>
            <a:spLocks noGrp="1"/>
          </p:cNvSpPr>
          <p:nvPr>
            <p:ph type="title"/>
          </p:nvPr>
        </p:nvSpPr>
        <p:spPr>
          <a:xfrm>
            <a:off x="838200" y="365125"/>
            <a:ext cx="10515600" cy="932733"/>
          </a:xfrm>
        </p:spPr>
        <p:txBody>
          <a:bodyPr/>
          <a:lstStyle/>
          <a:p>
            <a:r>
              <a:rPr lang="en-IN" dirty="0"/>
              <a:t>Floating Point Numbers</a:t>
            </a:r>
          </a:p>
        </p:txBody>
      </p:sp>
      <p:sp>
        <p:nvSpPr>
          <p:cNvPr id="3" name="Content Placeholder 2">
            <a:extLst>
              <a:ext uri="{FF2B5EF4-FFF2-40B4-BE49-F238E27FC236}">
                <a16:creationId xmlns:a16="http://schemas.microsoft.com/office/drawing/2014/main" id="{D6748600-A7DE-B359-1D32-34A72B511F66}"/>
              </a:ext>
            </a:extLst>
          </p:cNvPr>
          <p:cNvSpPr>
            <a:spLocks noGrp="1"/>
          </p:cNvSpPr>
          <p:nvPr>
            <p:ph idx="1"/>
          </p:nvPr>
        </p:nvSpPr>
        <p:spPr/>
        <p:txBody>
          <a:bodyPr>
            <a:normAutofit lnSpcReduction="10000"/>
          </a:bodyPr>
          <a:lstStyle/>
          <a:p>
            <a:r>
              <a:rPr lang="en-US" dirty="0"/>
              <a:t>A number having fractional part is a floating point number. It has a decimal point. It is written in two forms :</a:t>
            </a:r>
          </a:p>
          <a:p>
            <a:r>
              <a:rPr lang="en-US" dirty="0"/>
              <a:t> </a:t>
            </a:r>
            <a:r>
              <a:rPr lang="en-US" dirty="0" err="1"/>
              <a:t>i</a:t>
            </a:r>
            <a:r>
              <a:rPr lang="en-US" dirty="0"/>
              <a:t>) Fractional Form : Normal decimal notation e.g. 675.456</a:t>
            </a:r>
          </a:p>
          <a:p>
            <a:r>
              <a:rPr lang="en-US" dirty="0"/>
              <a:t> ii) Exponent Notation: It has mantissa and exponent. e.g. 6.75456E2 </a:t>
            </a:r>
          </a:p>
          <a:p>
            <a:r>
              <a:rPr lang="en-US" dirty="0"/>
              <a:t>Advantage of Floating point numbers: </a:t>
            </a:r>
          </a:p>
          <a:p>
            <a:r>
              <a:rPr lang="en-US" dirty="0"/>
              <a:t>They can represent values between the integers. </a:t>
            </a:r>
          </a:p>
          <a:p>
            <a:r>
              <a:rPr lang="en-US" dirty="0"/>
              <a:t>They can represent a much greater range of values. </a:t>
            </a:r>
          </a:p>
          <a:p>
            <a:r>
              <a:rPr lang="en-US" dirty="0"/>
              <a:t>Disadvantage of Floating point numbers: </a:t>
            </a:r>
          </a:p>
          <a:p>
            <a:r>
              <a:rPr lang="en-US" dirty="0"/>
              <a:t>Floating-point operations are usually slower than integer operations.</a:t>
            </a:r>
            <a:endParaRPr lang="en-IN" dirty="0"/>
          </a:p>
        </p:txBody>
      </p:sp>
    </p:spTree>
    <p:extLst>
      <p:ext uri="{BB962C8B-B14F-4D97-AF65-F5344CB8AC3E}">
        <p14:creationId xmlns:p14="http://schemas.microsoft.com/office/powerpoint/2010/main" val="2647526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A319-375C-F1A7-53D1-80FBD4E0EEDF}"/>
              </a:ext>
            </a:extLst>
          </p:cNvPr>
          <p:cNvSpPr>
            <a:spLocks noGrp="1"/>
          </p:cNvSpPr>
          <p:nvPr>
            <p:ph type="title"/>
          </p:nvPr>
        </p:nvSpPr>
        <p:spPr>
          <a:xfrm>
            <a:off x="838200" y="365126"/>
            <a:ext cx="10515600" cy="431288"/>
          </a:xfrm>
        </p:spPr>
        <p:txBody>
          <a:bodyPr>
            <a:normAutofit fontScale="90000"/>
          </a:bodyPr>
          <a:lstStyle/>
          <a:p>
            <a:r>
              <a:rPr lang="en-US" dirty="0"/>
              <a:t>Demonstration of Floating Point Data Type</a:t>
            </a:r>
            <a:endParaRPr lang="en-IN" dirty="0"/>
          </a:p>
        </p:txBody>
      </p:sp>
      <p:sp>
        <p:nvSpPr>
          <p:cNvPr id="3" name="Content Placeholder 2">
            <a:extLst>
              <a:ext uri="{FF2B5EF4-FFF2-40B4-BE49-F238E27FC236}">
                <a16:creationId xmlns:a16="http://schemas.microsoft.com/office/drawing/2014/main" id="{777D96B5-91C3-4EAA-3586-07FBED382B3C}"/>
              </a:ext>
            </a:extLst>
          </p:cNvPr>
          <p:cNvSpPr>
            <a:spLocks noGrp="1"/>
          </p:cNvSpPr>
          <p:nvPr>
            <p:ph idx="1"/>
          </p:nvPr>
        </p:nvSpPr>
        <p:spPr>
          <a:xfrm>
            <a:off x="838200" y="1150374"/>
            <a:ext cx="10515600" cy="5026589"/>
          </a:xfrm>
        </p:spPr>
        <p:txBody>
          <a:bodyPr>
            <a:normAutofit fontScale="92500" lnSpcReduction="20000"/>
          </a:bodyPr>
          <a:lstStyle/>
          <a:p>
            <a:r>
              <a:rPr lang="en-US" dirty="0"/>
              <a:t>Demonstration of Float Number-</a:t>
            </a:r>
          </a:p>
          <a:p>
            <a:r>
              <a:rPr lang="en-US" dirty="0"/>
              <a:t>Calculate Simple Interest </a:t>
            </a:r>
          </a:p>
          <a:p>
            <a:r>
              <a:rPr lang="en-US" dirty="0" err="1">
                <a:solidFill>
                  <a:srgbClr val="FF0000"/>
                </a:solidFill>
              </a:rPr>
              <a:t>princ</a:t>
            </a:r>
            <a:r>
              <a:rPr lang="en-US" dirty="0">
                <a:solidFill>
                  <a:srgbClr val="FF0000"/>
                </a:solidFill>
              </a:rPr>
              <a:t>=float(input("Enter the Principal Amount:")) </a:t>
            </a:r>
            <a:endParaRPr lang="en-US" dirty="0" smtClean="0">
              <a:solidFill>
                <a:srgbClr val="FF0000"/>
              </a:solidFill>
            </a:endParaRPr>
          </a:p>
          <a:p>
            <a:r>
              <a:rPr lang="en-US" dirty="0" smtClean="0">
                <a:solidFill>
                  <a:srgbClr val="FF0000"/>
                </a:solidFill>
              </a:rPr>
              <a:t>rate=float(input</a:t>
            </a:r>
            <a:r>
              <a:rPr lang="en-US" dirty="0">
                <a:solidFill>
                  <a:srgbClr val="FF0000"/>
                </a:solidFill>
              </a:rPr>
              <a:t>("Enter the Rate of interest:"))</a:t>
            </a:r>
          </a:p>
          <a:p>
            <a:r>
              <a:rPr lang="en-US" dirty="0" smtClean="0">
                <a:solidFill>
                  <a:srgbClr val="FF0000"/>
                </a:solidFill>
              </a:rPr>
              <a:t>time=float(input</a:t>
            </a:r>
            <a:r>
              <a:rPr lang="en-US" dirty="0">
                <a:solidFill>
                  <a:srgbClr val="FF0000"/>
                </a:solidFill>
              </a:rPr>
              <a:t>("Enter the Time period:")) </a:t>
            </a:r>
          </a:p>
          <a:p>
            <a:r>
              <a:rPr lang="en-US" dirty="0" err="1">
                <a:solidFill>
                  <a:srgbClr val="FF0000"/>
                </a:solidFill>
              </a:rPr>
              <a:t>si</a:t>
            </a:r>
            <a:r>
              <a:rPr lang="en-US" dirty="0">
                <a:solidFill>
                  <a:srgbClr val="FF0000"/>
                </a:solidFill>
              </a:rPr>
              <a:t>=(</a:t>
            </a:r>
            <a:r>
              <a:rPr lang="en-US" dirty="0" err="1">
                <a:solidFill>
                  <a:srgbClr val="FF0000"/>
                </a:solidFill>
              </a:rPr>
              <a:t>princ</a:t>
            </a:r>
            <a:r>
              <a:rPr lang="en-US" dirty="0">
                <a:solidFill>
                  <a:srgbClr val="FF0000"/>
                </a:solidFill>
              </a:rPr>
              <a:t>*rate*time)/100 </a:t>
            </a:r>
          </a:p>
          <a:p>
            <a:r>
              <a:rPr lang="en-US" dirty="0">
                <a:solidFill>
                  <a:srgbClr val="FF0000"/>
                </a:solidFill>
              </a:rPr>
              <a:t>print("The Simple Interest=",</a:t>
            </a:r>
            <a:r>
              <a:rPr lang="en-US" dirty="0" err="1">
                <a:solidFill>
                  <a:srgbClr val="FF0000"/>
                </a:solidFill>
              </a:rPr>
              <a:t>si</a:t>
            </a:r>
            <a:r>
              <a:rPr lang="en-US" dirty="0">
                <a:solidFill>
                  <a:srgbClr val="FF0000"/>
                </a:solidFill>
              </a:rPr>
              <a:t>)</a:t>
            </a:r>
          </a:p>
          <a:p>
            <a:r>
              <a:rPr lang="en-US" dirty="0">
                <a:solidFill>
                  <a:schemeClr val="accent1"/>
                </a:solidFill>
              </a:rPr>
              <a:t>Output: </a:t>
            </a:r>
          </a:p>
          <a:p>
            <a:r>
              <a:rPr lang="en-US" dirty="0">
                <a:solidFill>
                  <a:schemeClr val="accent1"/>
                </a:solidFill>
              </a:rPr>
              <a:t>Enter the Principal Amount:5000 </a:t>
            </a:r>
          </a:p>
          <a:p>
            <a:r>
              <a:rPr lang="en-US" dirty="0">
                <a:solidFill>
                  <a:schemeClr val="accent1"/>
                </a:solidFill>
              </a:rPr>
              <a:t>Enter the Rate of interest:8.5</a:t>
            </a:r>
          </a:p>
          <a:p>
            <a:r>
              <a:rPr lang="en-US" dirty="0" smtClean="0">
                <a:solidFill>
                  <a:schemeClr val="accent1"/>
                </a:solidFill>
              </a:rPr>
              <a:t>Enter </a:t>
            </a:r>
            <a:r>
              <a:rPr lang="en-US" dirty="0">
                <a:solidFill>
                  <a:schemeClr val="accent1"/>
                </a:solidFill>
              </a:rPr>
              <a:t>the Time period:5.5 </a:t>
            </a:r>
          </a:p>
          <a:p>
            <a:r>
              <a:rPr lang="en-US" dirty="0">
                <a:solidFill>
                  <a:schemeClr val="accent1"/>
                </a:solidFill>
              </a:rPr>
              <a:t>Simple Interest= 2337.5</a:t>
            </a:r>
            <a:endParaRPr lang="en-IN" dirty="0">
              <a:solidFill>
                <a:schemeClr val="accent1"/>
              </a:solidFill>
            </a:endParaRPr>
          </a:p>
        </p:txBody>
      </p:sp>
    </p:spTree>
    <p:extLst>
      <p:ext uri="{BB962C8B-B14F-4D97-AF65-F5344CB8AC3E}">
        <p14:creationId xmlns:p14="http://schemas.microsoft.com/office/powerpoint/2010/main" val="3196404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94AE-563D-AD40-C929-6005EA6E65EC}"/>
              </a:ext>
            </a:extLst>
          </p:cNvPr>
          <p:cNvSpPr>
            <a:spLocks noGrp="1"/>
          </p:cNvSpPr>
          <p:nvPr>
            <p:ph type="title"/>
          </p:nvPr>
        </p:nvSpPr>
        <p:spPr>
          <a:xfrm>
            <a:off x="838200" y="365125"/>
            <a:ext cx="10515600" cy="932733"/>
          </a:xfrm>
        </p:spPr>
        <p:txBody>
          <a:bodyPr/>
          <a:lstStyle/>
          <a:p>
            <a:r>
              <a:rPr lang="en-IN" dirty="0"/>
              <a:t>Complex Number</a:t>
            </a:r>
          </a:p>
        </p:txBody>
      </p:sp>
      <p:sp>
        <p:nvSpPr>
          <p:cNvPr id="3" name="Content Placeholder 2">
            <a:extLst>
              <a:ext uri="{FF2B5EF4-FFF2-40B4-BE49-F238E27FC236}">
                <a16:creationId xmlns:a16="http://schemas.microsoft.com/office/drawing/2014/main" id="{EDC93CC6-1DD7-FE74-E4A4-18193E0F34F8}"/>
              </a:ext>
            </a:extLst>
          </p:cNvPr>
          <p:cNvSpPr>
            <a:spLocks noGrp="1"/>
          </p:cNvSpPr>
          <p:nvPr>
            <p:ph idx="1"/>
          </p:nvPr>
        </p:nvSpPr>
        <p:spPr>
          <a:xfrm>
            <a:off x="838200" y="1297858"/>
            <a:ext cx="10515600" cy="4879105"/>
          </a:xfrm>
        </p:spPr>
        <p:txBody>
          <a:bodyPr/>
          <a:lstStyle/>
          <a:p>
            <a:r>
              <a:rPr lang="en-US" dirty="0"/>
              <a:t>Python represents complex numbers in the form </a:t>
            </a:r>
            <a:r>
              <a:rPr lang="en-US" dirty="0" err="1"/>
              <a:t>a+bj</a:t>
            </a:r>
            <a:r>
              <a:rPr lang="en-US" dirty="0"/>
              <a:t>. #Demonstration of Complex Number-</a:t>
            </a:r>
          </a:p>
          <a:p>
            <a:r>
              <a:rPr lang="en-US" dirty="0"/>
              <a:t>Sum of two Complex Numbers </a:t>
            </a:r>
          </a:p>
          <a:p>
            <a:r>
              <a:rPr lang="en-US" dirty="0"/>
              <a:t>a=7+8j </a:t>
            </a:r>
          </a:p>
          <a:p>
            <a:r>
              <a:rPr lang="en-US" dirty="0"/>
              <a:t>b=3.1+6j </a:t>
            </a:r>
          </a:p>
          <a:p>
            <a:r>
              <a:rPr lang="en-US" dirty="0"/>
              <a:t>c=</a:t>
            </a:r>
            <a:r>
              <a:rPr lang="en-US" dirty="0" err="1"/>
              <a:t>a+b</a:t>
            </a:r>
            <a:r>
              <a:rPr lang="en-US" dirty="0"/>
              <a:t> </a:t>
            </a:r>
          </a:p>
          <a:p>
            <a:r>
              <a:rPr lang="en-US" dirty="0"/>
              <a:t>print("Sum of two Complex Numbers")</a:t>
            </a:r>
          </a:p>
          <a:p>
            <a:pPr marL="0" indent="0">
              <a:buNone/>
            </a:pPr>
            <a:r>
              <a:rPr lang="en-US" dirty="0"/>
              <a:t> print(</a:t>
            </a:r>
            <a:r>
              <a:rPr lang="en-US" dirty="0" err="1"/>
              <a:t>a,"+",b</a:t>
            </a:r>
            <a:r>
              <a:rPr lang="en-US" dirty="0"/>
              <a:t>,"=",c)</a:t>
            </a:r>
          </a:p>
          <a:p>
            <a:pPr marL="0" indent="0">
              <a:buNone/>
            </a:pPr>
            <a:r>
              <a:rPr lang="en-IN" dirty="0"/>
              <a:t>Output: (7+8j) + (3.1+6j) = (10.1+14j)</a:t>
            </a:r>
          </a:p>
        </p:txBody>
      </p:sp>
    </p:spTree>
    <p:extLst>
      <p:ext uri="{BB962C8B-B14F-4D97-AF65-F5344CB8AC3E}">
        <p14:creationId xmlns:p14="http://schemas.microsoft.com/office/powerpoint/2010/main" val="3447580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A4D2-F9C8-3790-C6EF-77F1C6E33327}"/>
              </a:ext>
            </a:extLst>
          </p:cNvPr>
          <p:cNvSpPr>
            <a:spLocks noGrp="1"/>
          </p:cNvSpPr>
          <p:nvPr>
            <p:ph type="title"/>
          </p:nvPr>
        </p:nvSpPr>
        <p:spPr/>
        <p:txBody>
          <a:bodyPr/>
          <a:lstStyle/>
          <a:p>
            <a:r>
              <a:rPr lang="en-IN" dirty="0"/>
              <a:t>Strings</a:t>
            </a:r>
          </a:p>
        </p:txBody>
      </p:sp>
      <p:sp>
        <p:nvSpPr>
          <p:cNvPr id="3" name="Content Placeholder 2">
            <a:extLst>
              <a:ext uri="{FF2B5EF4-FFF2-40B4-BE49-F238E27FC236}">
                <a16:creationId xmlns:a16="http://schemas.microsoft.com/office/drawing/2014/main" id="{E6E77B5D-39BE-1E69-2F43-5F9F315761B1}"/>
              </a:ext>
            </a:extLst>
          </p:cNvPr>
          <p:cNvSpPr>
            <a:spLocks noGrp="1"/>
          </p:cNvSpPr>
          <p:nvPr>
            <p:ph idx="1"/>
          </p:nvPr>
        </p:nvSpPr>
        <p:spPr>
          <a:xfrm>
            <a:off x="838200" y="1238865"/>
            <a:ext cx="10515600" cy="4938098"/>
          </a:xfrm>
        </p:spPr>
        <p:txBody>
          <a:bodyPr/>
          <a:lstStyle/>
          <a:p>
            <a:r>
              <a:rPr lang="en-US" dirty="0"/>
              <a:t>A String is a group of valid characters enclosed in Single or Double quotation marks.</a:t>
            </a:r>
          </a:p>
          <a:p>
            <a:r>
              <a:rPr lang="en-US" dirty="0"/>
              <a:t> A string can group any type of known characters i.e. letters ,numbers and special characters.</a:t>
            </a:r>
          </a:p>
          <a:p>
            <a:r>
              <a:rPr lang="en-US" dirty="0"/>
              <a:t> A Python string is a sequence of characters and each character can be accessed by its index either by forward indexing or by backward indexing. e.g. subj=“Computer”</a:t>
            </a:r>
          </a:p>
          <a:p>
            <a:endParaRPr lang="en-IN" dirty="0"/>
          </a:p>
        </p:txBody>
      </p:sp>
      <p:pic>
        <p:nvPicPr>
          <p:cNvPr id="5" name="Picture 4">
            <a:extLst>
              <a:ext uri="{FF2B5EF4-FFF2-40B4-BE49-F238E27FC236}">
                <a16:creationId xmlns:a16="http://schemas.microsoft.com/office/drawing/2014/main" id="{45B19DF3-5124-200A-1076-1740FBD8F8AA}"/>
              </a:ext>
            </a:extLst>
          </p:cNvPr>
          <p:cNvPicPr>
            <a:picLocks noChangeAspect="1"/>
          </p:cNvPicPr>
          <p:nvPr/>
        </p:nvPicPr>
        <p:blipFill>
          <a:blip r:embed="rId2"/>
          <a:stretch>
            <a:fillRect/>
          </a:stretch>
        </p:blipFill>
        <p:spPr>
          <a:xfrm>
            <a:off x="1483134" y="4729163"/>
            <a:ext cx="9194697" cy="1447800"/>
          </a:xfrm>
          <a:prstGeom prst="rect">
            <a:avLst/>
          </a:prstGeom>
        </p:spPr>
      </p:pic>
    </p:spTree>
    <p:extLst>
      <p:ext uri="{BB962C8B-B14F-4D97-AF65-F5344CB8AC3E}">
        <p14:creationId xmlns:p14="http://schemas.microsoft.com/office/powerpoint/2010/main" val="883594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9D60C-1849-D19B-5243-3E34F0B6B9CD}"/>
              </a:ext>
            </a:extLst>
          </p:cNvPr>
          <p:cNvSpPr>
            <a:spLocks noGrp="1"/>
          </p:cNvSpPr>
          <p:nvPr>
            <p:ph idx="1"/>
          </p:nvPr>
        </p:nvSpPr>
        <p:spPr>
          <a:xfrm>
            <a:off x="838200" y="589935"/>
            <a:ext cx="10515600" cy="5587028"/>
          </a:xfrm>
        </p:spPr>
        <p:txBody>
          <a:bodyPr/>
          <a:lstStyle/>
          <a:p>
            <a:pPr algn="just"/>
            <a:r>
              <a:rPr lang="en-US" dirty="0"/>
              <a:t>An Python, Strings are arrays of bytes representing Unicode characters. A string is a collection of one or more characters put in a single quote, double-quote or triple quote. In python there is no character data type, a character is a string of length one. It is represented by str class.</a:t>
            </a:r>
            <a:endParaRPr lang="en-IN" dirty="0"/>
          </a:p>
        </p:txBody>
      </p:sp>
    </p:spTree>
    <p:extLst>
      <p:ext uri="{BB962C8B-B14F-4D97-AF65-F5344CB8AC3E}">
        <p14:creationId xmlns:p14="http://schemas.microsoft.com/office/powerpoint/2010/main" val="30579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6B8EC-5043-982C-4033-FDEBC5A204BC}"/>
              </a:ext>
            </a:extLst>
          </p:cNvPr>
          <p:cNvSpPr>
            <a:spLocks noGrp="1"/>
          </p:cNvSpPr>
          <p:nvPr>
            <p:ph idx="1"/>
          </p:nvPr>
        </p:nvSpPr>
        <p:spPr>
          <a:xfrm>
            <a:off x="838200" y="353961"/>
            <a:ext cx="10515600" cy="5823002"/>
          </a:xfrm>
        </p:spPr>
        <p:txBody>
          <a:bodyPr>
            <a:normAutofit lnSpcReduction="10000"/>
          </a:bodyPr>
          <a:lstStyle/>
          <a:p>
            <a:pPr algn="l">
              <a:buFont typeface="Arial" panose="020B0604020202020204" pitchFamily="34" charset="0"/>
              <a:buChar char="•"/>
            </a:pPr>
            <a:r>
              <a:rPr lang="en-US" b="1" i="0" dirty="0">
                <a:effectLst/>
                <a:latin typeface="__Source_Sans_Pro_fea366"/>
              </a:rPr>
              <a:t>| : bit-wise OR.</a:t>
            </a:r>
          </a:p>
          <a:p>
            <a:pPr algn="l">
              <a:buFont typeface="Arial" panose="020B0604020202020204" pitchFamily="34" charset="0"/>
              <a:buChar char="•"/>
            </a:pPr>
            <a:r>
              <a:rPr lang="en-US" b="1" i="0" dirty="0">
                <a:effectLst/>
                <a:latin typeface="__Source_Sans_Pro_fea366"/>
              </a:rPr>
              <a:t>^ : bit-wise XOR.</a:t>
            </a:r>
          </a:p>
          <a:p>
            <a:pPr algn="l">
              <a:buFont typeface="Arial" panose="020B0604020202020204" pitchFamily="34" charset="0"/>
              <a:buChar char="•"/>
            </a:pPr>
            <a:r>
              <a:rPr lang="en-US" b="1" i="0" dirty="0">
                <a:effectLst/>
                <a:latin typeface="__Source_Sans_Pro_fea366"/>
              </a:rPr>
              <a:t>~ : bit-wise invert.</a:t>
            </a:r>
          </a:p>
          <a:p>
            <a:pPr algn="l">
              <a:buFont typeface="Arial" panose="020B0604020202020204" pitchFamily="34" charset="0"/>
              <a:buChar char="•"/>
            </a:pPr>
            <a:r>
              <a:rPr lang="en-US" b="1" i="0" dirty="0">
                <a:effectLst/>
                <a:latin typeface="__Source_Sans_Pro_fea366"/>
              </a:rPr>
              <a:t>&lt; : less than.</a:t>
            </a:r>
          </a:p>
          <a:p>
            <a:pPr algn="l">
              <a:buFont typeface="Arial" panose="020B0604020202020204" pitchFamily="34" charset="0"/>
              <a:buChar char="•"/>
            </a:pPr>
            <a:r>
              <a:rPr lang="en-US" b="1" i="0" dirty="0">
                <a:effectLst/>
                <a:latin typeface="__Source_Sans_Pro_fea366"/>
              </a:rPr>
              <a:t>&gt; : greater than.</a:t>
            </a:r>
          </a:p>
          <a:p>
            <a:pPr algn="l">
              <a:buFont typeface="Arial" panose="020B0604020202020204" pitchFamily="34" charset="0"/>
              <a:buChar char="•"/>
            </a:pPr>
            <a:r>
              <a:rPr lang="en-US" b="1" i="0" dirty="0">
                <a:effectLst/>
                <a:latin typeface="__Source_Sans_Pro_fea366"/>
              </a:rPr>
              <a:t>&lt;= : less than or equal to.</a:t>
            </a:r>
          </a:p>
          <a:p>
            <a:pPr algn="l">
              <a:buFont typeface="Arial" panose="020B0604020202020204" pitchFamily="34" charset="0"/>
              <a:buChar char="•"/>
            </a:pPr>
            <a:r>
              <a:rPr lang="en-US" b="1" i="0" dirty="0">
                <a:effectLst/>
                <a:latin typeface="__Source_Sans_Pro_fea366"/>
              </a:rPr>
              <a:t>&gt;= : greater than or equal to.</a:t>
            </a:r>
          </a:p>
          <a:p>
            <a:pPr algn="l">
              <a:buFont typeface="Arial" panose="020B0604020202020204" pitchFamily="34" charset="0"/>
              <a:buChar char="•"/>
            </a:pPr>
            <a:r>
              <a:rPr lang="en-US" b="1" i="0" dirty="0">
                <a:effectLst/>
                <a:latin typeface="__Source_Sans_Pro_fea366"/>
              </a:rPr>
              <a:t>== : equal to.</a:t>
            </a:r>
          </a:p>
          <a:p>
            <a:pPr algn="l">
              <a:buFont typeface="Arial" panose="020B0604020202020204" pitchFamily="34" charset="0"/>
              <a:buChar char="•"/>
            </a:pPr>
            <a:r>
              <a:rPr lang="en-US" b="1" i="0" dirty="0">
                <a:effectLst/>
                <a:latin typeface="__Source_Sans_Pro_fea366"/>
              </a:rPr>
              <a:t>!= : not equal to.</a:t>
            </a:r>
          </a:p>
          <a:p>
            <a:pPr algn="l">
              <a:buFont typeface="Arial" panose="020B0604020202020204" pitchFamily="34" charset="0"/>
              <a:buChar char="•"/>
            </a:pPr>
            <a:r>
              <a:rPr lang="en-US" b="1" i="0" dirty="0">
                <a:effectLst/>
                <a:latin typeface="__Source_Sans_Pro_fea366"/>
              </a:rPr>
              <a:t>and : </a:t>
            </a:r>
            <a:r>
              <a:rPr lang="en-US" b="1" i="0" dirty="0" err="1">
                <a:effectLst/>
                <a:latin typeface="__Source_Sans_Pro_fea366"/>
              </a:rPr>
              <a:t>boolean</a:t>
            </a:r>
            <a:r>
              <a:rPr lang="en-US" b="1" i="0" dirty="0">
                <a:effectLst/>
                <a:latin typeface="__Source_Sans_Pro_fea366"/>
              </a:rPr>
              <a:t> AND.</a:t>
            </a:r>
          </a:p>
          <a:p>
            <a:pPr algn="l">
              <a:buFont typeface="Arial" panose="020B0604020202020204" pitchFamily="34" charset="0"/>
              <a:buChar char="•"/>
            </a:pPr>
            <a:r>
              <a:rPr lang="en-US" b="1" i="0" dirty="0">
                <a:effectLst/>
                <a:latin typeface="__Source_Sans_Pro_fea366"/>
              </a:rPr>
              <a:t>or : </a:t>
            </a:r>
            <a:r>
              <a:rPr lang="en-US" b="1" i="0" dirty="0" err="1">
                <a:effectLst/>
                <a:latin typeface="__Source_Sans_Pro_fea366"/>
              </a:rPr>
              <a:t>boolean</a:t>
            </a:r>
            <a:r>
              <a:rPr lang="en-US" b="1" i="0" dirty="0">
                <a:effectLst/>
                <a:latin typeface="__Source_Sans_Pro_fea366"/>
              </a:rPr>
              <a:t> OR.</a:t>
            </a:r>
          </a:p>
          <a:p>
            <a:pPr algn="l">
              <a:buFont typeface="Arial" panose="020B0604020202020204" pitchFamily="34" charset="0"/>
              <a:buChar char="•"/>
            </a:pPr>
            <a:r>
              <a:rPr lang="en-US" b="1" i="0" dirty="0">
                <a:effectLst/>
                <a:latin typeface="__Source_Sans_Pro_fea366"/>
              </a:rPr>
              <a:t>not : </a:t>
            </a:r>
            <a:r>
              <a:rPr lang="en-US" b="1" i="0" dirty="0" err="1">
                <a:effectLst/>
                <a:latin typeface="__Source_Sans_Pro_fea366"/>
              </a:rPr>
              <a:t>boolean</a:t>
            </a:r>
            <a:r>
              <a:rPr lang="en-US" b="1" i="0" dirty="0">
                <a:effectLst/>
                <a:latin typeface="__Source_Sans_Pro_fea366"/>
              </a:rPr>
              <a:t> NOT.</a:t>
            </a:r>
          </a:p>
          <a:p>
            <a:endParaRPr lang="en-IN" dirty="0"/>
          </a:p>
        </p:txBody>
      </p:sp>
    </p:spTree>
    <p:extLst>
      <p:ext uri="{BB962C8B-B14F-4D97-AF65-F5344CB8AC3E}">
        <p14:creationId xmlns:p14="http://schemas.microsoft.com/office/powerpoint/2010/main" val="2975217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C83F-5634-E252-70FA-848D79A7D08D}"/>
              </a:ext>
            </a:extLst>
          </p:cNvPr>
          <p:cNvSpPr>
            <a:spLocks noGrp="1"/>
          </p:cNvSpPr>
          <p:nvPr>
            <p:ph type="title"/>
          </p:nvPr>
        </p:nvSpPr>
        <p:spPr/>
        <p:txBody>
          <a:bodyPr/>
          <a:lstStyle/>
          <a:p>
            <a:r>
              <a:rPr lang="en-US" dirty="0"/>
              <a:t>Demonstration of String Data Type</a:t>
            </a:r>
            <a:endParaRPr lang="en-IN" dirty="0"/>
          </a:p>
        </p:txBody>
      </p:sp>
      <p:sp>
        <p:nvSpPr>
          <p:cNvPr id="3" name="Content Placeholder 2">
            <a:extLst>
              <a:ext uri="{FF2B5EF4-FFF2-40B4-BE49-F238E27FC236}">
                <a16:creationId xmlns:a16="http://schemas.microsoft.com/office/drawing/2014/main" id="{40182995-413E-AA7C-311C-EB11D4CDBE3D}"/>
              </a:ext>
            </a:extLst>
          </p:cNvPr>
          <p:cNvSpPr>
            <a:spLocks noGrp="1"/>
          </p:cNvSpPr>
          <p:nvPr>
            <p:ph idx="1"/>
          </p:nvPr>
        </p:nvSpPr>
        <p:spPr>
          <a:xfrm>
            <a:off x="838200" y="1430594"/>
            <a:ext cx="10515600" cy="5062281"/>
          </a:xfrm>
        </p:spPr>
        <p:txBody>
          <a:bodyPr>
            <a:normAutofit/>
          </a:bodyPr>
          <a:lstStyle/>
          <a:p>
            <a:r>
              <a:rPr lang="en-US" dirty="0"/>
              <a:t>To input string &amp; print it </a:t>
            </a:r>
          </a:p>
          <a:p>
            <a:r>
              <a:rPr lang="en-US" dirty="0" err="1"/>
              <a:t>my_name</a:t>
            </a:r>
            <a:r>
              <a:rPr lang="en-US" dirty="0"/>
              <a:t>=input("What is your Name? :") </a:t>
            </a:r>
          </a:p>
          <a:p>
            <a:r>
              <a:rPr lang="en-US" dirty="0"/>
              <a:t>print("Greetings!!!") </a:t>
            </a:r>
          </a:p>
          <a:p>
            <a:r>
              <a:rPr lang="en-US" dirty="0"/>
              <a:t>print("Hello!",</a:t>
            </a:r>
            <a:r>
              <a:rPr lang="en-US" dirty="0" err="1"/>
              <a:t>my_name</a:t>
            </a:r>
            <a:r>
              <a:rPr lang="en-US" dirty="0"/>
              <a:t>) </a:t>
            </a:r>
          </a:p>
          <a:p>
            <a:r>
              <a:rPr lang="en-US" dirty="0"/>
              <a:t>print("How do you do?")</a:t>
            </a:r>
          </a:p>
          <a:p>
            <a:r>
              <a:rPr lang="en-US" dirty="0" smtClean="0"/>
              <a:t>Output </a:t>
            </a:r>
            <a:r>
              <a:rPr lang="en-US" dirty="0"/>
              <a:t>: What is your Name? :</a:t>
            </a:r>
            <a:r>
              <a:rPr lang="en-US" dirty="0" err="1"/>
              <a:t>Kshamta</a:t>
            </a:r>
            <a:r>
              <a:rPr lang="en-US" dirty="0"/>
              <a:t> Mathur</a:t>
            </a:r>
          </a:p>
          <a:p>
            <a:r>
              <a:rPr lang="en-US" dirty="0"/>
              <a:t>Greetings!!! </a:t>
            </a:r>
          </a:p>
          <a:p>
            <a:r>
              <a:rPr lang="en-US" dirty="0"/>
              <a:t>Hello! </a:t>
            </a:r>
            <a:r>
              <a:rPr lang="en-US" dirty="0" err="1"/>
              <a:t>Kshamta</a:t>
            </a:r>
            <a:r>
              <a:rPr lang="en-US" dirty="0"/>
              <a:t> Mathur</a:t>
            </a:r>
          </a:p>
          <a:p>
            <a:r>
              <a:rPr lang="en-US" dirty="0" smtClean="0"/>
              <a:t>How </a:t>
            </a:r>
            <a:r>
              <a:rPr lang="en-US" dirty="0"/>
              <a:t>do you do?</a:t>
            </a:r>
            <a:endParaRPr lang="en-IN" dirty="0"/>
          </a:p>
        </p:txBody>
      </p:sp>
    </p:spTree>
    <p:extLst>
      <p:ext uri="{BB962C8B-B14F-4D97-AF65-F5344CB8AC3E}">
        <p14:creationId xmlns:p14="http://schemas.microsoft.com/office/powerpoint/2010/main" val="3550949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E408-5468-F6F8-18A6-080CC9A74E3C}"/>
              </a:ext>
            </a:extLst>
          </p:cNvPr>
          <p:cNvSpPr>
            <a:spLocks noGrp="1"/>
          </p:cNvSpPr>
          <p:nvPr>
            <p:ph type="title"/>
          </p:nvPr>
        </p:nvSpPr>
        <p:spPr/>
        <p:txBody>
          <a:bodyPr/>
          <a:lstStyle/>
          <a:p>
            <a:pPr algn="ctr"/>
            <a:r>
              <a:rPr lang="en-IN" dirty="0"/>
              <a:t>List</a:t>
            </a:r>
          </a:p>
        </p:txBody>
      </p:sp>
      <p:sp>
        <p:nvSpPr>
          <p:cNvPr id="3" name="Content Placeholder 2">
            <a:extLst>
              <a:ext uri="{FF2B5EF4-FFF2-40B4-BE49-F238E27FC236}">
                <a16:creationId xmlns:a16="http://schemas.microsoft.com/office/drawing/2014/main" id="{83CB9414-1059-F230-87AC-9E79E8FBFF4B}"/>
              </a:ext>
            </a:extLst>
          </p:cNvPr>
          <p:cNvSpPr>
            <a:spLocks noGrp="1"/>
          </p:cNvSpPr>
          <p:nvPr>
            <p:ph idx="1"/>
          </p:nvPr>
        </p:nvSpPr>
        <p:spPr>
          <a:xfrm>
            <a:off x="838200" y="1283110"/>
            <a:ext cx="10515600" cy="4893853"/>
          </a:xfrm>
        </p:spPr>
        <p:txBody>
          <a:bodyPr>
            <a:normAutofit fontScale="92500" lnSpcReduction="10000"/>
          </a:bodyPr>
          <a:lstStyle/>
          <a:p>
            <a:r>
              <a:rPr lang="en-US" dirty="0"/>
              <a:t>Lists are just like dynamic sized arrays, declared in other languages (vector in C++ and </a:t>
            </a:r>
            <a:r>
              <a:rPr lang="en-US" dirty="0" err="1"/>
              <a:t>ArrayList</a:t>
            </a:r>
            <a:r>
              <a:rPr lang="en-US" dirty="0"/>
              <a:t> in Java). </a:t>
            </a:r>
          </a:p>
          <a:p>
            <a:r>
              <a:rPr lang="en-US" dirty="0"/>
              <a:t>Lists need not be homogeneous always which makes it a most powerful tool in Python. </a:t>
            </a:r>
          </a:p>
          <a:p>
            <a:r>
              <a:rPr lang="en-US" dirty="0"/>
              <a:t>A single list may contain </a:t>
            </a:r>
            <a:r>
              <a:rPr lang="en-US" dirty="0" err="1"/>
              <a:t>DataTypes</a:t>
            </a:r>
            <a:r>
              <a:rPr lang="en-US" dirty="0"/>
              <a:t> like Integers, Strings, as well as Objects.</a:t>
            </a:r>
          </a:p>
          <a:p>
            <a:r>
              <a:rPr lang="en-US" dirty="0" smtClean="0"/>
              <a:t>Lists </a:t>
            </a:r>
            <a:r>
              <a:rPr lang="en-US" dirty="0"/>
              <a:t>are mutable, and hence, they can be altered even after their creation.</a:t>
            </a:r>
          </a:p>
          <a:p>
            <a:r>
              <a:rPr lang="en-US" dirty="0"/>
              <a:t>List in Python are ordered and have a definite count. </a:t>
            </a:r>
          </a:p>
          <a:p>
            <a:r>
              <a:rPr lang="en-US" dirty="0"/>
              <a:t>The elements in a list are indexed according to a definite sequence and the indexing of a list is done with 0 being the first index. </a:t>
            </a:r>
          </a:p>
          <a:p>
            <a:r>
              <a:rPr lang="en-US" dirty="0"/>
              <a:t>Each element in the list has its definite place in the list, which allows duplicating of elements in the list, with each element having its own distinct place and credibility.</a:t>
            </a:r>
            <a:endParaRPr lang="en-IN" dirty="0"/>
          </a:p>
        </p:txBody>
      </p:sp>
    </p:spTree>
    <p:extLst>
      <p:ext uri="{BB962C8B-B14F-4D97-AF65-F5344CB8AC3E}">
        <p14:creationId xmlns:p14="http://schemas.microsoft.com/office/powerpoint/2010/main" val="1815016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A8A72F-4178-41CF-7957-2B6AF2BD50DA}"/>
              </a:ext>
            </a:extLst>
          </p:cNvPr>
          <p:cNvPicPr>
            <a:picLocks noChangeAspect="1"/>
          </p:cNvPicPr>
          <p:nvPr/>
        </p:nvPicPr>
        <p:blipFill>
          <a:blip r:embed="rId2"/>
          <a:stretch>
            <a:fillRect/>
          </a:stretch>
        </p:blipFill>
        <p:spPr>
          <a:xfrm>
            <a:off x="530943" y="1091381"/>
            <a:ext cx="9660192" cy="4955458"/>
          </a:xfrm>
          <a:prstGeom prst="rect">
            <a:avLst/>
          </a:prstGeom>
        </p:spPr>
      </p:pic>
    </p:spTree>
    <p:extLst>
      <p:ext uri="{BB962C8B-B14F-4D97-AF65-F5344CB8AC3E}">
        <p14:creationId xmlns:p14="http://schemas.microsoft.com/office/powerpoint/2010/main" val="3818288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EAD8-6962-9C10-D91C-D02B64BB0028}"/>
              </a:ext>
            </a:extLst>
          </p:cNvPr>
          <p:cNvSpPr>
            <a:spLocks noGrp="1"/>
          </p:cNvSpPr>
          <p:nvPr>
            <p:ph type="title"/>
          </p:nvPr>
        </p:nvSpPr>
        <p:spPr/>
        <p:txBody>
          <a:bodyPr/>
          <a:lstStyle/>
          <a:p>
            <a:r>
              <a:rPr lang="en-IN" dirty="0"/>
              <a:t>Tuple</a:t>
            </a:r>
          </a:p>
        </p:txBody>
      </p:sp>
      <p:sp>
        <p:nvSpPr>
          <p:cNvPr id="3" name="Content Placeholder 2">
            <a:extLst>
              <a:ext uri="{FF2B5EF4-FFF2-40B4-BE49-F238E27FC236}">
                <a16:creationId xmlns:a16="http://schemas.microsoft.com/office/drawing/2014/main" id="{0241D759-8C85-72BF-5EA3-7450D54A6745}"/>
              </a:ext>
            </a:extLst>
          </p:cNvPr>
          <p:cNvSpPr>
            <a:spLocks noGrp="1"/>
          </p:cNvSpPr>
          <p:nvPr>
            <p:ph idx="1"/>
          </p:nvPr>
        </p:nvSpPr>
        <p:spPr/>
        <p:txBody>
          <a:bodyPr>
            <a:normAutofit fontScale="92500" lnSpcReduction="10000"/>
          </a:bodyPr>
          <a:lstStyle/>
          <a:p>
            <a:r>
              <a:rPr lang="en-US" dirty="0"/>
              <a:t>Tuple is a collection of Python objects much like a list. The sequence of values stored in a tuple can be of any type, and they are indexed by integers.</a:t>
            </a:r>
          </a:p>
          <a:p>
            <a:endParaRPr lang="en-US" dirty="0"/>
          </a:p>
          <a:p>
            <a:r>
              <a:rPr lang="en-US" dirty="0"/>
              <a:t>Values of a tuple are syntactically separated by ‘commas’. Although it is not necessary, it is more common to define a tuple by closing the sequence of values in parentheses. This helps in understanding the Python tuples more easily.</a:t>
            </a:r>
          </a:p>
          <a:p>
            <a:endParaRPr lang="en-US" dirty="0"/>
          </a:p>
          <a:p>
            <a:r>
              <a:rPr lang="en-US" dirty="0"/>
              <a:t>In </a:t>
            </a:r>
            <a:r>
              <a:rPr lang="en-US" dirty="0" err="1"/>
              <a:t>someways</a:t>
            </a:r>
            <a:r>
              <a:rPr lang="en-US" dirty="0"/>
              <a:t> a tuple is similar to a list in terms of indexing, nested objects and repetition but a tuple is immutable unlike lists which are mutable.</a:t>
            </a:r>
            <a:endParaRPr lang="en-IN" dirty="0"/>
          </a:p>
        </p:txBody>
      </p:sp>
    </p:spTree>
    <p:extLst>
      <p:ext uri="{BB962C8B-B14F-4D97-AF65-F5344CB8AC3E}">
        <p14:creationId xmlns:p14="http://schemas.microsoft.com/office/powerpoint/2010/main" val="2438862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C620-AB87-FB08-5084-9FB6446D14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6C4AD5-7C4E-8CA4-718E-059CFF11C260}"/>
              </a:ext>
            </a:extLst>
          </p:cNvPr>
          <p:cNvSpPr>
            <a:spLocks noGrp="1"/>
          </p:cNvSpPr>
          <p:nvPr>
            <p:ph idx="1"/>
          </p:nvPr>
        </p:nvSpPr>
        <p:spPr/>
        <p:txBody>
          <a:bodyPr>
            <a:normAutofit fontScale="92500" lnSpcReduction="20000"/>
          </a:bodyPr>
          <a:lstStyle/>
          <a:p>
            <a:r>
              <a:rPr lang="en-US" dirty="0"/>
              <a:t>Immutable: Once a tuple is created, you cannot add, remove, or modify elements. This makes tuples suitable for representing fixed collections of items.</a:t>
            </a:r>
          </a:p>
          <a:p>
            <a:endParaRPr lang="en-US" dirty="0"/>
          </a:p>
          <a:p>
            <a:r>
              <a:rPr lang="en-US" dirty="0"/>
              <a:t>Ordered: Tuples maintain the order of elements, meaning the order in which elements are inserted is preserved.</a:t>
            </a:r>
          </a:p>
          <a:p>
            <a:endParaRPr lang="en-US" dirty="0"/>
          </a:p>
          <a:p>
            <a:r>
              <a:rPr lang="en-US" dirty="0"/>
              <a:t>Heterogeneous: Tuples can contain elements of different data types, such as integers, strings, and floats.</a:t>
            </a:r>
          </a:p>
          <a:p>
            <a:endParaRPr lang="en-US" dirty="0"/>
          </a:p>
          <a:p>
            <a:r>
              <a:rPr lang="en-US" dirty="0"/>
              <a:t>Length: The length of a tuple is the number of elements it contains, which can be obtained using the </a:t>
            </a:r>
            <a:r>
              <a:rPr lang="en-US" dirty="0" err="1"/>
              <a:t>len</a:t>
            </a:r>
            <a:r>
              <a:rPr lang="en-US" dirty="0"/>
              <a:t>() function.</a:t>
            </a:r>
            <a:endParaRPr lang="en-IN" dirty="0"/>
          </a:p>
        </p:txBody>
      </p:sp>
    </p:spTree>
    <p:extLst>
      <p:ext uri="{BB962C8B-B14F-4D97-AF65-F5344CB8AC3E}">
        <p14:creationId xmlns:p14="http://schemas.microsoft.com/office/powerpoint/2010/main" val="176163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F961-A3D0-3A01-B138-DF5260084C38}"/>
              </a:ext>
            </a:extLst>
          </p:cNvPr>
          <p:cNvSpPr>
            <a:spLocks noGrp="1"/>
          </p:cNvSpPr>
          <p:nvPr>
            <p:ph type="title"/>
          </p:nvPr>
        </p:nvSpPr>
        <p:spPr/>
        <p:txBody>
          <a:bodyPr/>
          <a:lstStyle/>
          <a:p>
            <a:r>
              <a:rPr lang="en-IN" dirty="0"/>
              <a:t>Features of tuple</a:t>
            </a:r>
          </a:p>
        </p:txBody>
      </p:sp>
      <p:sp>
        <p:nvSpPr>
          <p:cNvPr id="3" name="Content Placeholder 2">
            <a:extLst>
              <a:ext uri="{FF2B5EF4-FFF2-40B4-BE49-F238E27FC236}">
                <a16:creationId xmlns:a16="http://schemas.microsoft.com/office/drawing/2014/main" id="{FFD3EE58-610C-3AF0-B1D0-77F620C1C1EE}"/>
              </a:ext>
            </a:extLst>
          </p:cNvPr>
          <p:cNvSpPr>
            <a:spLocks noGrp="1"/>
          </p:cNvSpPr>
          <p:nvPr>
            <p:ph idx="1"/>
          </p:nvPr>
        </p:nvSpPr>
        <p:spPr>
          <a:xfrm>
            <a:off x="838200" y="1389185"/>
            <a:ext cx="10515600" cy="4787778"/>
          </a:xfrm>
        </p:spPr>
        <p:txBody>
          <a:bodyPr>
            <a:normAutofit/>
          </a:bodyPr>
          <a:lstStyle/>
          <a:p>
            <a:r>
              <a:rPr lang="en-US" sz="2000" dirty="0"/>
              <a:t>Immutable: Once a tuple is created, you cannot add, remove, or modify elements. This makes tuples suitable for representing fixed collections of items</a:t>
            </a:r>
            <a:r>
              <a:rPr lang="en-US" sz="2000" dirty="0" smtClean="0"/>
              <a:t>.</a:t>
            </a:r>
          </a:p>
          <a:p>
            <a:endParaRPr lang="en-US" sz="2000" dirty="0"/>
          </a:p>
          <a:p>
            <a:r>
              <a:rPr lang="en-US" sz="2000" dirty="0"/>
              <a:t>Ordered: Tuples maintain the order of elements, meaning the order in which elements are inserted is preserved.</a:t>
            </a:r>
          </a:p>
          <a:p>
            <a:endParaRPr lang="en-US" sz="2000" dirty="0"/>
          </a:p>
          <a:p>
            <a:r>
              <a:rPr lang="en-US" sz="2000" dirty="0"/>
              <a:t>Heterogeneous: Tuples can contain elements of different data types, such as integers, strings, and floats.</a:t>
            </a:r>
          </a:p>
          <a:p>
            <a:endParaRPr lang="en-US" sz="2000" dirty="0"/>
          </a:p>
          <a:p>
            <a:r>
              <a:rPr lang="en-US" sz="2000" dirty="0"/>
              <a:t>Length: The length of a tuple is the number of elements it contains, which can be obtained using the </a:t>
            </a:r>
            <a:r>
              <a:rPr lang="en-US" sz="2000" dirty="0" err="1"/>
              <a:t>len</a:t>
            </a:r>
            <a:r>
              <a:rPr lang="en-US" sz="2000" dirty="0"/>
              <a:t>() function</a:t>
            </a:r>
            <a:r>
              <a:rPr lang="en-US" sz="2000" dirty="0" smtClean="0"/>
              <a:t>.</a:t>
            </a:r>
          </a:p>
          <a:p>
            <a:r>
              <a:rPr lang="en-US" sz="2000" dirty="0"/>
              <a:t>Tuples can contain other tuples, allowing for nested structures</a:t>
            </a:r>
            <a:r>
              <a:rPr lang="en-US" sz="2000"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1112960" y="5639655"/>
            <a:ext cx="3829050" cy="676275"/>
          </a:xfrm>
          <a:prstGeom prst="rect">
            <a:avLst/>
          </a:prstGeom>
        </p:spPr>
      </p:pic>
    </p:spTree>
    <p:extLst>
      <p:ext uri="{BB962C8B-B14F-4D97-AF65-F5344CB8AC3E}">
        <p14:creationId xmlns:p14="http://schemas.microsoft.com/office/powerpoint/2010/main" val="1424508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E6437C-24B1-FD8A-F25E-8CAF250C5F13}"/>
              </a:ext>
            </a:extLst>
          </p:cNvPr>
          <p:cNvPicPr>
            <a:picLocks noGrp="1" noChangeAspect="1"/>
          </p:cNvPicPr>
          <p:nvPr>
            <p:ph idx="1"/>
          </p:nvPr>
        </p:nvPicPr>
        <p:blipFill>
          <a:blip r:embed="rId2"/>
          <a:stretch>
            <a:fillRect/>
          </a:stretch>
        </p:blipFill>
        <p:spPr>
          <a:xfrm>
            <a:off x="1814052" y="1224115"/>
            <a:ext cx="7978877" cy="4395019"/>
          </a:xfrm>
        </p:spPr>
      </p:pic>
    </p:spTree>
    <p:extLst>
      <p:ext uri="{BB962C8B-B14F-4D97-AF65-F5344CB8AC3E}">
        <p14:creationId xmlns:p14="http://schemas.microsoft.com/office/powerpoint/2010/main" val="3261887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942698" y="1819703"/>
            <a:ext cx="5636771" cy="2233552"/>
          </a:xfrm>
          <a:prstGeom prst="rect">
            <a:avLst/>
          </a:prstGeom>
        </p:spPr>
      </p:pic>
      <p:sp>
        <p:nvSpPr>
          <p:cNvPr id="5" name="Rectangle 4"/>
          <p:cNvSpPr/>
          <p:nvPr/>
        </p:nvSpPr>
        <p:spPr>
          <a:xfrm>
            <a:off x="2652076" y="606642"/>
            <a:ext cx="4838970" cy="369332"/>
          </a:xfrm>
          <a:prstGeom prst="rect">
            <a:avLst/>
          </a:prstGeom>
        </p:spPr>
        <p:txBody>
          <a:bodyPr wrap="square">
            <a:spAutoFit/>
          </a:bodyPr>
          <a:lstStyle/>
          <a:p>
            <a:r>
              <a:rPr lang="en-US" dirty="0"/>
              <a:t>Difference Between Tuple and List:</a:t>
            </a:r>
            <a:endParaRPr lang="en-IN" dirty="0"/>
          </a:p>
        </p:txBody>
      </p:sp>
      <p:pic>
        <p:nvPicPr>
          <p:cNvPr id="6" name="Picture 5"/>
          <p:cNvPicPr>
            <a:picLocks noChangeAspect="1"/>
          </p:cNvPicPr>
          <p:nvPr/>
        </p:nvPicPr>
        <p:blipFill>
          <a:blip r:embed="rId3"/>
          <a:stretch>
            <a:fillRect/>
          </a:stretch>
        </p:blipFill>
        <p:spPr>
          <a:xfrm>
            <a:off x="278423" y="1740877"/>
            <a:ext cx="5489331" cy="2127738"/>
          </a:xfrm>
          <a:prstGeom prst="rect">
            <a:avLst/>
          </a:prstGeom>
        </p:spPr>
      </p:pic>
    </p:spTree>
    <p:extLst>
      <p:ext uri="{BB962C8B-B14F-4D97-AF65-F5344CB8AC3E}">
        <p14:creationId xmlns:p14="http://schemas.microsoft.com/office/powerpoint/2010/main" val="1133871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DD43-4E39-AB8F-0D9C-139D299DD92F}"/>
              </a:ext>
            </a:extLst>
          </p:cNvPr>
          <p:cNvSpPr>
            <a:spLocks noGrp="1"/>
          </p:cNvSpPr>
          <p:nvPr>
            <p:ph type="title"/>
          </p:nvPr>
        </p:nvSpPr>
        <p:spPr/>
        <p:txBody>
          <a:bodyPr/>
          <a:lstStyle/>
          <a:p>
            <a:r>
              <a:rPr lang="en-IN" dirty="0"/>
              <a:t>Dictionary</a:t>
            </a:r>
          </a:p>
        </p:txBody>
      </p:sp>
      <p:sp>
        <p:nvSpPr>
          <p:cNvPr id="3" name="Content Placeholder 2">
            <a:extLst>
              <a:ext uri="{FF2B5EF4-FFF2-40B4-BE49-F238E27FC236}">
                <a16:creationId xmlns:a16="http://schemas.microsoft.com/office/drawing/2014/main" id="{69187872-2456-6E6E-414B-514E0F9601F0}"/>
              </a:ext>
            </a:extLst>
          </p:cNvPr>
          <p:cNvSpPr>
            <a:spLocks noGrp="1"/>
          </p:cNvSpPr>
          <p:nvPr>
            <p:ph idx="1"/>
          </p:nvPr>
        </p:nvSpPr>
        <p:spPr/>
        <p:txBody>
          <a:bodyPr>
            <a:normAutofit fontScale="92500" lnSpcReduction="10000"/>
          </a:bodyPr>
          <a:lstStyle/>
          <a:p>
            <a:r>
              <a:rPr lang="en-US" dirty="0"/>
              <a:t>Dictionaries are unordered collection of elements in curly braces in the form of a </a:t>
            </a:r>
            <a:r>
              <a:rPr lang="en-US" dirty="0" err="1" smtClean="0"/>
              <a:t>key:value</a:t>
            </a:r>
            <a:r>
              <a:rPr lang="en-US" dirty="0" smtClean="0"/>
              <a:t> pairs </a:t>
            </a:r>
            <a:r>
              <a:rPr lang="en-US" dirty="0"/>
              <a:t>that associate keys to values. </a:t>
            </a:r>
          </a:p>
          <a:p>
            <a:r>
              <a:rPr lang="en-US" dirty="0"/>
              <a:t>Dictionaries are Mutable. As dictionary elements does not have index value ,the elements are accessed through the keys defined in </a:t>
            </a:r>
            <a:r>
              <a:rPr lang="en-US" dirty="0" err="1"/>
              <a:t>key:valuepairs</a:t>
            </a:r>
            <a:r>
              <a:rPr lang="en-US" dirty="0"/>
              <a:t>. </a:t>
            </a:r>
          </a:p>
          <a:p>
            <a:r>
              <a:rPr lang="en-US" dirty="0"/>
              <a:t>#Demonstration of Dictionary-</a:t>
            </a:r>
          </a:p>
          <a:p>
            <a:r>
              <a:rPr lang="en-US" dirty="0"/>
              <a:t>Program to save Phone nos. in dictionary &amp; print it </a:t>
            </a:r>
            <a:r>
              <a:rPr lang="en-US" dirty="0" err="1"/>
              <a:t>Phonedict</a:t>
            </a:r>
            <a:r>
              <a:rPr lang="en-US" dirty="0"/>
              <a:t>={“Madhav”:9876567843,”Dilpreet”:7650983457,”Murugan”:90672 08769,”Abhinav”:9870987067} </a:t>
            </a:r>
          </a:p>
          <a:p>
            <a:r>
              <a:rPr lang="en-US" dirty="0"/>
              <a:t>print(</a:t>
            </a:r>
            <a:r>
              <a:rPr lang="en-US" dirty="0" err="1"/>
              <a:t>Phonedict</a:t>
            </a:r>
            <a:r>
              <a:rPr lang="en-US" dirty="0"/>
              <a:t>)</a:t>
            </a:r>
          </a:p>
          <a:p>
            <a:r>
              <a:rPr lang="en-IN" dirty="0"/>
              <a:t>Output: {'Madhav': 9876567843, '</a:t>
            </a:r>
            <a:r>
              <a:rPr lang="en-IN" dirty="0" err="1"/>
              <a:t>Dilpreet</a:t>
            </a:r>
            <a:r>
              <a:rPr lang="en-IN" dirty="0"/>
              <a:t>': 7650983457, 'Murugan': 9067208769, 'Abhinav': 9870987067}</a:t>
            </a:r>
          </a:p>
        </p:txBody>
      </p:sp>
    </p:spTree>
    <p:extLst>
      <p:ext uri="{BB962C8B-B14F-4D97-AF65-F5344CB8AC3E}">
        <p14:creationId xmlns:p14="http://schemas.microsoft.com/office/powerpoint/2010/main" val="1408357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1E773A-D4D5-1B73-1639-52FB8D348CDC}"/>
              </a:ext>
            </a:extLst>
          </p:cNvPr>
          <p:cNvGraphicFramePr>
            <a:graphicFrameLocks noGrp="1"/>
          </p:cNvGraphicFramePr>
          <p:nvPr>
            <p:extLst>
              <p:ext uri="{D42A27DB-BD31-4B8C-83A1-F6EECF244321}">
                <p14:modId xmlns:p14="http://schemas.microsoft.com/office/powerpoint/2010/main" val="3046609194"/>
              </p:ext>
            </p:extLst>
          </p:nvPr>
        </p:nvGraphicFramePr>
        <p:xfrm>
          <a:off x="973394" y="228603"/>
          <a:ext cx="10471356" cy="6275434"/>
        </p:xfrm>
        <a:graphic>
          <a:graphicData uri="http://schemas.openxmlformats.org/drawingml/2006/table">
            <a:tbl>
              <a:tblPr/>
              <a:tblGrid>
                <a:gridCol w="2617839">
                  <a:extLst>
                    <a:ext uri="{9D8B030D-6E8A-4147-A177-3AD203B41FA5}">
                      <a16:colId xmlns:a16="http://schemas.microsoft.com/office/drawing/2014/main" val="879047845"/>
                    </a:ext>
                  </a:extLst>
                </a:gridCol>
                <a:gridCol w="2617839">
                  <a:extLst>
                    <a:ext uri="{9D8B030D-6E8A-4147-A177-3AD203B41FA5}">
                      <a16:colId xmlns:a16="http://schemas.microsoft.com/office/drawing/2014/main" val="3005560023"/>
                    </a:ext>
                  </a:extLst>
                </a:gridCol>
                <a:gridCol w="2617839">
                  <a:extLst>
                    <a:ext uri="{9D8B030D-6E8A-4147-A177-3AD203B41FA5}">
                      <a16:colId xmlns:a16="http://schemas.microsoft.com/office/drawing/2014/main" val="2864828585"/>
                    </a:ext>
                  </a:extLst>
                </a:gridCol>
                <a:gridCol w="2617839">
                  <a:extLst>
                    <a:ext uri="{9D8B030D-6E8A-4147-A177-3AD203B41FA5}">
                      <a16:colId xmlns:a16="http://schemas.microsoft.com/office/drawing/2014/main" val="4019283691"/>
                    </a:ext>
                  </a:extLst>
                </a:gridCol>
              </a:tblGrid>
              <a:tr h="366893">
                <a:tc>
                  <a:txBody>
                    <a:bodyPr/>
                    <a:lstStyle/>
                    <a:p>
                      <a:pPr algn="ctr" fontAlgn="base"/>
                      <a:r>
                        <a:rPr lang="en-IN" sz="900" b="1">
                          <a:effectLst/>
                        </a:rPr>
                        <a:t>List</a:t>
                      </a:r>
                    </a:p>
                  </a:txBody>
                  <a:tcPr marL="23700" marR="23700" marT="59250" marB="59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900" b="1">
                          <a:effectLst/>
                        </a:rPr>
                        <a:t>Tuple</a:t>
                      </a:r>
                    </a:p>
                  </a:txBody>
                  <a:tcPr marL="59250" marR="59250" marT="59250" marB="59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900" b="1">
                          <a:effectLst/>
                        </a:rPr>
                        <a:t>Set</a:t>
                      </a:r>
                    </a:p>
                  </a:txBody>
                  <a:tcPr marL="59250" marR="59250" marT="59250" marB="59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900" b="1">
                          <a:effectLst/>
                        </a:rPr>
                        <a:t>Dictionary</a:t>
                      </a:r>
                    </a:p>
                  </a:txBody>
                  <a:tcPr marL="59250" marR="59250" marT="59250" marB="59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97289989"/>
                  </a:ext>
                </a:extLst>
              </a:tr>
              <a:tr h="918314">
                <a:tc>
                  <a:txBody>
                    <a:bodyPr/>
                    <a:lstStyle/>
                    <a:p>
                      <a:pPr algn="ctr" rtl="0" fontAlgn="base"/>
                      <a:r>
                        <a:rPr lang="en-US" sz="1100" b="0" dirty="0">
                          <a:effectLst/>
                        </a:rPr>
                        <a:t>A list is a non-homogeneous data structure that stores the elements in columns of a single row or multiple rows.</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A Tuple is also a non-homogeneous data structure that stores elements in columns of a single row or multiple rows.</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The set data structure is also a non-homogeneous data structure but stores the elements in a single row.</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A dictionary is also a non-homogeneous data structure that stores key-value pairs.</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06156234"/>
                  </a:ext>
                </a:extLst>
              </a:tr>
              <a:tr h="578197">
                <a:tc>
                  <a:txBody>
                    <a:bodyPr/>
                    <a:lstStyle/>
                    <a:p>
                      <a:pPr algn="ctr" rtl="0" fontAlgn="base"/>
                      <a:r>
                        <a:rPr lang="en-US" sz="1100" b="0" dirty="0">
                          <a:effectLst/>
                        </a:rPr>
                        <a:t>The list can be represented by [ ]</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Tuple can be represented by  ( )</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The set can be represented by { }</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The dictionary can be represented by { }</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24350164"/>
                  </a:ext>
                </a:extLst>
              </a:tr>
              <a:tr h="578197">
                <a:tc>
                  <a:txBody>
                    <a:bodyPr/>
                    <a:lstStyle/>
                    <a:p>
                      <a:pPr algn="ctr" rtl="0" fontAlgn="base"/>
                      <a:r>
                        <a:rPr lang="en-US" sz="1100" b="0" dirty="0">
                          <a:effectLst/>
                        </a:rPr>
                        <a:t>The list allows duplicate elements</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100" b="0">
                          <a:effectLst/>
                        </a:rPr>
                        <a:t>Tuple allows duplicate elements</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The Set will not allow duplicate elements</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The dictionary doesn’t allow duplicate keys.</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51901572"/>
                  </a:ext>
                </a:extLst>
              </a:tr>
              <a:tr h="578197">
                <a:tc>
                  <a:txBody>
                    <a:bodyPr/>
                    <a:lstStyle/>
                    <a:p>
                      <a:pPr algn="ctr" rtl="0" fontAlgn="base"/>
                      <a:r>
                        <a:rPr lang="en-US" sz="1100" b="0">
                          <a:effectLst/>
                        </a:rPr>
                        <a:t>The list can use nested among all</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dirty="0">
                          <a:effectLst/>
                        </a:rPr>
                        <a:t>Tuple can use nested among all</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The set can use nested among all</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The dictionary can use nested among all</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86471053"/>
                  </a:ext>
                </a:extLst>
              </a:tr>
              <a:tr h="578197">
                <a:tc>
                  <a:txBody>
                    <a:bodyPr/>
                    <a:lstStyle/>
                    <a:p>
                      <a:pPr algn="ctr" rtl="0" fontAlgn="base"/>
                      <a:r>
                        <a:rPr lang="en-US" sz="1100" b="0">
                          <a:effectLst/>
                        </a:rPr>
                        <a:t>Example: [1, 2, 3, 4, 5]</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dirty="0">
                          <a:effectLst/>
                        </a:rPr>
                        <a:t>Example: (1, 2, 3, 4, 5)</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Example: {1, 2, 3, 4, 5}</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pt-BR" sz="1100" b="0">
                          <a:effectLst/>
                        </a:rPr>
                        <a:t>Example: {1: “a”, 2: “b”, 3: “c”, 4: “d”, 5: “e”}</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25703995"/>
                  </a:ext>
                </a:extLst>
              </a:tr>
              <a:tr h="588011">
                <a:tc>
                  <a:txBody>
                    <a:bodyPr/>
                    <a:lstStyle/>
                    <a:p>
                      <a:pPr algn="ctr" rtl="0" fontAlgn="base"/>
                      <a:r>
                        <a:rPr lang="en-US" sz="1100" b="0">
                          <a:effectLst/>
                        </a:rPr>
                        <a:t>A list can be created using the </a:t>
                      </a:r>
                      <a:r>
                        <a:rPr lang="en-US" sz="1100" b="1">
                          <a:effectLst/>
                        </a:rPr>
                        <a:t>list() </a:t>
                      </a:r>
                      <a:r>
                        <a:rPr lang="en-US" sz="1100" b="0">
                          <a:effectLst/>
                        </a:rPr>
                        <a:t>function</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dirty="0">
                          <a:effectLst/>
                        </a:rPr>
                        <a:t>Tuple can be created using the </a:t>
                      </a:r>
                      <a:r>
                        <a:rPr lang="en-US" sz="1100" b="1" dirty="0">
                          <a:effectLst/>
                        </a:rPr>
                        <a:t>tuple()</a:t>
                      </a:r>
                      <a:r>
                        <a:rPr lang="en-US" sz="1100" b="0" dirty="0">
                          <a:effectLst/>
                        </a:rPr>
                        <a:t> function.</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A set</a:t>
                      </a:r>
                      <a:r>
                        <a:rPr lang="en-US" sz="1100" b="1">
                          <a:effectLst/>
                        </a:rPr>
                        <a:t>A dictionary</a:t>
                      </a:r>
                      <a:r>
                        <a:rPr lang="en-US" sz="1100" b="0">
                          <a:effectLst/>
                        </a:rPr>
                        <a:t> can be created using the </a:t>
                      </a:r>
                      <a:r>
                        <a:rPr lang="en-US" sz="1100" b="1">
                          <a:effectLst/>
                        </a:rPr>
                        <a:t>set()</a:t>
                      </a:r>
                      <a:r>
                        <a:rPr lang="en-US" sz="1100" b="0">
                          <a:effectLst/>
                        </a:rPr>
                        <a:t> function</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A dictionary can be created using the </a:t>
                      </a:r>
                      <a:r>
                        <a:rPr lang="en-US" sz="1100" b="1">
                          <a:effectLst/>
                        </a:rPr>
                        <a:t>dict() </a:t>
                      </a:r>
                      <a:r>
                        <a:rPr lang="en-US" sz="1100" b="0">
                          <a:effectLst/>
                        </a:rPr>
                        <a:t>function.</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19525145"/>
                  </a:ext>
                </a:extLst>
              </a:tr>
              <a:tr h="748255">
                <a:tc>
                  <a:txBody>
                    <a:bodyPr/>
                    <a:lstStyle/>
                    <a:p>
                      <a:pPr algn="ctr" rtl="0" fontAlgn="base"/>
                      <a:r>
                        <a:rPr lang="en-US" sz="1100" b="0">
                          <a:effectLst/>
                        </a:rPr>
                        <a:t>A list is mutable i.e we can make any changes in the list.</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dirty="0">
                          <a:effectLst/>
                        </a:rPr>
                        <a:t>A tuple is immutable </a:t>
                      </a:r>
                      <a:r>
                        <a:rPr lang="en-US" sz="1100" b="0" dirty="0" err="1">
                          <a:effectLst/>
                        </a:rPr>
                        <a:t>i.e</a:t>
                      </a:r>
                      <a:r>
                        <a:rPr lang="en-US" sz="1100" b="0" dirty="0">
                          <a:effectLst/>
                        </a:rPr>
                        <a:t> we can not make any changes in the tuple.</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dirty="0">
                          <a:effectLst/>
                        </a:rPr>
                        <a:t>A set is mutable </a:t>
                      </a:r>
                      <a:r>
                        <a:rPr lang="en-US" sz="1100" b="0" dirty="0" err="1">
                          <a:effectLst/>
                        </a:rPr>
                        <a:t>i.e</a:t>
                      </a:r>
                      <a:r>
                        <a:rPr lang="en-US" sz="1100" b="0" dirty="0">
                          <a:effectLst/>
                        </a:rPr>
                        <a:t> we can make any changes in the set, </a:t>
                      </a:r>
                      <a:r>
                        <a:rPr lang="en-US" sz="1100" b="0" dirty="0" err="1">
                          <a:effectLst/>
                        </a:rPr>
                        <a:t>ut</a:t>
                      </a:r>
                      <a:r>
                        <a:rPr lang="en-US" sz="1100" b="0" dirty="0">
                          <a:effectLst/>
                        </a:rPr>
                        <a:t> elements are not duplicated.</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A dictionary is mutable, ut Keys are not duplicated.</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36158709"/>
                  </a:ext>
                </a:extLst>
              </a:tr>
              <a:tr h="578197">
                <a:tc>
                  <a:txBody>
                    <a:bodyPr/>
                    <a:lstStyle/>
                    <a:p>
                      <a:pPr algn="ctr" rtl="0" fontAlgn="base"/>
                      <a:r>
                        <a:rPr lang="en-IN" sz="1100" b="0">
                          <a:effectLst/>
                        </a:rPr>
                        <a:t>List is ordered</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100" b="0" dirty="0">
                          <a:effectLst/>
                        </a:rPr>
                        <a:t>Tuple is ordered</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100" b="0" dirty="0">
                          <a:effectLst/>
                        </a:rPr>
                        <a:t>Set is unordered</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Dictionary is ordered (Python 3.7 and above)</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28415316"/>
                  </a:ext>
                </a:extLst>
              </a:tr>
              <a:tr h="762976">
                <a:tc>
                  <a:txBody>
                    <a:bodyPr/>
                    <a:lstStyle/>
                    <a:p>
                      <a:pPr algn="ctr" rtl="0" fontAlgn="base"/>
                      <a:r>
                        <a:rPr lang="en-US" sz="1100" b="0">
                          <a:effectLst/>
                        </a:rPr>
                        <a:t>Creating an empty list</a:t>
                      </a:r>
                    </a:p>
                    <a:p>
                      <a:pPr algn="ctr" rtl="0" fontAlgn="base"/>
                      <a:r>
                        <a:rPr lang="en-US" sz="1100" b="0">
                          <a:effectLst/>
                        </a:rPr>
                        <a:t>l=[]</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Creating an empty Tuple</a:t>
                      </a:r>
                    </a:p>
                    <a:p>
                      <a:pPr algn="ctr" rtl="0" fontAlgn="base"/>
                      <a:r>
                        <a:rPr lang="en-US" sz="1100" b="0">
                          <a:effectLst/>
                        </a:rPr>
                        <a:t>t=()</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a:effectLst/>
                        </a:rPr>
                        <a:t>Creating a set</a:t>
                      </a:r>
                    </a:p>
                    <a:p>
                      <a:pPr algn="ctr" rtl="0" fontAlgn="base"/>
                      <a:r>
                        <a:rPr lang="en-US" sz="1100" b="0">
                          <a:effectLst/>
                        </a:rPr>
                        <a:t>a=set()</a:t>
                      </a:r>
                      <a:br>
                        <a:rPr lang="en-US" sz="1100" b="0">
                          <a:effectLst/>
                        </a:rPr>
                      </a:br>
                      <a:r>
                        <a:rPr lang="en-US" sz="1100" b="0">
                          <a:effectLst/>
                        </a:rPr>
                        <a:t>b=set(a)</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100" b="0" dirty="0">
                          <a:effectLst/>
                        </a:rPr>
                        <a:t>Creating an empty dictionary</a:t>
                      </a:r>
                    </a:p>
                    <a:p>
                      <a:pPr algn="ctr" rtl="0" fontAlgn="base"/>
                      <a:r>
                        <a:rPr lang="en-US" sz="1100" b="0" dirty="0">
                          <a:effectLst/>
                        </a:rPr>
                        <a:t>d={}</a:t>
                      </a: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99737485"/>
                  </a:ext>
                </a:extLst>
              </a:tr>
            </a:tbl>
          </a:graphicData>
        </a:graphic>
      </p:graphicFrame>
    </p:spTree>
    <p:extLst>
      <p:ext uri="{BB962C8B-B14F-4D97-AF65-F5344CB8AC3E}">
        <p14:creationId xmlns:p14="http://schemas.microsoft.com/office/powerpoint/2010/main" val="286163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BD22-7A97-C37B-7A17-5FE8AC520A48}"/>
              </a:ext>
            </a:extLst>
          </p:cNvPr>
          <p:cNvSpPr>
            <a:spLocks noGrp="1"/>
          </p:cNvSpPr>
          <p:nvPr>
            <p:ph type="title"/>
          </p:nvPr>
        </p:nvSpPr>
        <p:spPr>
          <a:xfrm>
            <a:off x="838200" y="365126"/>
            <a:ext cx="10515600" cy="903236"/>
          </a:xfrm>
        </p:spPr>
        <p:txBody>
          <a:bodyPr/>
          <a:lstStyle/>
          <a:p>
            <a:r>
              <a:rPr lang="en-IN" dirty="0"/>
              <a:t>Type of Expressions in Python</a:t>
            </a:r>
          </a:p>
        </p:txBody>
      </p:sp>
      <p:sp>
        <p:nvSpPr>
          <p:cNvPr id="3" name="Content Placeholder 2">
            <a:extLst>
              <a:ext uri="{FF2B5EF4-FFF2-40B4-BE49-F238E27FC236}">
                <a16:creationId xmlns:a16="http://schemas.microsoft.com/office/drawing/2014/main" id="{80A81A03-D059-F076-AAD1-CFDC31269AFC}"/>
              </a:ext>
            </a:extLst>
          </p:cNvPr>
          <p:cNvSpPr>
            <a:spLocks noGrp="1"/>
          </p:cNvSpPr>
          <p:nvPr>
            <p:ph idx="1"/>
          </p:nvPr>
        </p:nvSpPr>
        <p:spPr>
          <a:xfrm>
            <a:off x="838200" y="1268362"/>
            <a:ext cx="10515600" cy="5224512"/>
          </a:xfrm>
        </p:spPr>
        <p:txBody>
          <a:bodyPr>
            <a:normAutofit fontScale="92500" lnSpcReduction="10000"/>
          </a:bodyPr>
          <a:lstStyle/>
          <a:p>
            <a:pPr algn="l"/>
            <a:r>
              <a:rPr lang="en-US" b="1" i="0" dirty="0">
                <a:effectLst/>
                <a:latin typeface="__Source_Sans_Pro_fea366"/>
              </a:rPr>
              <a:t>1. </a:t>
            </a:r>
            <a:r>
              <a:rPr lang="en-US" b="1" i="0" dirty="0">
                <a:solidFill>
                  <a:srgbClr val="0070C0"/>
                </a:solidFill>
                <a:effectLst/>
                <a:latin typeface="__Source_Sans_Pro_fea366"/>
              </a:rPr>
              <a:t>Constant Expressions</a:t>
            </a:r>
          </a:p>
          <a:p>
            <a:pPr marL="0" indent="0" algn="l">
              <a:buNone/>
            </a:pPr>
            <a:r>
              <a:rPr lang="en-US" b="0" i="0" dirty="0">
                <a:effectLst/>
                <a:latin typeface="__Source_Sans_Pro_fea366"/>
              </a:rPr>
              <a:t>A constant expression in Python that contains only constant values is known as a constant expression. In a </a:t>
            </a:r>
            <a:r>
              <a:rPr lang="en-US" b="1" i="0" dirty="0">
                <a:effectLst/>
                <a:latin typeface="__Source_Sans_Pro_fea366"/>
              </a:rPr>
              <a:t>constant expression</a:t>
            </a:r>
            <a:r>
              <a:rPr lang="en-US" b="0" i="0" dirty="0">
                <a:effectLst/>
                <a:latin typeface="__Source_Sans_Pro_fea366"/>
              </a:rPr>
              <a:t> in Python, the operator(s) is a constant.</a:t>
            </a:r>
          </a:p>
          <a:p>
            <a:pPr marL="0" indent="0" algn="l">
              <a:buNone/>
            </a:pPr>
            <a:endParaRPr lang="en-US" dirty="0">
              <a:latin typeface="__Source_Sans_Pro_fea366"/>
            </a:endParaRPr>
          </a:p>
          <a:p>
            <a:pPr marL="0" indent="0" algn="l">
              <a:buNone/>
            </a:pPr>
            <a:endParaRPr lang="en-US" b="0" i="0" dirty="0">
              <a:effectLst/>
              <a:latin typeface="__Source_Sans_Pro_fea366"/>
            </a:endParaRPr>
          </a:p>
          <a:p>
            <a:pPr marL="0" indent="0" algn="l">
              <a:buNone/>
            </a:pPr>
            <a:endParaRPr lang="en-US" dirty="0">
              <a:latin typeface="__Source_Sans_Pro_fea366"/>
            </a:endParaRPr>
          </a:p>
          <a:p>
            <a:pPr marL="0" indent="0" algn="l">
              <a:buNone/>
            </a:pPr>
            <a:endParaRPr lang="en-US" dirty="0">
              <a:latin typeface="__Source_Sans_Pro_fea366"/>
            </a:endParaRPr>
          </a:p>
          <a:p>
            <a:pPr marL="0" indent="0" algn="l">
              <a:buNone/>
            </a:pPr>
            <a:r>
              <a:rPr lang="en-US" b="0" i="0" dirty="0">
                <a:effectLst/>
                <a:latin typeface="__Source_Sans_Pro_fea366"/>
              </a:rPr>
              <a:t> </a:t>
            </a:r>
            <a:r>
              <a:rPr lang="en-US" b="1" i="0" dirty="0">
                <a:effectLst/>
                <a:latin typeface="__Source_Sans_Pro_fea366"/>
              </a:rPr>
              <a:t>2. </a:t>
            </a:r>
            <a:r>
              <a:rPr lang="en-US" b="1" i="0" dirty="0">
                <a:solidFill>
                  <a:srgbClr val="00B0F0"/>
                </a:solidFill>
                <a:effectLst/>
                <a:latin typeface="__Source_Sans_Pro_fea366"/>
              </a:rPr>
              <a:t>Arithmetic Expressions</a:t>
            </a:r>
          </a:p>
          <a:p>
            <a:pPr marL="0" indent="0" algn="l">
              <a:buNone/>
            </a:pPr>
            <a:r>
              <a:rPr lang="en-US" b="0" i="0" dirty="0">
                <a:effectLst/>
                <a:latin typeface="Times New Roman" panose="02020603050405020304" pitchFamily="18" charset="0"/>
                <a:cs typeface="Times New Roman" panose="02020603050405020304" pitchFamily="18" charset="0"/>
              </a:rPr>
              <a:t>An expression in Python that contains a combination of operators, operands, and sometimes parenthesis is known as an </a:t>
            </a:r>
            <a:r>
              <a:rPr lang="en-US" b="1" i="0" dirty="0">
                <a:effectLst/>
                <a:latin typeface="Times New Roman" panose="02020603050405020304" pitchFamily="18" charset="0"/>
                <a:cs typeface="Times New Roman" panose="02020603050405020304" pitchFamily="18" charset="0"/>
              </a:rPr>
              <a:t>arithmetic expression</a:t>
            </a:r>
            <a:r>
              <a:rPr lang="en-US" b="0" i="0" dirty="0">
                <a:effectLst/>
                <a:latin typeface="Times New Roman" panose="02020603050405020304" pitchFamily="18" charset="0"/>
                <a:cs typeface="Times New Roman" panose="02020603050405020304" pitchFamily="18" charset="0"/>
              </a:rPr>
              <a:t>. The result of an arithmetic expression is also a numeric value </a:t>
            </a:r>
          </a:p>
          <a:p>
            <a:pPr marL="0" indent="0" algn="l">
              <a:buNone/>
            </a:pPr>
            <a:endParaRPr lang="en-US" b="0" i="0" dirty="0">
              <a:effectLst/>
              <a:latin typeface="__Source_Sans_Pro_fea366"/>
            </a:endParaRPr>
          </a:p>
          <a:p>
            <a:endParaRPr lang="en-IN" dirty="0"/>
          </a:p>
        </p:txBody>
      </p:sp>
      <p:pic>
        <p:nvPicPr>
          <p:cNvPr id="5" name="Picture 4">
            <a:extLst>
              <a:ext uri="{FF2B5EF4-FFF2-40B4-BE49-F238E27FC236}">
                <a16:creationId xmlns:a16="http://schemas.microsoft.com/office/drawing/2014/main" id="{28A7395F-C55D-24F2-F910-E795FB6C89D7}"/>
              </a:ext>
            </a:extLst>
          </p:cNvPr>
          <p:cNvPicPr>
            <a:picLocks noChangeAspect="1"/>
          </p:cNvPicPr>
          <p:nvPr/>
        </p:nvPicPr>
        <p:blipFill>
          <a:blip r:embed="rId2"/>
          <a:stretch>
            <a:fillRect/>
          </a:stretch>
        </p:blipFill>
        <p:spPr>
          <a:xfrm>
            <a:off x="838200" y="3174974"/>
            <a:ext cx="6550742" cy="1367529"/>
          </a:xfrm>
          <a:prstGeom prst="rect">
            <a:avLst/>
          </a:prstGeom>
        </p:spPr>
      </p:pic>
    </p:spTree>
    <p:extLst>
      <p:ext uri="{BB962C8B-B14F-4D97-AF65-F5344CB8AC3E}">
        <p14:creationId xmlns:p14="http://schemas.microsoft.com/office/powerpoint/2010/main" val="232698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96B0C0-10B4-7F2D-4D69-8F4FE137EAD4}"/>
              </a:ext>
            </a:extLst>
          </p:cNvPr>
          <p:cNvPicPr>
            <a:picLocks noGrp="1" noChangeAspect="1"/>
          </p:cNvPicPr>
          <p:nvPr>
            <p:ph idx="1"/>
          </p:nvPr>
        </p:nvPicPr>
        <p:blipFill>
          <a:blip r:embed="rId2"/>
          <a:stretch>
            <a:fillRect/>
          </a:stretch>
        </p:blipFill>
        <p:spPr>
          <a:xfrm>
            <a:off x="902878" y="712403"/>
            <a:ext cx="8049393" cy="3741609"/>
          </a:xfrm>
        </p:spPr>
      </p:pic>
    </p:spTree>
    <p:extLst>
      <p:ext uri="{BB962C8B-B14F-4D97-AF65-F5344CB8AC3E}">
        <p14:creationId xmlns:p14="http://schemas.microsoft.com/office/powerpoint/2010/main" val="371736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42227-531C-FF5B-391A-356ACC946A0D}"/>
              </a:ext>
            </a:extLst>
          </p:cNvPr>
          <p:cNvSpPr>
            <a:spLocks noGrp="1"/>
          </p:cNvSpPr>
          <p:nvPr>
            <p:ph idx="1"/>
          </p:nvPr>
        </p:nvSpPr>
        <p:spPr>
          <a:xfrm>
            <a:off x="838200" y="501445"/>
            <a:ext cx="10515600" cy="5675518"/>
          </a:xfrm>
        </p:spPr>
        <p:txBody>
          <a:bodyPr/>
          <a:lstStyle/>
          <a:p>
            <a:pPr marL="0" indent="0" algn="l">
              <a:buNone/>
            </a:pPr>
            <a:r>
              <a:rPr lang="en-US" b="1" i="0" dirty="0">
                <a:effectLst/>
                <a:latin typeface="__Source_Sans_Pro_fea366"/>
              </a:rPr>
              <a:t>3</a:t>
            </a:r>
            <a:r>
              <a:rPr lang="en-US" b="1" i="0" dirty="0">
                <a:solidFill>
                  <a:srgbClr val="00B0F0"/>
                </a:solidFill>
                <a:effectLst/>
                <a:latin typeface="__Source_Sans_Pro_fea366"/>
              </a:rPr>
              <a:t>. Integral Expressions</a:t>
            </a:r>
          </a:p>
          <a:p>
            <a:pPr algn="just"/>
            <a:r>
              <a:rPr lang="en-US" i="0" dirty="0">
                <a:effectLst/>
                <a:latin typeface="Times New Roman" panose="02020603050405020304" pitchFamily="18" charset="0"/>
                <a:cs typeface="Times New Roman" panose="02020603050405020304" pitchFamily="18" charset="0"/>
              </a:rPr>
              <a:t>An integral expression in Python is used for computations and </a:t>
            </a:r>
            <a:r>
              <a:rPr lang="en-US"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type conversion</a:t>
            </a:r>
            <a:r>
              <a:rPr lang="en-US" i="0" dirty="0">
                <a:effectLst/>
                <a:latin typeface="Times New Roman" panose="02020603050405020304" pitchFamily="18" charset="0"/>
                <a:cs typeface="Times New Roman" panose="02020603050405020304" pitchFamily="18" charset="0"/>
              </a:rPr>
              <a:t> (integer to </a:t>
            </a:r>
            <a:r>
              <a:rPr lang="en-US"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float</a:t>
            </a:r>
            <a:r>
              <a:rPr lang="en-US" i="0" dirty="0">
                <a:effectLst/>
                <a:latin typeface="Times New Roman" panose="02020603050405020304" pitchFamily="18" charset="0"/>
                <a:cs typeface="Times New Roman" panose="02020603050405020304" pitchFamily="18" charset="0"/>
              </a:rPr>
              <a:t>, a string to integer, etc.). An integral expression always produces an integer value as a resultant.</a:t>
            </a:r>
          </a:p>
          <a:p>
            <a:pPr marL="0" indent="0" algn="just">
              <a:buNone/>
            </a:pPr>
            <a:endParaRPr lang="en-US" i="0" dirty="0">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684974E2-B7C5-A92B-9665-A1AD1BA74BA1}"/>
              </a:ext>
            </a:extLst>
          </p:cNvPr>
          <p:cNvPicPr>
            <a:picLocks noChangeAspect="1"/>
          </p:cNvPicPr>
          <p:nvPr/>
        </p:nvPicPr>
        <p:blipFill>
          <a:blip r:embed="rId4"/>
          <a:stretch>
            <a:fillRect/>
          </a:stretch>
        </p:blipFill>
        <p:spPr>
          <a:xfrm>
            <a:off x="1188627" y="2686971"/>
            <a:ext cx="8678044" cy="2976409"/>
          </a:xfrm>
          <a:prstGeom prst="rect">
            <a:avLst/>
          </a:prstGeom>
        </p:spPr>
      </p:pic>
    </p:spTree>
    <p:extLst>
      <p:ext uri="{BB962C8B-B14F-4D97-AF65-F5344CB8AC3E}">
        <p14:creationId xmlns:p14="http://schemas.microsoft.com/office/powerpoint/2010/main" val="185231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33705-E2F6-A7BF-093E-D3B4526F5E4A}"/>
              </a:ext>
            </a:extLst>
          </p:cNvPr>
          <p:cNvSpPr>
            <a:spLocks noGrp="1"/>
          </p:cNvSpPr>
          <p:nvPr>
            <p:ph idx="1"/>
          </p:nvPr>
        </p:nvSpPr>
        <p:spPr>
          <a:xfrm>
            <a:off x="838200" y="516194"/>
            <a:ext cx="10515600" cy="5660769"/>
          </a:xfrm>
        </p:spPr>
        <p:txBody>
          <a:bodyPr/>
          <a:lstStyle/>
          <a:p>
            <a:pPr marL="0" indent="0" algn="l">
              <a:buNone/>
            </a:pPr>
            <a:r>
              <a:rPr lang="en-US" b="1" i="0" dirty="0">
                <a:effectLst/>
                <a:latin typeface="__Source_Sans_Pro_fea366"/>
              </a:rPr>
              <a:t>4. Floating Expressions</a:t>
            </a:r>
          </a:p>
          <a:p>
            <a:pPr marL="0" indent="0" algn="just">
              <a:buNone/>
            </a:pPr>
            <a:r>
              <a:rPr lang="en-US" i="0" dirty="0">
                <a:effectLst/>
                <a:latin typeface="__Source_Sans_Pro_fea366"/>
              </a:rPr>
              <a:t>A floating expression in Python is used for computations and type conversion (integer to float, a string to integer, etc.). A floating expression always produces a floating-point number as a resultant.</a:t>
            </a:r>
          </a:p>
          <a:p>
            <a:pPr marL="0" indent="0" algn="just">
              <a:buNone/>
            </a:pPr>
            <a:endParaRPr lang="en-US" i="0" dirty="0">
              <a:effectLst/>
              <a:latin typeface="__Source_Sans_Pro_fea366"/>
            </a:endParaRPr>
          </a:p>
          <a:p>
            <a:endParaRPr lang="en-IN" dirty="0"/>
          </a:p>
        </p:txBody>
      </p:sp>
      <p:pic>
        <p:nvPicPr>
          <p:cNvPr id="5" name="Picture 4">
            <a:extLst>
              <a:ext uri="{FF2B5EF4-FFF2-40B4-BE49-F238E27FC236}">
                <a16:creationId xmlns:a16="http://schemas.microsoft.com/office/drawing/2014/main" id="{B0ABCADF-7021-C30D-D352-FE39A08D1503}"/>
              </a:ext>
            </a:extLst>
          </p:cNvPr>
          <p:cNvPicPr>
            <a:picLocks noChangeAspect="1"/>
          </p:cNvPicPr>
          <p:nvPr/>
        </p:nvPicPr>
        <p:blipFill>
          <a:blip r:embed="rId2"/>
          <a:stretch>
            <a:fillRect/>
          </a:stretch>
        </p:blipFill>
        <p:spPr>
          <a:xfrm>
            <a:off x="838199" y="2937386"/>
            <a:ext cx="8807245" cy="2947219"/>
          </a:xfrm>
          <a:prstGeom prst="rect">
            <a:avLst/>
          </a:prstGeom>
        </p:spPr>
      </p:pic>
    </p:spTree>
    <p:extLst>
      <p:ext uri="{BB962C8B-B14F-4D97-AF65-F5344CB8AC3E}">
        <p14:creationId xmlns:p14="http://schemas.microsoft.com/office/powerpoint/2010/main" val="260165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1217F-EBBD-9AA9-3A6D-4429581861CE}"/>
              </a:ext>
            </a:extLst>
          </p:cNvPr>
          <p:cNvSpPr>
            <a:spLocks noGrp="1"/>
          </p:cNvSpPr>
          <p:nvPr>
            <p:ph idx="1"/>
          </p:nvPr>
        </p:nvSpPr>
        <p:spPr>
          <a:xfrm>
            <a:off x="838200" y="398206"/>
            <a:ext cx="10515600" cy="5778757"/>
          </a:xfrm>
        </p:spPr>
        <p:txBody>
          <a:bodyPr>
            <a:normAutofit fontScale="77500" lnSpcReduction="20000"/>
          </a:bodyPr>
          <a:lstStyle/>
          <a:p>
            <a:pPr marL="0" indent="0" algn="just">
              <a:buNone/>
            </a:pPr>
            <a:r>
              <a:rPr lang="en-US" b="1" i="0" dirty="0">
                <a:effectLst/>
                <a:latin typeface="__Source_Sans_Pro_fea366"/>
              </a:rPr>
              <a:t>5. </a:t>
            </a:r>
            <a:r>
              <a:rPr lang="en-US" b="1" i="0" dirty="0">
                <a:solidFill>
                  <a:srgbClr val="0070C0"/>
                </a:solidFill>
                <a:effectLst/>
                <a:latin typeface="Times New Roman" panose="02020603050405020304" pitchFamily="18" charset="0"/>
                <a:cs typeface="Times New Roman" panose="02020603050405020304" pitchFamily="18" charset="0"/>
              </a:rPr>
              <a:t>Relational Expressions</a:t>
            </a:r>
          </a:p>
          <a:p>
            <a:pPr algn="just"/>
            <a:r>
              <a:rPr lang="en-US" b="0" i="0" dirty="0">
                <a:effectLst/>
                <a:latin typeface="Times New Roman" panose="02020603050405020304" pitchFamily="18" charset="0"/>
                <a:cs typeface="Times New Roman" panose="02020603050405020304" pitchFamily="18" charset="0"/>
              </a:rPr>
              <a:t>A </a:t>
            </a:r>
            <a:r>
              <a:rPr lang="en-US" b="1" i="0" dirty="0">
                <a:effectLst/>
                <a:latin typeface="Times New Roman" panose="02020603050405020304" pitchFamily="18" charset="0"/>
                <a:cs typeface="Times New Roman" panose="02020603050405020304" pitchFamily="18" charset="0"/>
              </a:rPr>
              <a:t>relational expression</a:t>
            </a:r>
            <a:r>
              <a:rPr lang="en-US" b="0" i="0" dirty="0">
                <a:effectLst/>
                <a:latin typeface="Times New Roman" panose="02020603050405020304" pitchFamily="18" charset="0"/>
                <a:cs typeface="Times New Roman" panose="02020603050405020304" pitchFamily="18" charset="0"/>
              </a:rPr>
              <a:t> in Python can be considered as a combination of two or more arithmetic expressions joined using </a:t>
            </a:r>
            <a:r>
              <a:rPr lang="en-US"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relational operators</a:t>
            </a:r>
            <a:r>
              <a:rPr lang="en-US" b="0" i="0" dirty="0">
                <a:effectLst/>
                <a:latin typeface="Times New Roman" panose="02020603050405020304" pitchFamily="18" charset="0"/>
                <a:cs typeface="Times New Roman" panose="02020603050405020304" pitchFamily="18" charset="0"/>
              </a:rPr>
              <a:t>. The overall expression results in either True or False (Boolean result). We have four types of relational operators in Python (.&gt;,&lt;,&gt;=,&lt;=)</a:t>
            </a:r>
          </a:p>
          <a:p>
            <a:pPr algn="just"/>
            <a:r>
              <a:rPr lang="en-US" b="0" i="0" dirty="0">
                <a:effectLst/>
                <a:latin typeface="Times New Roman" panose="02020603050405020304" pitchFamily="18" charset="0"/>
                <a:cs typeface="Times New Roman" panose="02020603050405020304" pitchFamily="18" charset="0"/>
              </a:rPr>
              <a:t>A relational operator produces a Boolean result so they are also known as </a:t>
            </a:r>
            <a:r>
              <a:rPr lang="en-US" b="1" i="0" dirty="0">
                <a:effectLst/>
                <a:latin typeface="Times New Roman" panose="02020603050405020304" pitchFamily="18" charset="0"/>
                <a:cs typeface="Times New Roman" panose="02020603050405020304" pitchFamily="18" charset="0"/>
              </a:rPr>
              <a:t>Boolean Expressions</a:t>
            </a:r>
            <a:r>
              <a:rPr lang="en-US" b="0" i="0" dirty="0">
                <a:effectLst/>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 25</a:t>
            </a:r>
          </a:p>
          <a:p>
            <a:pPr algn="just"/>
            <a:r>
              <a:rPr lang="en-US" dirty="0">
                <a:latin typeface="Times New Roman" panose="02020603050405020304" pitchFamily="18" charset="0"/>
                <a:cs typeface="Times New Roman" panose="02020603050405020304" pitchFamily="18" charset="0"/>
              </a:rPr>
              <a:t>b = 14</a:t>
            </a:r>
          </a:p>
          <a:p>
            <a:pPr algn="just"/>
            <a:r>
              <a:rPr lang="en-US" dirty="0">
                <a:latin typeface="Times New Roman" panose="02020603050405020304" pitchFamily="18" charset="0"/>
                <a:cs typeface="Times New Roman" panose="02020603050405020304" pitchFamily="18" charset="0"/>
              </a:rPr>
              <a:t>c = 48</a:t>
            </a:r>
          </a:p>
          <a:p>
            <a:pPr algn="just"/>
            <a:r>
              <a:rPr lang="en-US" dirty="0">
                <a:latin typeface="Times New Roman" panose="02020603050405020304" pitchFamily="18" charset="0"/>
                <a:cs typeface="Times New Roman" panose="02020603050405020304" pitchFamily="18" charset="0"/>
              </a:rPr>
              <a:t>d = 45</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expression checks if the sum of (a and b) is the same as the difference of (c and d).</a:t>
            </a:r>
          </a:p>
          <a:p>
            <a:pPr algn="just"/>
            <a:r>
              <a:rPr lang="en-US" dirty="0">
                <a:latin typeface="Times New Roman" panose="02020603050405020304" pitchFamily="18" charset="0"/>
                <a:cs typeface="Times New Roman" panose="02020603050405020304" pitchFamily="18" charset="0"/>
              </a:rPr>
              <a:t>result = (a + b) == (c - d)</a:t>
            </a:r>
          </a:p>
          <a:p>
            <a:pPr algn="just"/>
            <a:r>
              <a:rPr lang="en-US" dirty="0">
                <a:latin typeface="Times New Roman" panose="02020603050405020304" pitchFamily="18" charset="0"/>
                <a:cs typeface="Times New Roman" panose="02020603050405020304" pitchFamily="18" charset="0"/>
              </a:rPr>
              <a:t>print("Type:", type(result))</a:t>
            </a:r>
          </a:p>
          <a:p>
            <a:pPr algn="just"/>
            <a:r>
              <a:rPr lang="en-US" dirty="0">
                <a:latin typeface="Times New Roman" panose="02020603050405020304" pitchFamily="18" charset="0"/>
                <a:cs typeface="Times New Roman" panose="02020603050405020304" pitchFamily="18" charset="0"/>
              </a:rPr>
              <a:t>print("The result of the expression is: ", result)</a:t>
            </a:r>
          </a:p>
          <a:p>
            <a:endParaRPr lang="en-IN" dirty="0"/>
          </a:p>
        </p:txBody>
      </p:sp>
    </p:spTree>
    <p:extLst>
      <p:ext uri="{BB962C8B-B14F-4D97-AF65-F5344CB8AC3E}">
        <p14:creationId xmlns:p14="http://schemas.microsoft.com/office/powerpoint/2010/main" val="3855044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CE6FBFF0E89B4D91DFABB47ADE9D6A" ma:contentTypeVersion="4" ma:contentTypeDescription="Create a new document." ma:contentTypeScope="" ma:versionID="f5fcf9ac97fa87f6f66241a43342234c">
  <xsd:schema xmlns:xsd="http://www.w3.org/2001/XMLSchema" xmlns:xs="http://www.w3.org/2001/XMLSchema" xmlns:p="http://schemas.microsoft.com/office/2006/metadata/properties" xmlns:ns2="736ce548-8940-4d64-8f0b-1c35184332a7" targetNamespace="http://schemas.microsoft.com/office/2006/metadata/properties" ma:root="true" ma:fieldsID="5952c952d95739422f6edcbb0070272f" ns2:_="">
    <xsd:import namespace="736ce548-8940-4d64-8f0b-1c35184332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6ce548-8940-4d64-8f0b-1c351843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0FB92D-957A-4F71-8185-E59DD390BE66}"/>
</file>

<file path=customXml/itemProps2.xml><?xml version="1.0" encoding="utf-8"?>
<ds:datastoreItem xmlns:ds="http://schemas.openxmlformats.org/officeDocument/2006/customXml" ds:itemID="{86675967-05C3-4144-A2BD-748BA2953285}"/>
</file>

<file path=customXml/itemProps3.xml><?xml version="1.0" encoding="utf-8"?>
<ds:datastoreItem xmlns:ds="http://schemas.openxmlformats.org/officeDocument/2006/customXml" ds:itemID="{8D8F2437-B336-4BAA-AC3F-4345DB595E4C}"/>
</file>

<file path=docProps/app.xml><?xml version="1.0" encoding="utf-8"?>
<Properties xmlns="http://schemas.openxmlformats.org/officeDocument/2006/extended-properties" xmlns:vt="http://schemas.openxmlformats.org/officeDocument/2006/docPropsVTypes">
  <TotalTime>410</TotalTime>
  <Words>3178</Words>
  <Application>Microsoft Office PowerPoint</Application>
  <PresentationFormat>Widescreen</PresentationFormat>
  <Paragraphs>315</Paragraphs>
  <Slides>49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__Source_Sans_Pro_fea366</vt:lpstr>
      <vt:lpstr>Arial</vt:lpstr>
      <vt:lpstr>Calibri</vt:lpstr>
      <vt:lpstr>Calibri Light</vt:lpstr>
      <vt:lpstr>Consolas</vt:lpstr>
      <vt:lpstr>inter-regular</vt:lpstr>
      <vt:lpstr>Nunito</vt:lpstr>
      <vt:lpstr>Segoe UI</vt:lpstr>
      <vt:lpstr>sohne</vt:lpstr>
      <vt:lpstr>Source Sans 3</vt:lpstr>
      <vt:lpstr>source-serif-pro</vt:lpstr>
      <vt:lpstr>Times New Roman</vt:lpstr>
      <vt:lpstr>Office Theme</vt:lpstr>
      <vt:lpstr>PPT 2 </vt:lpstr>
      <vt:lpstr>Expressions</vt:lpstr>
      <vt:lpstr>PowerPoint Presentation</vt:lpstr>
      <vt:lpstr>PowerPoint Presentation</vt:lpstr>
      <vt:lpstr>Type of Expressions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Bitwise Operators </vt:lpstr>
      <vt:lpstr>PowerPoint Presentation</vt:lpstr>
      <vt:lpstr>PowerPoint Presentation</vt:lpstr>
      <vt:lpstr>PowerPoint Presentation</vt:lpstr>
      <vt:lpstr>PowerPoint Presentation</vt:lpstr>
      <vt:lpstr>Shift Operators </vt:lpstr>
      <vt:lpstr>PowerPoint Presentation</vt:lpstr>
      <vt:lpstr>PowerPoint Presentation</vt:lpstr>
      <vt:lpstr>PowerPoint Presentation</vt:lpstr>
      <vt:lpstr>Multiple Operators in Expression (Operator Precedence) </vt:lpstr>
      <vt:lpstr>Print Statements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Datatypes in Python</vt:lpstr>
      <vt:lpstr>PowerPoint Presentation</vt:lpstr>
      <vt:lpstr>Integers</vt:lpstr>
      <vt:lpstr>PowerPoint Presentation</vt:lpstr>
      <vt:lpstr>Floating Point Numbers</vt:lpstr>
      <vt:lpstr>Demonstration of Floating Point Data Type</vt:lpstr>
      <vt:lpstr>Complex Number</vt:lpstr>
      <vt:lpstr>Strings</vt:lpstr>
      <vt:lpstr>PowerPoint Presentation</vt:lpstr>
      <vt:lpstr>Demonstration of String Data Type</vt:lpstr>
      <vt:lpstr>List</vt:lpstr>
      <vt:lpstr>PowerPoint Presentation</vt:lpstr>
      <vt:lpstr>Tuple</vt:lpstr>
      <vt:lpstr>PowerPoint Presentation</vt:lpstr>
      <vt:lpstr>Features of tuple</vt:lpstr>
      <vt:lpstr>PowerPoint Presentation</vt:lpstr>
      <vt:lpstr>PowerPoint Presentation</vt:lpstr>
      <vt:lpstr>Dictionary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2 </dc:title>
  <dc:creator>DELL</dc:creator>
  <cp:lastModifiedBy>Kshamta Mathur (MPSTME)</cp:lastModifiedBy>
  <cp:revision>8</cp:revision>
  <dcterms:created xsi:type="dcterms:W3CDTF">2023-12-15T05:05:13Z</dcterms:created>
  <dcterms:modified xsi:type="dcterms:W3CDTF">2025-01-09T06:28:05Z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0x01010015CE6FBFF0E89B4D91DFABB47ADE9D6A</vt:lpwstr>
  </property>
</Properties>
</file>