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1.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9.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0.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3517B-0B5D-262A-AE24-EBB4178C6E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3424E5-7EAA-EA9E-D947-6A366234BA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6631AC-5C19-3359-59BA-0367A500F99E}"/>
              </a:ext>
            </a:extLst>
          </p:cNvPr>
          <p:cNvSpPr>
            <a:spLocks noGrp="1"/>
          </p:cNvSpPr>
          <p:nvPr>
            <p:ph type="dt" sz="half" idx="10"/>
          </p:nvPr>
        </p:nvSpPr>
        <p:spPr/>
        <p:txBody>
          <a:bodyPr/>
          <a:lstStyle/>
          <a:p>
            <a:fld id="{DEAB6FCD-6E7C-4238-BA7E-390EBA5D99B6}" type="datetimeFigureOut">
              <a:rPr lang="en-IN" smtClean="0"/>
              <a:t>22-01-2025</a:t>
            </a:fld>
            <a:endParaRPr lang="en-IN"/>
          </a:p>
        </p:txBody>
      </p:sp>
      <p:sp>
        <p:nvSpPr>
          <p:cNvPr id="5" name="Footer Placeholder 4">
            <a:extLst>
              <a:ext uri="{FF2B5EF4-FFF2-40B4-BE49-F238E27FC236}">
                <a16:creationId xmlns:a16="http://schemas.microsoft.com/office/drawing/2014/main" id="{1048F4B6-DE58-1313-B949-D9B347E56E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8FB72A-0ADC-1873-A848-692A13F6901D}"/>
              </a:ext>
            </a:extLst>
          </p:cNvPr>
          <p:cNvSpPr>
            <a:spLocks noGrp="1"/>
          </p:cNvSpPr>
          <p:nvPr>
            <p:ph type="sldNum" sz="quarter" idx="12"/>
          </p:nvPr>
        </p:nvSpPr>
        <p:spPr/>
        <p:txBody>
          <a:bodyPr/>
          <a:lstStyle/>
          <a:p>
            <a:fld id="{0D6F68F8-44B1-48CF-98A6-1470933046EC}" type="slidenum">
              <a:rPr lang="en-IN" smtClean="0"/>
              <a:t>‹#›</a:t>
            </a:fld>
            <a:endParaRPr lang="en-IN"/>
          </a:p>
        </p:txBody>
      </p:sp>
    </p:spTree>
    <p:extLst>
      <p:ext uri="{BB962C8B-B14F-4D97-AF65-F5344CB8AC3E}">
        <p14:creationId xmlns:p14="http://schemas.microsoft.com/office/powerpoint/2010/main" val="1476296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97A6E-81A8-DC9C-FE3B-0D0F6F9554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12A78A-E790-E5CB-36EE-BD647056A2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FA6978-C856-A4F1-3EF3-06821E506C19}"/>
              </a:ext>
            </a:extLst>
          </p:cNvPr>
          <p:cNvSpPr>
            <a:spLocks noGrp="1"/>
          </p:cNvSpPr>
          <p:nvPr>
            <p:ph type="dt" sz="half" idx="10"/>
          </p:nvPr>
        </p:nvSpPr>
        <p:spPr/>
        <p:txBody>
          <a:bodyPr/>
          <a:lstStyle/>
          <a:p>
            <a:fld id="{DEAB6FCD-6E7C-4238-BA7E-390EBA5D99B6}" type="datetimeFigureOut">
              <a:rPr lang="en-IN" smtClean="0"/>
              <a:t>22-01-2025</a:t>
            </a:fld>
            <a:endParaRPr lang="en-IN"/>
          </a:p>
        </p:txBody>
      </p:sp>
      <p:sp>
        <p:nvSpPr>
          <p:cNvPr id="5" name="Footer Placeholder 4">
            <a:extLst>
              <a:ext uri="{FF2B5EF4-FFF2-40B4-BE49-F238E27FC236}">
                <a16:creationId xmlns:a16="http://schemas.microsoft.com/office/drawing/2014/main" id="{08004B04-8A9A-6294-7361-35BAA5B088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24DF39-47C3-A4F0-93FE-8081C1F49295}"/>
              </a:ext>
            </a:extLst>
          </p:cNvPr>
          <p:cNvSpPr>
            <a:spLocks noGrp="1"/>
          </p:cNvSpPr>
          <p:nvPr>
            <p:ph type="sldNum" sz="quarter" idx="12"/>
          </p:nvPr>
        </p:nvSpPr>
        <p:spPr/>
        <p:txBody>
          <a:bodyPr/>
          <a:lstStyle/>
          <a:p>
            <a:fld id="{0D6F68F8-44B1-48CF-98A6-1470933046EC}" type="slidenum">
              <a:rPr lang="en-IN" smtClean="0"/>
              <a:t>‹#›</a:t>
            </a:fld>
            <a:endParaRPr lang="en-IN"/>
          </a:p>
        </p:txBody>
      </p:sp>
    </p:spTree>
    <p:extLst>
      <p:ext uri="{BB962C8B-B14F-4D97-AF65-F5344CB8AC3E}">
        <p14:creationId xmlns:p14="http://schemas.microsoft.com/office/powerpoint/2010/main" val="1761988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5353C4-8D83-3F42-727B-ED2E3CC800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9D93DA-A95D-9AD4-EDE9-2A3678AB36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C93029-71B9-3FA8-F1A2-CC161A0CD5E0}"/>
              </a:ext>
            </a:extLst>
          </p:cNvPr>
          <p:cNvSpPr>
            <a:spLocks noGrp="1"/>
          </p:cNvSpPr>
          <p:nvPr>
            <p:ph type="dt" sz="half" idx="10"/>
          </p:nvPr>
        </p:nvSpPr>
        <p:spPr/>
        <p:txBody>
          <a:bodyPr/>
          <a:lstStyle/>
          <a:p>
            <a:fld id="{DEAB6FCD-6E7C-4238-BA7E-390EBA5D99B6}" type="datetimeFigureOut">
              <a:rPr lang="en-IN" smtClean="0"/>
              <a:t>22-01-2025</a:t>
            </a:fld>
            <a:endParaRPr lang="en-IN"/>
          </a:p>
        </p:txBody>
      </p:sp>
      <p:sp>
        <p:nvSpPr>
          <p:cNvPr id="5" name="Footer Placeholder 4">
            <a:extLst>
              <a:ext uri="{FF2B5EF4-FFF2-40B4-BE49-F238E27FC236}">
                <a16:creationId xmlns:a16="http://schemas.microsoft.com/office/drawing/2014/main" id="{F705D9AA-47A1-A813-046F-46A99040DC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8D7D5D-0337-8A49-1772-BE9C117579C1}"/>
              </a:ext>
            </a:extLst>
          </p:cNvPr>
          <p:cNvSpPr>
            <a:spLocks noGrp="1"/>
          </p:cNvSpPr>
          <p:nvPr>
            <p:ph type="sldNum" sz="quarter" idx="12"/>
          </p:nvPr>
        </p:nvSpPr>
        <p:spPr/>
        <p:txBody>
          <a:bodyPr/>
          <a:lstStyle/>
          <a:p>
            <a:fld id="{0D6F68F8-44B1-48CF-98A6-1470933046EC}" type="slidenum">
              <a:rPr lang="en-IN" smtClean="0"/>
              <a:t>‹#›</a:t>
            </a:fld>
            <a:endParaRPr lang="en-IN"/>
          </a:p>
        </p:txBody>
      </p:sp>
    </p:spTree>
    <p:extLst>
      <p:ext uri="{BB962C8B-B14F-4D97-AF65-F5344CB8AC3E}">
        <p14:creationId xmlns:p14="http://schemas.microsoft.com/office/powerpoint/2010/main" val="1237027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DE5CB-2AED-F6D0-1112-24FBCEE58F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C2212F-0D3E-EC8F-9634-CCAE0A3AAE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F3BDFB-5E14-2792-DC1E-6C01AEDDDBA4}"/>
              </a:ext>
            </a:extLst>
          </p:cNvPr>
          <p:cNvSpPr>
            <a:spLocks noGrp="1"/>
          </p:cNvSpPr>
          <p:nvPr>
            <p:ph type="dt" sz="half" idx="10"/>
          </p:nvPr>
        </p:nvSpPr>
        <p:spPr/>
        <p:txBody>
          <a:bodyPr/>
          <a:lstStyle/>
          <a:p>
            <a:fld id="{DEAB6FCD-6E7C-4238-BA7E-390EBA5D99B6}" type="datetimeFigureOut">
              <a:rPr lang="en-IN" smtClean="0"/>
              <a:t>22-01-2025</a:t>
            </a:fld>
            <a:endParaRPr lang="en-IN"/>
          </a:p>
        </p:txBody>
      </p:sp>
      <p:sp>
        <p:nvSpPr>
          <p:cNvPr id="5" name="Footer Placeholder 4">
            <a:extLst>
              <a:ext uri="{FF2B5EF4-FFF2-40B4-BE49-F238E27FC236}">
                <a16:creationId xmlns:a16="http://schemas.microsoft.com/office/drawing/2014/main" id="{FF6E3223-4F3B-6B19-D5B9-CA0D3BAF55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887A37-2E0B-9DD7-1E6C-D6F7FA037C90}"/>
              </a:ext>
            </a:extLst>
          </p:cNvPr>
          <p:cNvSpPr>
            <a:spLocks noGrp="1"/>
          </p:cNvSpPr>
          <p:nvPr>
            <p:ph type="sldNum" sz="quarter" idx="12"/>
          </p:nvPr>
        </p:nvSpPr>
        <p:spPr/>
        <p:txBody>
          <a:bodyPr/>
          <a:lstStyle/>
          <a:p>
            <a:fld id="{0D6F68F8-44B1-48CF-98A6-1470933046EC}" type="slidenum">
              <a:rPr lang="en-IN" smtClean="0"/>
              <a:t>‹#›</a:t>
            </a:fld>
            <a:endParaRPr lang="en-IN"/>
          </a:p>
        </p:txBody>
      </p:sp>
    </p:spTree>
    <p:extLst>
      <p:ext uri="{BB962C8B-B14F-4D97-AF65-F5344CB8AC3E}">
        <p14:creationId xmlns:p14="http://schemas.microsoft.com/office/powerpoint/2010/main" val="2737748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9D329-127B-FE2F-C3D3-A828A5279A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B673A52-5896-6E9C-B7A5-0793E4DF8F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669A00-715C-D755-4757-794DCF7F7719}"/>
              </a:ext>
            </a:extLst>
          </p:cNvPr>
          <p:cNvSpPr>
            <a:spLocks noGrp="1"/>
          </p:cNvSpPr>
          <p:nvPr>
            <p:ph type="dt" sz="half" idx="10"/>
          </p:nvPr>
        </p:nvSpPr>
        <p:spPr/>
        <p:txBody>
          <a:bodyPr/>
          <a:lstStyle/>
          <a:p>
            <a:fld id="{DEAB6FCD-6E7C-4238-BA7E-390EBA5D99B6}" type="datetimeFigureOut">
              <a:rPr lang="en-IN" smtClean="0"/>
              <a:t>22-01-2025</a:t>
            </a:fld>
            <a:endParaRPr lang="en-IN"/>
          </a:p>
        </p:txBody>
      </p:sp>
      <p:sp>
        <p:nvSpPr>
          <p:cNvPr id="5" name="Footer Placeholder 4">
            <a:extLst>
              <a:ext uri="{FF2B5EF4-FFF2-40B4-BE49-F238E27FC236}">
                <a16:creationId xmlns:a16="http://schemas.microsoft.com/office/drawing/2014/main" id="{1E92D447-C768-C8E3-B441-F69A83A25A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A1E2A4-3F08-5147-217F-6C5AB02F23D1}"/>
              </a:ext>
            </a:extLst>
          </p:cNvPr>
          <p:cNvSpPr>
            <a:spLocks noGrp="1"/>
          </p:cNvSpPr>
          <p:nvPr>
            <p:ph type="sldNum" sz="quarter" idx="12"/>
          </p:nvPr>
        </p:nvSpPr>
        <p:spPr/>
        <p:txBody>
          <a:bodyPr/>
          <a:lstStyle/>
          <a:p>
            <a:fld id="{0D6F68F8-44B1-48CF-98A6-1470933046EC}" type="slidenum">
              <a:rPr lang="en-IN" smtClean="0"/>
              <a:t>‹#›</a:t>
            </a:fld>
            <a:endParaRPr lang="en-IN"/>
          </a:p>
        </p:txBody>
      </p:sp>
    </p:spTree>
    <p:extLst>
      <p:ext uri="{BB962C8B-B14F-4D97-AF65-F5344CB8AC3E}">
        <p14:creationId xmlns:p14="http://schemas.microsoft.com/office/powerpoint/2010/main" val="72618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82E68-2DCD-34AD-58F5-21949DEB8B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AFA876-CC10-6513-739F-619FCA2413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AAC54ED-89BE-0454-7C33-27D25804FB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F015DC-867F-6468-121D-6BD1E1D6A5EC}"/>
              </a:ext>
            </a:extLst>
          </p:cNvPr>
          <p:cNvSpPr>
            <a:spLocks noGrp="1"/>
          </p:cNvSpPr>
          <p:nvPr>
            <p:ph type="dt" sz="half" idx="10"/>
          </p:nvPr>
        </p:nvSpPr>
        <p:spPr/>
        <p:txBody>
          <a:bodyPr/>
          <a:lstStyle/>
          <a:p>
            <a:fld id="{DEAB6FCD-6E7C-4238-BA7E-390EBA5D99B6}" type="datetimeFigureOut">
              <a:rPr lang="en-IN" smtClean="0"/>
              <a:t>22-01-2025</a:t>
            </a:fld>
            <a:endParaRPr lang="en-IN"/>
          </a:p>
        </p:txBody>
      </p:sp>
      <p:sp>
        <p:nvSpPr>
          <p:cNvPr id="6" name="Footer Placeholder 5">
            <a:extLst>
              <a:ext uri="{FF2B5EF4-FFF2-40B4-BE49-F238E27FC236}">
                <a16:creationId xmlns:a16="http://schemas.microsoft.com/office/drawing/2014/main" id="{0EE0E6D0-2713-72D1-4E09-441FF94729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39B369-EB80-2C01-7AE9-D7F407F84821}"/>
              </a:ext>
            </a:extLst>
          </p:cNvPr>
          <p:cNvSpPr>
            <a:spLocks noGrp="1"/>
          </p:cNvSpPr>
          <p:nvPr>
            <p:ph type="sldNum" sz="quarter" idx="12"/>
          </p:nvPr>
        </p:nvSpPr>
        <p:spPr/>
        <p:txBody>
          <a:bodyPr/>
          <a:lstStyle/>
          <a:p>
            <a:fld id="{0D6F68F8-44B1-48CF-98A6-1470933046EC}" type="slidenum">
              <a:rPr lang="en-IN" smtClean="0"/>
              <a:t>‹#›</a:t>
            </a:fld>
            <a:endParaRPr lang="en-IN"/>
          </a:p>
        </p:txBody>
      </p:sp>
    </p:spTree>
    <p:extLst>
      <p:ext uri="{BB962C8B-B14F-4D97-AF65-F5344CB8AC3E}">
        <p14:creationId xmlns:p14="http://schemas.microsoft.com/office/powerpoint/2010/main" val="481095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9604-2043-9BB0-BC5E-3840BD3889A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4A3B04-B63D-18FD-6812-DEFA37F952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F6E36C-638B-C6DD-50CB-5377F84F44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2E7C8AC-C3B5-0743-C210-F848B09CD2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93C51B-6798-74D8-C24A-A97FD96C62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8CE707E-1E03-28F7-3CAE-B079EAF71D73}"/>
              </a:ext>
            </a:extLst>
          </p:cNvPr>
          <p:cNvSpPr>
            <a:spLocks noGrp="1"/>
          </p:cNvSpPr>
          <p:nvPr>
            <p:ph type="dt" sz="half" idx="10"/>
          </p:nvPr>
        </p:nvSpPr>
        <p:spPr/>
        <p:txBody>
          <a:bodyPr/>
          <a:lstStyle/>
          <a:p>
            <a:fld id="{DEAB6FCD-6E7C-4238-BA7E-390EBA5D99B6}" type="datetimeFigureOut">
              <a:rPr lang="en-IN" smtClean="0"/>
              <a:t>22-01-2025</a:t>
            </a:fld>
            <a:endParaRPr lang="en-IN"/>
          </a:p>
        </p:txBody>
      </p:sp>
      <p:sp>
        <p:nvSpPr>
          <p:cNvPr id="8" name="Footer Placeholder 7">
            <a:extLst>
              <a:ext uri="{FF2B5EF4-FFF2-40B4-BE49-F238E27FC236}">
                <a16:creationId xmlns:a16="http://schemas.microsoft.com/office/drawing/2014/main" id="{0FC01643-208C-C0AF-73EF-3D3108405AB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5939EA-74B5-C133-152A-819B3CDD0F6C}"/>
              </a:ext>
            </a:extLst>
          </p:cNvPr>
          <p:cNvSpPr>
            <a:spLocks noGrp="1"/>
          </p:cNvSpPr>
          <p:nvPr>
            <p:ph type="sldNum" sz="quarter" idx="12"/>
          </p:nvPr>
        </p:nvSpPr>
        <p:spPr/>
        <p:txBody>
          <a:bodyPr/>
          <a:lstStyle/>
          <a:p>
            <a:fld id="{0D6F68F8-44B1-48CF-98A6-1470933046EC}" type="slidenum">
              <a:rPr lang="en-IN" smtClean="0"/>
              <a:t>‹#›</a:t>
            </a:fld>
            <a:endParaRPr lang="en-IN"/>
          </a:p>
        </p:txBody>
      </p:sp>
    </p:spTree>
    <p:extLst>
      <p:ext uri="{BB962C8B-B14F-4D97-AF65-F5344CB8AC3E}">
        <p14:creationId xmlns:p14="http://schemas.microsoft.com/office/powerpoint/2010/main" val="274865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E5EBB-D3C5-AB0F-1D6C-33E98575CC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245426F-C001-D170-963D-E65B52CA4741}"/>
              </a:ext>
            </a:extLst>
          </p:cNvPr>
          <p:cNvSpPr>
            <a:spLocks noGrp="1"/>
          </p:cNvSpPr>
          <p:nvPr>
            <p:ph type="dt" sz="half" idx="10"/>
          </p:nvPr>
        </p:nvSpPr>
        <p:spPr/>
        <p:txBody>
          <a:bodyPr/>
          <a:lstStyle/>
          <a:p>
            <a:fld id="{DEAB6FCD-6E7C-4238-BA7E-390EBA5D99B6}" type="datetimeFigureOut">
              <a:rPr lang="en-IN" smtClean="0"/>
              <a:t>22-01-2025</a:t>
            </a:fld>
            <a:endParaRPr lang="en-IN"/>
          </a:p>
        </p:txBody>
      </p:sp>
      <p:sp>
        <p:nvSpPr>
          <p:cNvPr id="4" name="Footer Placeholder 3">
            <a:extLst>
              <a:ext uri="{FF2B5EF4-FFF2-40B4-BE49-F238E27FC236}">
                <a16:creationId xmlns:a16="http://schemas.microsoft.com/office/drawing/2014/main" id="{153BF6D0-F3E0-069C-0D84-19EFEDEFDFB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C698DD6-5018-249E-1489-E176213E0533}"/>
              </a:ext>
            </a:extLst>
          </p:cNvPr>
          <p:cNvSpPr>
            <a:spLocks noGrp="1"/>
          </p:cNvSpPr>
          <p:nvPr>
            <p:ph type="sldNum" sz="quarter" idx="12"/>
          </p:nvPr>
        </p:nvSpPr>
        <p:spPr/>
        <p:txBody>
          <a:bodyPr/>
          <a:lstStyle/>
          <a:p>
            <a:fld id="{0D6F68F8-44B1-48CF-98A6-1470933046EC}" type="slidenum">
              <a:rPr lang="en-IN" smtClean="0"/>
              <a:t>‹#›</a:t>
            </a:fld>
            <a:endParaRPr lang="en-IN"/>
          </a:p>
        </p:txBody>
      </p:sp>
    </p:spTree>
    <p:extLst>
      <p:ext uri="{BB962C8B-B14F-4D97-AF65-F5344CB8AC3E}">
        <p14:creationId xmlns:p14="http://schemas.microsoft.com/office/powerpoint/2010/main" val="2151783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E2B387-031D-7C28-5247-86698C1791D8}"/>
              </a:ext>
            </a:extLst>
          </p:cNvPr>
          <p:cNvSpPr>
            <a:spLocks noGrp="1"/>
          </p:cNvSpPr>
          <p:nvPr>
            <p:ph type="dt" sz="half" idx="10"/>
          </p:nvPr>
        </p:nvSpPr>
        <p:spPr/>
        <p:txBody>
          <a:bodyPr/>
          <a:lstStyle/>
          <a:p>
            <a:fld id="{DEAB6FCD-6E7C-4238-BA7E-390EBA5D99B6}" type="datetimeFigureOut">
              <a:rPr lang="en-IN" smtClean="0"/>
              <a:t>22-01-2025</a:t>
            </a:fld>
            <a:endParaRPr lang="en-IN"/>
          </a:p>
        </p:txBody>
      </p:sp>
      <p:sp>
        <p:nvSpPr>
          <p:cNvPr id="3" name="Footer Placeholder 2">
            <a:extLst>
              <a:ext uri="{FF2B5EF4-FFF2-40B4-BE49-F238E27FC236}">
                <a16:creationId xmlns:a16="http://schemas.microsoft.com/office/drawing/2014/main" id="{0A4E5FBD-BBFC-A867-DBE5-3426A608FB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26480C5-78CE-6A17-5D1A-A113BA586D45}"/>
              </a:ext>
            </a:extLst>
          </p:cNvPr>
          <p:cNvSpPr>
            <a:spLocks noGrp="1"/>
          </p:cNvSpPr>
          <p:nvPr>
            <p:ph type="sldNum" sz="quarter" idx="12"/>
          </p:nvPr>
        </p:nvSpPr>
        <p:spPr/>
        <p:txBody>
          <a:bodyPr/>
          <a:lstStyle/>
          <a:p>
            <a:fld id="{0D6F68F8-44B1-48CF-98A6-1470933046EC}" type="slidenum">
              <a:rPr lang="en-IN" smtClean="0"/>
              <a:t>‹#›</a:t>
            </a:fld>
            <a:endParaRPr lang="en-IN"/>
          </a:p>
        </p:txBody>
      </p:sp>
    </p:spTree>
    <p:extLst>
      <p:ext uri="{BB962C8B-B14F-4D97-AF65-F5344CB8AC3E}">
        <p14:creationId xmlns:p14="http://schemas.microsoft.com/office/powerpoint/2010/main" val="1448514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1D0A5-71F8-36D7-35FD-DBF0474A09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EFA8CF0-98BA-D0E1-06AB-0628639010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3A54BF-852E-2CDD-E42D-B84B35B6A1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37CCC4-6220-4741-388A-C97B945C22DD}"/>
              </a:ext>
            </a:extLst>
          </p:cNvPr>
          <p:cNvSpPr>
            <a:spLocks noGrp="1"/>
          </p:cNvSpPr>
          <p:nvPr>
            <p:ph type="dt" sz="half" idx="10"/>
          </p:nvPr>
        </p:nvSpPr>
        <p:spPr/>
        <p:txBody>
          <a:bodyPr/>
          <a:lstStyle/>
          <a:p>
            <a:fld id="{DEAB6FCD-6E7C-4238-BA7E-390EBA5D99B6}" type="datetimeFigureOut">
              <a:rPr lang="en-IN" smtClean="0"/>
              <a:t>22-01-2025</a:t>
            </a:fld>
            <a:endParaRPr lang="en-IN"/>
          </a:p>
        </p:txBody>
      </p:sp>
      <p:sp>
        <p:nvSpPr>
          <p:cNvPr id="6" name="Footer Placeholder 5">
            <a:extLst>
              <a:ext uri="{FF2B5EF4-FFF2-40B4-BE49-F238E27FC236}">
                <a16:creationId xmlns:a16="http://schemas.microsoft.com/office/drawing/2014/main" id="{A4EB766A-1B92-C75A-C22E-E70511F3E3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87E148-259F-9E53-1058-519FD1BC8964}"/>
              </a:ext>
            </a:extLst>
          </p:cNvPr>
          <p:cNvSpPr>
            <a:spLocks noGrp="1"/>
          </p:cNvSpPr>
          <p:nvPr>
            <p:ph type="sldNum" sz="quarter" idx="12"/>
          </p:nvPr>
        </p:nvSpPr>
        <p:spPr/>
        <p:txBody>
          <a:bodyPr/>
          <a:lstStyle/>
          <a:p>
            <a:fld id="{0D6F68F8-44B1-48CF-98A6-1470933046EC}" type="slidenum">
              <a:rPr lang="en-IN" smtClean="0"/>
              <a:t>‹#›</a:t>
            </a:fld>
            <a:endParaRPr lang="en-IN"/>
          </a:p>
        </p:txBody>
      </p:sp>
    </p:spTree>
    <p:extLst>
      <p:ext uri="{BB962C8B-B14F-4D97-AF65-F5344CB8AC3E}">
        <p14:creationId xmlns:p14="http://schemas.microsoft.com/office/powerpoint/2010/main" val="653798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E62B-08A6-9FED-7973-F5C4E75AF5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5F9BA7-ACE8-A67A-2018-E768DB3A07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C8CAAC-211D-72DB-37E5-2EEF82C9FD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FB527B-8785-D31D-F226-E7337350E1DB}"/>
              </a:ext>
            </a:extLst>
          </p:cNvPr>
          <p:cNvSpPr>
            <a:spLocks noGrp="1"/>
          </p:cNvSpPr>
          <p:nvPr>
            <p:ph type="dt" sz="half" idx="10"/>
          </p:nvPr>
        </p:nvSpPr>
        <p:spPr/>
        <p:txBody>
          <a:bodyPr/>
          <a:lstStyle/>
          <a:p>
            <a:fld id="{DEAB6FCD-6E7C-4238-BA7E-390EBA5D99B6}" type="datetimeFigureOut">
              <a:rPr lang="en-IN" smtClean="0"/>
              <a:t>22-01-2025</a:t>
            </a:fld>
            <a:endParaRPr lang="en-IN"/>
          </a:p>
        </p:txBody>
      </p:sp>
      <p:sp>
        <p:nvSpPr>
          <p:cNvPr id="6" name="Footer Placeholder 5">
            <a:extLst>
              <a:ext uri="{FF2B5EF4-FFF2-40B4-BE49-F238E27FC236}">
                <a16:creationId xmlns:a16="http://schemas.microsoft.com/office/drawing/2014/main" id="{5990BA4B-C08C-61B2-EEC2-B495376BF1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991020-FDEF-3FEA-127A-01F9427602A4}"/>
              </a:ext>
            </a:extLst>
          </p:cNvPr>
          <p:cNvSpPr>
            <a:spLocks noGrp="1"/>
          </p:cNvSpPr>
          <p:nvPr>
            <p:ph type="sldNum" sz="quarter" idx="12"/>
          </p:nvPr>
        </p:nvSpPr>
        <p:spPr/>
        <p:txBody>
          <a:bodyPr/>
          <a:lstStyle/>
          <a:p>
            <a:fld id="{0D6F68F8-44B1-48CF-98A6-1470933046EC}" type="slidenum">
              <a:rPr lang="en-IN" smtClean="0"/>
              <a:t>‹#›</a:t>
            </a:fld>
            <a:endParaRPr lang="en-IN"/>
          </a:p>
        </p:txBody>
      </p:sp>
    </p:spTree>
    <p:extLst>
      <p:ext uri="{BB962C8B-B14F-4D97-AF65-F5344CB8AC3E}">
        <p14:creationId xmlns:p14="http://schemas.microsoft.com/office/powerpoint/2010/main" val="2706842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FE38C6-C486-9BC1-2959-219471693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291FA0-FB06-1B35-C9D0-D1556E55FA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0410EA-8D6F-2FA1-4582-3CBA37F3F3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AB6FCD-6E7C-4238-BA7E-390EBA5D99B6}" type="datetimeFigureOut">
              <a:rPr lang="en-IN" smtClean="0"/>
              <a:t>22-01-2025</a:t>
            </a:fld>
            <a:endParaRPr lang="en-IN"/>
          </a:p>
        </p:txBody>
      </p:sp>
      <p:sp>
        <p:nvSpPr>
          <p:cNvPr id="5" name="Footer Placeholder 4">
            <a:extLst>
              <a:ext uri="{FF2B5EF4-FFF2-40B4-BE49-F238E27FC236}">
                <a16:creationId xmlns:a16="http://schemas.microsoft.com/office/drawing/2014/main" id="{FDB4B89A-1A6A-73C0-E587-8A1DBAC181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DD73B0-6F92-9B1D-BFE2-DEE830E6D9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6F68F8-44B1-48CF-98A6-1470933046EC}" type="slidenum">
              <a:rPr lang="en-IN" smtClean="0"/>
              <a:t>‹#›</a:t>
            </a:fld>
            <a:endParaRPr lang="en-IN"/>
          </a:p>
        </p:txBody>
      </p:sp>
    </p:spTree>
    <p:extLst>
      <p:ext uri="{BB962C8B-B14F-4D97-AF65-F5344CB8AC3E}">
        <p14:creationId xmlns:p14="http://schemas.microsoft.com/office/powerpoint/2010/main" val="2020239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numpy.or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javatpoint.com/user-defined-data-structures-in-python"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77E0-ABE9-9953-867C-7C13FBD9358D}"/>
              </a:ext>
            </a:extLst>
          </p:cNvPr>
          <p:cNvSpPr>
            <a:spLocks noGrp="1"/>
          </p:cNvSpPr>
          <p:nvPr>
            <p:ph type="ctrTitle"/>
          </p:nvPr>
        </p:nvSpPr>
        <p:spPr/>
        <p:txBody>
          <a:bodyPr/>
          <a:lstStyle/>
          <a:p>
            <a:r>
              <a:rPr lang="en-IN" dirty="0"/>
              <a:t>PPT 4</a:t>
            </a:r>
          </a:p>
        </p:txBody>
      </p:sp>
      <p:sp>
        <p:nvSpPr>
          <p:cNvPr id="3" name="Subtitle 2">
            <a:extLst>
              <a:ext uri="{FF2B5EF4-FFF2-40B4-BE49-F238E27FC236}">
                <a16:creationId xmlns:a16="http://schemas.microsoft.com/office/drawing/2014/main" id="{DD3A6B9E-9DEE-8590-2F20-A980CA297A07}"/>
              </a:ext>
            </a:extLst>
          </p:cNvPr>
          <p:cNvSpPr>
            <a:spLocks noGrp="1"/>
          </p:cNvSpPr>
          <p:nvPr>
            <p:ph type="subTitle" idx="1"/>
          </p:nvPr>
        </p:nvSpPr>
        <p:spPr/>
        <p:txBody>
          <a:bodyPr/>
          <a:lstStyle/>
          <a:p>
            <a:r>
              <a:rPr lang="en-IN" dirty="0"/>
              <a:t>(user defined </a:t>
            </a:r>
            <a:r>
              <a:rPr lang="en-IN" dirty="0" err="1"/>
              <a:t>datastructures</a:t>
            </a:r>
            <a:endParaRPr lang="en-IN" dirty="0"/>
          </a:p>
        </p:txBody>
      </p:sp>
    </p:spTree>
    <p:extLst>
      <p:ext uri="{BB962C8B-B14F-4D97-AF65-F5344CB8AC3E}">
        <p14:creationId xmlns:p14="http://schemas.microsoft.com/office/powerpoint/2010/main" val="4137869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EACA5-CFE1-A920-3691-E33115C388C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Adding Elements to a Array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D28569-E028-9E4E-D609-89DA1D6FF55D}"/>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Elements can be added to the Array by using built-in insert() function.</a:t>
            </a:r>
          </a:p>
          <a:p>
            <a:pPr algn="just"/>
            <a:r>
              <a:rPr lang="en-US" dirty="0">
                <a:latin typeface="Times New Roman" panose="02020603050405020304" pitchFamily="18" charset="0"/>
                <a:cs typeface="Times New Roman" panose="02020603050405020304" pitchFamily="18" charset="0"/>
              </a:rPr>
              <a:t> Insert is used to insert one or more data elements into an array. </a:t>
            </a:r>
          </a:p>
          <a:p>
            <a:pPr algn="just"/>
            <a:r>
              <a:rPr lang="en-US" dirty="0">
                <a:latin typeface="Times New Roman" panose="02020603050405020304" pitchFamily="18" charset="0"/>
                <a:cs typeface="Times New Roman" panose="02020603050405020304" pitchFamily="18" charset="0"/>
              </a:rPr>
              <a:t>Based on the requirement, a new element can be added at the beginning, end, or any given index of array. </a:t>
            </a:r>
          </a:p>
          <a:p>
            <a:pPr algn="just"/>
            <a:r>
              <a:rPr lang="en-US" dirty="0">
                <a:latin typeface="Times New Roman" panose="02020603050405020304" pitchFamily="18" charset="0"/>
                <a:cs typeface="Times New Roman" panose="02020603050405020304" pitchFamily="18" charset="0"/>
              </a:rPr>
              <a:t>append() is also used to add the value mentioned in its arguments at the end of the array.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852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7B34AFE-0A80-B150-8BEE-63ED53F8BF41}"/>
              </a:ext>
            </a:extLst>
          </p:cNvPr>
          <p:cNvPicPr>
            <a:picLocks noGrp="1" noChangeAspect="1"/>
          </p:cNvPicPr>
          <p:nvPr>
            <p:ph idx="1"/>
          </p:nvPr>
        </p:nvPicPr>
        <p:blipFill>
          <a:blip r:embed="rId2"/>
          <a:stretch>
            <a:fillRect/>
          </a:stretch>
        </p:blipFill>
        <p:spPr>
          <a:xfrm>
            <a:off x="825910" y="294968"/>
            <a:ext cx="10500851" cy="6563032"/>
          </a:xfrm>
        </p:spPr>
      </p:pic>
    </p:spTree>
    <p:extLst>
      <p:ext uri="{BB962C8B-B14F-4D97-AF65-F5344CB8AC3E}">
        <p14:creationId xmlns:p14="http://schemas.microsoft.com/office/powerpoint/2010/main" val="2144794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B593CF0-4984-B9AE-0940-29F03B81BC9B}"/>
              </a:ext>
            </a:extLst>
          </p:cNvPr>
          <p:cNvPicPr>
            <a:picLocks noGrp="1" noChangeAspect="1"/>
          </p:cNvPicPr>
          <p:nvPr>
            <p:ph idx="1"/>
          </p:nvPr>
        </p:nvPicPr>
        <p:blipFill>
          <a:blip r:embed="rId2"/>
          <a:stretch>
            <a:fillRect/>
          </a:stretch>
        </p:blipFill>
        <p:spPr>
          <a:xfrm>
            <a:off x="1578077" y="1415845"/>
            <a:ext cx="9114504" cy="2831633"/>
          </a:xfrm>
        </p:spPr>
      </p:pic>
    </p:spTree>
    <p:extLst>
      <p:ext uri="{BB962C8B-B14F-4D97-AF65-F5344CB8AC3E}">
        <p14:creationId xmlns:p14="http://schemas.microsoft.com/office/powerpoint/2010/main" val="3515577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6383B-6415-890A-4F39-E91382347FD3}"/>
              </a:ext>
            </a:extLst>
          </p:cNvPr>
          <p:cNvSpPr>
            <a:spLocks noGrp="1"/>
          </p:cNvSpPr>
          <p:nvPr>
            <p:ph type="title"/>
          </p:nvPr>
        </p:nvSpPr>
        <p:spPr/>
        <p:txBody>
          <a:bodyPr/>
          <a:lstStyle/>
          <a:p>
            <a:r>
              <a:rPr lang="en-US" dirty="0"/>
              <a:t>When arrays are used over a list in Python:</a:t>
            </a:r>
            <a:endParaRPr lang="en-IN" dirty="0"/>
          </a:p>
        </p:txBody>
      </p:sp>
      <p:sp>
        <p:nvSpPr>
          <p:cNvPr id="3" name="Content Placeholder 2">
            <a:extLst>
              <a:ext uri="{FF2B5EF4-FFF2-40B4-BE49-F238E27FC236}">
                <a16:creationId xmlns:a16="http://schemas.microsoft.com/office/drawing/2014/main" id="{2F69627A-3C91-1D26-C114-D3961EDC16D5}"/>
              </a:ext>
            </a:extLst>
          </p:cNvPr>
          <p:cNvSpPr>
            <a:spLocks noGrp="1"/>
          </p:cNvSpPr>
          <p:nvPr>
            <p:ph idx="1"/>
          </p:nvPr>
        </p:nvSpPr>
        <p:spPr/>
        <p:txBody>
          <a:bodyPr>
            <a:normAutofit/>
          </a:bodyPr>
          <a:lstStyle/>
          <a:p>
            <a:pPr algn="just"/>
            <a:r>
              <a:rPr lang="en-US" b="0" i="0" dirty="0">
                <a:solidFill>
                  <a:srgbClr val="231F20"/>
                </a:solidFill>
                <a:effectLst/>
                <a:latin typeface="circular-xx"/>
              </a:rPr>
              <a:t>Arrays and Lists are two prominent data structures in Python that are similar in many aspects. </a:t>
            </a:r>
          </a:p>
          <a:p>
            <a:pPr algn="just"/>
            <a:r>
              <a:rPr lang="en-US" b="0" i="0" dirty="0">
                <a:solidFill>
                  <a:srgbClr val="231F20"/>
                </a:solidFill>
                <a:effectLst/>
                <a:latin typeface="circular-xx"/>
              </a:rPr>
              <a:t>They both can be used to store data and enable us to iterate over them, slice them, and even access their elements utilizing the indexing method. </a:t>
            </a:r>
          </a:p>
          <a:p>
            <a:pPr algn="just"/>
            <a:r>
              <a:rPr lang="en-US" b="0" i="0" dirty="0">
                <a:solidFill>
                  <a:srgbClr val="231F20"/>
                </a:solidFill>
                <a:effectLst/>
                <a:latin typeface="circular-xx"/>
              </a:rPr>
              <a:t>Then what is the difference between list and array in Python?</a:t>
            </a:r>
          </a:p>
          <a:p>
            <a:pPr algn="just"/>
            <a:r>
              <a:rPr lang="en-US" b="0" i="0" dirty="0">
                <a:solidFill>
                  <a:srgbClr val="000000"/>
                </a:solidFill>
                <a:effectLst/>
                <a:latin typeface="unset"/>
              </a:rPr>
              <a:t>The </a:t>
            </a:r>
            <a:r>
              <a:rPr lang="en-US" b="1" i="0" dirty="0">
                <a:solidFill>
                  <a:srgbClr val="222222"/>
                </a:solidFill>
                <a:effectLst/>
                <a:latin typeface="unset"/>
              </a:rPr>
              <a:t>contiguous</a:t>
            </a:r>
            <a:r>
              <a:rPr lang="en-US" b="0" i="0" dirty="0">
                <a:solidFill>
                  <a:srgbClr val="000000"/>
                </a:solidFill>
                <a:effectLst/>
                <a:latin typeface="unset"/>
              </a:rPr>
              <a:t> nature of the array allows the data to be stored in adjacent memory locations. This makes it easier to perform operations on array elements.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9966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07AD24-56EF-6D0E-6EB9-2E42E1582D77}"/>
              </a:ext>
            </a:extLst>
          </p:cNvPr>
          <p:cNvPicPr>
            <a:picLocks noGrp="1" noChangeAspect="1"/>
          </p:cNvPicPr>
          <p:nvPr>
            <p:ph idx="1"/>
          </p:nvPr>
        </p:nvPicPr>
        <p:blipFill>
          <a:blip r:embed="rId2"/>
          <a:stretch>
            <a:fillRect/>
          </a:stretch>
        </p:blipFill>
        <p:spPr>
          <a:xfrm>
            <a:off x="1207696" y="816402"/>
            <a:ext cx="8305014" cy="1962424"/>
          </a:xfrm>
        </p:spPr>
      </p:pic>
      <p:pic>
        <p:nvPicPr>
          <p:cNvPr id="7" name="Picture 6">
            <a:extLst>
              <a:ext uri="{FF2B5EF4-FFF2-40B4-BE49-F238E27FC236}">
                <a16:creationId xmlns:a16="http://schemas.microsoft.com/office/drawing/2014/main" id="{7A19E93C-2C13-F92C-28D3-D558E44329CB}"/>
              </a:ext>
            </a:extLst>
          </p:cNvPr>
          <p:cNvPicPr>
            <a:picLocks noChangeAspect="1"/>
          </p:cNvPicPr>
          <p:nvPr/>
        </p:nvPicPr>
        <p:blipFill>
          <a:blip r:embed="rId3"/>
          <a:stretch>
            <a:fillRect/>
          </a:stretch>
        </p:blipFill>
        <p:spPr>
          <a:xfrm>
            <a:off x="1320003" y="3429000"/>
            <a:ext cx="8192707" cy="2234381"/>
          </a:xfrm>
          <a:prstGeom prst="rect">
            <a:avLst/>
          </a:prstGeom>
        </p:spPr>
      </p:pic>
    </p:spTree>
    <p:extLst>
      <p:ext uri="{BB962C8B-B14F-4D97-AF65-F5344CB8AC3E}">
        <p14:creationId xmlns:p14="http://schemas.microsoft.com/office/powerpoint/2010/main" val="4231359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6D2DC8B-D44E-7312-AFAD-7F17B1D6DFF9}"/>
              </a:ext>
            </a:extLst>
          </p:cNvPr>
          <p:cNvGraphicFramePr>
            <a:graphicFrameLocks noGrp="1"/>
          </p:cNvGraphicFramePr>
          <p:nvPr>
            <p:ph idx="1"/>
            <p:extLst>
              <p:ext uri="{D42A27DB-BD31-4B8C-83A1-F6EECF244321}">
                <p14:modId xmlns:p14="http://schemas.microsoft.com/office/powerpoint/2010/main" val="3209317443"/>
              </p:ext>
            </p:extLst>
          </p:nvPr>
        </p:nvGraphicFramePr>
        <p:xfrm>
          <a:off x="884903" y="147484"/>
          <a:ext cx="10014156" cy="6445046"/>
        </p:xfrm>
        <a:graphic>
          <a:graphicData uri="http://schemas.openxmlformats.org/drawingml/2006/table">
            <a:tbl>
              <a:tblPr/>
              <a:tblGrid>
                <a:gridCol w="3338052">
                  <a:extLst>
                    <a:ext uri="{9D8B030D-6E8A-4147-A177-3AD203B41FA5}">
                      <a16:colId xmlns:a16="http://schemas.microsoft.com/office/drawing/2014/main" val="4192706308"/>
                    </a:ext>
                  </a:extLst>
                </a:gridCol>
                <a:gridCol w="3338052">
                  <a:extLst>
                    <a:ext uri="{9D8B030D-6E8A-4147-A177-3AD203B41FA5}">
                      <a16:colId xmlns:a16="http://schemas.microsoft.com/office/drawing/2014/main" val="1508994200"/>
                    </a:ext>
                  </a:extLst>
                </a:gridCol>
                <a:gridCol w="3338052">
                  <a:extLst>
                    <a:ext uri="{9D8B030D-6E8A-4147-A177-3AD203B41FA5}">
                      <a16:colId xmlns:a16="http://schemas.microsoft.com/office/drawing/2014/main" val="316830950"/>
                    </a:ext>
                  </a:extLst>
                </a:gridCol>
              </a:tblGrid>
              <a:tr h="295236">
                <a:tc>
                  <a:txBody>
                    <a:bodyPr/>
                    <a:lstStyle/>
                    <a:p>
                      <a:pPr algn="ctr" fontAlgn="t" latinLnBrk="0"/>
                      <a:r>
                        <a:rPr lang="en-IN" sz="1000" b="1">
                          <a:solidFill>
                            <a:srgbClr val="231F20"/>
                          </a:solidFill>
                          <a:effectLst/>
                          <a:latin typeface="unset"/>
                        </a:rPr>
                        <a:t>PARAMETER</a:t>
                      </a:r>
                    </a:p>
                  </a:txBody>
                  <a:tcPr marL="83955" marR="83955" marT="52472" marB="5247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latinLnBrk="0"/>
                      <a:r>
                        <a:rPr lang="en-IN" sz="1000" b="1">
                          <a:solidFill>
                            <a:srgbClr val="231F20"/>
                          </a:solidFill>
                          <a:effectLst/>
                          <a:latin typeface="unset"/>
                        </a:rPr>
                        <a:t>LIST</a:t>
                      </a:r>
                      <a:endParaRPr lang="en-IN" sz="1000" b="1">
                        <a:solidFill>
                          <a:srgbClr val="000000"/>
                        </a:solidFill>
                        <a:effectLst/>
                        <a:latin typeface="unset"/>
                      </a:endParaRPr>
                    </a:p>
                  </a:txBody>
                  <a:tcPr marL="83955" marR="83955" marT="52472" marB="5247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latinLnBrk="0"/>
                      <a:r>
                        <a:rPr lang="en-IN" sz="1000" b="1">
                          <a:solidFill>
                            <a:srgbClr val="231F20"/>
                          </a:solidFill>
                          <a:effectLst/>
                          <a:latin typeface="unset"/>
                        </a:rPr>
                        <a:t>ARRAY</a:t>
                      </a:r>
                      <a:endParaRPr lang="en-IN" sz="1000" b="1">
                        <a:solidFill>
                          <a:srgbClr val="000000"/>
                        </a:solidFill>
                        <a:effectLst/>
                        <a:latin typeface="unset"/>
                      </a:endParaRPr>
                    </a:p>
                  </a:txBody>
                  <a:tcPr marL="83955" marR="83955" marT="52472" marB="5247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22473887"/>
                  </a:ext>
                </a:extLst>
              </a:tr>
              <a:tr h="1680723">
                <a:tc>
                  <a:txBody>
                    <a:bodyPr/>
                    <a:lstStyle/>
                    <a:p>
                      <a:pPr algn="ctr" fontAlgn="ctr" latinLnBrk="0"/>
                      <a:r>
                        <a:rPr lang="en-IN" sz="1000" b="1">
                          <a:solidFill>
                            <a:srgbClr val="231F20"/>
                          </a:solidFill>
                          <a:effectLst/>
                          <a:latin typeface="unset"/>
                        </a:rPr>
                        <a:t>Declaration</a:t>
                      </a:r>
                    </a:p>
                  </a:txBody>
                  <a:tcPr marL="83955" marR="83955" marT="52472" marB="5247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ctr" latinLnBrk="0"/>
                      <a:r>
                        <a:rPr lang="en-US" sz="1000" b="0">
                          <a:solidFill>
                            <a:srgbClr val="231F20"/>
                          </a:solidFill>
                          <a:effectLst/>
                          <a:latin typeface="unset"/>
                        </a:rPr>
                        <a:t>Lists need not be declared since they are inbuilt in Python.</a:t>
                      </a:r>
                      <a:endParaRPr lang="en-US" sz="1000" b="1">
                        <a:solidFill>
                          <a:srgbClr val="231F20"/>
                        </a:solidFill>
                        <a:effectLst/>
                        <a:latin typeface="unset"/>
                      </a:endParaRPr>
                    </a:p>
                    <a:p>
                      <a:pPr algn="ctr" fontAlgn="ctr" latinLnBrk="0"/>
                      <a:r>
                        <a:rPr lang="en-US" sz="1000" b="0">
                          <a:solidFill>
                            <a:srgbClr val="231F20"/>
                          </a:solidFill>
                          <a:effectLst/>
                          <a:latin typeface="unset"/>
                        </a:rPr>
                        <a:t>list = [10, 20, 30]</a:t>
                      </a:r>
                      <a:endParaRPr lang="en-US" sz="1000" b="1">
                        <a:solidFill>
                          <a:srgbClr val="231F20"/>
                        </a:solidFill>
                        <a:effectLst/>
                        <a:latin typeface="unset"/>
                      </a:endParaRPr>
                    </a:p>
                  </a:txBody>
                  <a:tcPr marL="83955" marR="83955" marT="52472" marB="5247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ctr" latinLnBrk="0"/>
                      <a:r>
                        <a:rPr lang="en-US" sz="1000" b="0">
                          <a:solidFill>
                            <a:srgbClr val="000000"/>
                          </a:solidFill>
                          <a:effectLst/>
                          <a:latin typeface="unset"/>
                        </a:rPr>
                        <a:t>You need to import an array module or </a:t>
                      </a:r>
                      <a:r>
                        <a:rPr lang="en-US" sz="1000" b="0" u="none" strike="noStrike">
                          <a:solidFill>
                            <a:srgbClr val="2B97F0"/>
                          </a:solidFill>
                          <a:effectLst/>
                          <a:latin typeface="unset"/>
                          <a:hlinkClick r:id="rId2"/>
                        </a:rPr>
                        <a:t>NumPy</a:t>
                      </a:r>
                      <a:r>
                        <a:rPr lang="en-US" sz="1000" b="0">
                          <a:solidFill>
                            <a:srgbClr val="000000"/>
                          </a:solidFill>
                          <a:effectLst/>
                          <a:latin typeface="unset"/>
                        </a:rPr>
                        <a:t> library in order to declare an array.</a:t>
                      </a:r>
                      <a:r>
                        <a:rPr lang="en-US" sz="1000" b="1">
                          <a:solidFill>
                            <a:srgbClr val="231F20"/>
                          </a:solidFill>
                          <a:effectLst/>
                          <a:latin typeface="unset"/>
                        </a:rPr>
                        <a:t> </a:t>
                      </a:r>
                    </a:p>
                    <a:p>
                      <a:pPr algn="l" fontAlgn="ctr" latinLnBrk="0"/>
                      <a:r>
                        <a:rPr lang="en-US" sz="1000" b="0">
                          <a:solidFill>
                            <a:srgbClr val="231F20"/>
                          </a:solidFill>
                          <a:effectLst/>
                          <a:latin typeface="unset"/>
                        </a:rPr>
                        <a:t>my_arr_1 = array.array(‘i’, [10, 20, 30])</a:t>
                      </a:r>
                      <a:endParaRPr lang="en-US" sz="1000" b="1">
                        <a:solidFill>
                          <a:srgbClr val="231F20"/>
                        </a:solidFill>
                        <a:effectLst/>
                        <a:latin typeface="unset"/>
                      </a:endParaRPr>
                    </a:p>
                  </a:txBody>
                  <a:tcPr marL="83955" marR="83955" marT="52472" marB="5247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32343452"/>
                  </a:ext>
                </a:extLst>
              </a:tr>
              <a:tr h="1333984">
                <a:tc>
                  <a:txBody>
                    <a:bodyPr/>
                    <a:lstStyle/>
                    <a:p>
                      <a:pPr algn="ctr" fontAlgn="ctr" latinLnBrk="0"/>
                      <a:r>
                        <a:rPr lang="en-IN" sz="1000" b="1">
                          <a:solidFill>
                            <a:srgbClr val="231F20"/>
                          </a:solidFill>
                          <a:effectLst/>
                          <a:latin typeface="unset"/>
                        </a:rPr>
                        <a:t>Data Type</a:t>
                      </a:r>
                    </a:p>
                  </a:txBody>
                  <a:tcPr marL="83955" marR="83955" marT="52472" marB="5247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ctr" latinLnBrk="0"/>
                      <a:r>
                        <a:rPr lang="en-US" sz="1000" b="0">
                          <a:solidFill>
                            <a:srgbClr val="231F20"/>
                          </a:solidFill>
                          <a:effectLst/>
                          <a:latin typeface="unset"/>
                        </a:rPr>
                        <a:t>A single list can contain values that belong to different data types.</a:t>
                      </a:r>
                      <a:endParaRPr lang="en-US" sz="1000" b="1">
                        <a:solidFill>
                          <a:srgbClr val="231F20"/>
                        </a:solidFill>
                        <a:effectLst/>
                        <a:latin typeface="unset"/>
                      </a:endParaRPr>
                    </a:p>
                    <a:p>
                      <a:pPr algn="ctr" fontAlgn="ctr" latinLnBrk="0"/>
                      <a:r>
                        <a:rPr lang="en-US" sz="1000" b="0">
                          <a:solidFill>
                            <a:srgbClr val="231F20"/>
                          </a:solidFill>
                          <a:effectLst/>
                          <a:latin typeface="unset"/>
                        </a:rPr>
                        <a:t>myList = [40, ‘hi there’, ‘m’]</a:t>
                      </a:r>
                      <a:endParaRPr lang="en-US" sz="1000" b="1">
                        <a:solidFill>
                          <a:srgbClr val="231F20"/>
                        </a:solidFill>
                        <a:effectLst/>
                        <a:latin typeface="unset"/>
                      </a:endParaRPr>
                    </a:p>
                  </a:txBody>
                  <a:tcPr marL="83955" marR="83955" marT="52472" marB="5247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ctr" latinLnBrk="0"/>
                      <a:r>
                        <a:rPr lang="en-US" sz="1000" b="0">
                          <a:solidFill>
                            <a:srgbClr val="000000"/>
                          </a:solidFill>
                          <a:effectLst/>
                          <a:latin typeface="unset"/>
                        </a:rPr>
                        <a:t>All the elements of an array should be of the same data type.</a:t>
                      </a:r>
                      <a:r>
                        <a:rPr lang="en-US" sz="1000" b="0">
                          <a:solidFill>
                            <a:srgbClr val="231F20"/>
                          </a:solidFill>
                          <a:effectLst/>
                          <a:latin typeface="unset"/>
                        </a:rPr>
                        <a:t>myArr = arr.array(i, [1, 0, 9])</a:t>
                      </a:r>
                      <a:endParaRPr lang="en-US" sz="1000" b="1">
                        <a:solidFill>
                          <a:srgbClr val="231F20"/>
                        </a:solidFill>
                        <a:effectLst/>
                        <a:latin typeface="unset"/>
                      </a:endParaRPr>
                    </a:p>
                  </a:txBody>
                  <a:tcPr marL="83955" marR="83955" marT="52472" marB="5247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06257477"/>
                  </a:ext>
                </a:extLst>
              </a:tr>
              <a:tr h="1333984">
                <a:tc>
                  <a:txBody>
                    <a:bodyPr/>
                    <a:lstStyle/>
                    <a:p>
                      <a:pPr algn="ctr" fontAlgn="ctr" latinLnBrk="0"/>
                      <a:r>
                        <a:rPr lang="en-IN" sz="1000" b="1">
                          <a:solidFill>
                            <a:srgbClr val="231F20"/>
                          </a:solidFill>
                          <a:effectLst/>
                          <a:latin typeface="unset"/>
                        </a:rPr>
                        <a:t>Size</a:t>
                      </a:r>
                    </a:p>
                  </a:txBody>
                  <a:tcPr marL="83955" marR="83955" marT="52472" marB="5247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latinLnBrk="0"/>
                      <a:r>
                        <a:rPr lang="en-US" sz="1000" b="0">
                          <a:solidFill>
                            <a:srgbClr val="000000"/>
                          </a:solidFill>
                          <a:effectLst/>
                          <a:latin typeface="unset"/>
                        </a:rPr>
                        <a:t>Python list is resizeable as, during list initialization, Python initializes some extra elements.</a:t>
                      </a:r>
                      <a:endParaRPr lang="en-US" sz="1000" b="1">
                        <a:solidFill>
                          <a:srgbClr val="000000"/>
                        </a:solidFill>
                        <a:effectLst/>
                        <a:latin typeface="unset"/>
                      </a:endParaRPr>
                    </a:p>
                  </a:txBody>
                  <a:tcPr marL="83955" marR="83955" marT="52472" marB="5247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latinLnBrk="0"/>
                      <a:r>
                        <a:rPr lang="en-US" sz="1000" b="0">
                          <a:solidFill>
                            <a:srgbClr val="000000"/>
                          </a:solidFill>
                          <a:effectLst/>
                          <a:latin typeface="unset"/>
                        </a:rPr>
                        <a:t>Arrays have a constant size that can not be altered.</a:t>
                      </a:r>
                      <a:endParaRPr lang="en-US" sz="1000" b="1">
                        <a:solidFill>
                          <a:srgbClr val="000000"/>
                        </a:solidFill>
                        <a:effectLst/>
                        <a:latin typeface="unset"/>
                      </a:endParaRPr>
                    </a:p>
                  </a:txBody>
                  <a:tcPr marL="83955" marR="83955" marT="52472" marB="5247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2799081"/>
                  </a:ext>
                </a:extLst>
              </a:tr>
              <a:tr h="1160614">
                <a:tc>
                  <a:txBody>
                    <a:bodyPr/>
                    <a:lstStyle/>
                    <a:p>
                      <a:pPr algn="ctr" fontAlgn="ctr" latinLnBrk="0"/>
                      <a:r>
                        <a:rPr lang="en-IN" sz="1000" b="1">
                          <a:solidFill>
                            <a:srgbClr val="231F20"/>
                          </a:solidFill>
                          <a:effectLst/>
                          <a:latin typeface="unset"/>
                        </a:rPr>
                        <a:t>Space/</a:t>
                      </a:r>
                    </a:p>
                    <a:p>
                      <a:pPr algn="ctr" fontAlgn="ctr" latinLnBrk="0"/>
                      <a:r>
                        <a:rPr lang="en-IN" sz="1000" b="1">
                          <a:solidFill>
                            <a:srgbClr val="231F20"/>
                          </a:solidFill>
                          <a:effectLst/>
                          <a:latin typeface="unset"/>
                        </a:rPr>
                        <a:t>Memory</a:t>
                      </a:r>
                    </a:p>
                  </a:txBody>
                  <a:tcPr marL="83955" marR="83955" marT="52472" marB="5247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ctr" latinLnBrk="0"/>
                      <a:r>
                        <a:rPr lang="en-US" sz="1000" b="0">
                          <a:solidFill>
                            <a:srgbClr val="231F20"/>
                          </a:solidFill>
                          <a:effectLst/>
                          <a:latin typeface="unset"/>
                        </a:rPr>
                        <a:t>Consumes larger space and memory for the addition or removal of elements.</a:t>
                      </a:r>
                      <a:endParaRPr lang="en-US" sz="1000" b="1">
                        <a:solidFill>
                          <a:srgbClr val="231F20"/>
                        </a:solidFill>
                        <a:effectLst/>
                        <a:latin typeface="unset"/>
                      </a:endParaRPr>
                    </a:p>
                  </a:txBody>
                  <a:tcPr marL="83955" marR="83955" marT="52472" marB="5247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ctr" latinLnBrk="0"/>
                      <a:r>
                        <a:rPr lang="en-US" sz="1000" b="0">
                          <a:solidFill>
                            <a:srgbClr val="231F20"/>
                          </a:solidFill>
                          <a:effectLst/>
                          <a:latin typeface="unset"/>
                        </a:rPr>
                        <a:t>Stores data in a more compact manner. </a:t>
                      </a:r>
                      <a:endParaRPr lang="en-US" sz="1000" b="1">
                        <a:solidFill>
                          <a:srgbClr val="231F20"/>
                        </a:solidFill>
                        <a:effectLst/>
                        <a:latin typeface="unset"/>
                      </a:endParaRPr>
                    </a:p>
                  </a:txBody>
                  <a:tcPr marL="83955" marR="83955" marT="52472" marB="5247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40281853"/>
                  </a:ext>
                </a:extLst>
              </a:tr>
              <a:tr h="640505">
                <a:tc>
                  <a:txBody>
                    <a:bodyPr/>
                    <a:lstStyle/>
                    <a:p>
                      <a:pPr algn="ctr" fontAlgn="ctr" latinLnBrk="0"/>
                      <a:r>
                        <a:rPr lang="en-IN" sz="1000" b="1">
                          <a:solidFill>
                            <a:srgbClr val="231F20"/>
                          </a:solidFill>
                          <a:effectLst/>
                          <a:latin typeface="unset"/>
                        </a:rPr>
                        <a:t>Data Storage</a:t>
                      </a:r>
                    </a:p>
                  </a:txBody>
                  <a:tcPr marL="83955" marR="83955" marT="52472" marB="5247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latinLnBrk="0"/>
                      <a:r>
                        <a:rPr lang="en-US" sz="1000" b="0">
                          <a:solidFill>
                            <a:srgbClr val="000000"/>
                          </a:solidFill>
                          <a:effectLst/>
                          <a:latin typeface="unset"/>
                        </a:rPr>
                        <a:t>Preferred for storing a small amount of data.</a:t>
                      </a:r>
                      <a:endParaRPr lang="en-US" sz="1000" b="1">
                        <a:solidFill>
                          <a:srgbClr val="000000"/>
                        </a:solidFill>
                        <a:effectLst/>
                        <a:latin typeface="unset"/>
                      </a:endParaRPr>
                    </a:p>
                  </a:txBody>
                  <a:tcPr marL="83955" marR="83955" marT="52472" marB="5247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ctr" latinLnBrk="0"/>
                      <a:r>
                        <a:rPr lang="en-US" sz="1000" b="0" dirty="0">
                          <a:solidFill>
                            <a:srgbClr val="231F20"/>
                          </a:solidFill>
                          <a:effectLst/>
                          <a:latin typeface="unset"/>
                        </a:rPr>
                        <a:t>Preferred for storing a large amount of data</a:t>
                      </a:r>
                      <a:endParaRPr lang="en-US" sz="1000" b="1" dirty="0">
                        <a:solidFill>
                          <a:srgbClr val="231F20"/>
                        </a:solidFill>
                        <a:effectLst/>
                        <a:latin typeface="unset"/>
                      </a:endParaRPr>
                    </a:p>
                  </a:txBody>
                  <a:tcPr marL="83955" marR="83955" marT="52472" marB="5247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2584970"/>
                  </a:ext>
                </a:extLst>
              </a:tr>
            </a:tbl>
          </a:graphicData>
        </a:graphic>
      </p:graphicFrame>
    </p:spTree>
    <p:extLst>
      <p:ext uri="{BB962C8B-B14F-4D97-AF65-F5344CB8AC3E}">
        <p14:creationId xmlns:p14="http://schemas.microsoft.com/office/powerpoint/2010/main" val="2862380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E2B53-2A0B-A9C3-8E3A-5E08076E6036}"/>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Linked Lists</a:t>
            </a:r>
          </a:p>
        </p:txBody>
      </p:sp>
      <p:sp>
        <p:nvSpPr>
          <p:cNvPr id="3" name="Content Placeholder 2">
            <a:extLst>
              <a:ext uri="{FF2B5EF4-FFF2-40B4-BE49-F238E27FC236}">
                <a16:creationId xmlns:a16="http://schemas.microsoft.com/office/drawing/2014/main" id="{68231983-D5D5-DA9B-012E-BCF56B0FF9B3}"/>
              </a:ext>
            </a:extLst>
          </p:cNvPr>
          <p:cNvSpPr>
            <a:spLocks noGrp="1"/>
          </p:cNvSpPr>
          <p:nvPr>
            <p:ph idx="1"/>
          </p:nvPr>
        </p:nvSpPr>
        <p:spPr>
          <a:xfrm>
            <a:off x="838200" y="1386348"/>
            <a:ext cx="10515600" cy="4790615"/>
          </a:xfrm>
        </p:spPr>
        <p:txBody>
          <a:bodyPr/>
          <a:lstStyle/>
          <a:p>
            <a:pPr algn="just"/>
            <a:r>
              <a:rPr lang="en-US" dirty="0">
                <a:latin typeface="Times New Roman" panose="02020603050405020304" pitchFamily="18" charset="0"/>
                <a:cs typeface="Times New Roman" panose="02020603050405020304" pitchFamily="18" charset="0"/>
              </a:rPr>
              <a:t>A linked list, like its name suggests, is linked. </a:t>
            </a:r>
          </a:p>
          <a:p>
            <a:pPr algn="just"/>
            <a:r>
              <a:rPr lang="en-US" dirty="0">
                <a:latin typeface="Times New Roman" panose="02020603050405020304" pitchFamily="18" charset="0"/>
                <a:cs typeface="Times New Roman" panose="02020603050405020304" pitchFamily="18" charset="0"/>
              </a:rPr>
              <a:t>Every node in the linked list consists of two segments-</a:t>
            </a:r>
          </a:p>
          <a:p>
            <a:pPr marL="0" indent="0" algn="just">
              <a:buNone/>
            </a:pPr>
            <a:r>
              <a:rPr lang="en-US" dirty="0">
                <a:latin typeface="Times New Roman" panose="02020603050405020304" pitchFamily="18" charset="0"/>
                <a:cs typeface="Times New Roman" panose="02020603050405020304" pitchFamily="18" charset="0"/>
              </a:rPr>
              <a:t> the data field with the data/ value and </a:t>
            </a:r>
          </a:p>
          <a:p>
            <a:pPr marL="0" indent="0" algn="just">
              <a:buNone/>
            </a:pPr>
            <a:r>
              <a:rPr lang="en-US" dirty="0">
                <a:latin typeface="Times New Roman" panose="02020603050405020304" pitchFamily="18" charset="0"/>
                <a:cs typeface="Times New Roman" panose="02020603050405020304" pitchFamily="18" charset="0"/>
              </a:rPr>
              <a:t> the next field holding the reference to the next node, thus linking  together. </a:t>
            </a:r>
          </a:p>
          <a:p>
            <a:pPr marL="0" indent="0" algn="just">
              <a:buNone/>
            </a:pPr>
            <a:r>
              <a:rPr lang="en-US" dirty="0">
                <a:latin typeface="Times New Roman" panose="02020603050405020304" pitchFamily="18" charset="0"/>
                <a:cs typeface="Times New Roman" panose="02020603050405020304" pitchFamily="18" charset="0"/>
              </a:rPr>
              <a:t>It is a linear data structure, but the elements are not stored in contiguous memory locations.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2500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CC1A9-69CE-302D-AF8E-E38F896811E4}"/>
              </a:ext>
            </a:extLst>
          </p:cNvPr>
          <p:cNvSpPr>
            <a:spLocks noGrp="1"/>
          </p:cNvSpPr>
          <p:nvPr>
            <p:ph type="title"/>
          </p:nvPr>
        </p:nvSpPr>
        <p:spPr/>
        <p:txBody>
          <a:bodyPr/>
          <a:lstStyle/>
          <a:p>
            <a:r>
              <a:rPr lang="en-US" b="0" i="0" dirty="0">
                <a:effectLst/>
                <a:latin typeface="erdana"/>
              </a:rPr>
              <a:t>Important points about Linked lists:</a:t>
            </a:r>
            <a:r>
              <a:rPr lang="en-US" b="0" i="0" dirty="0">
                <a:solidFill>
                  <a:srgbClr val="610B4B"/>
                </a:solidFill>
                <a:effectLst/>
                <a:latin typeface="erdana"/>
              </a:rPr>
              <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CD28FF7B-609D-82A9-9B31-B938E44B007F}"/>
              </a:ext>
            </a:extLst>
          </p:cNvPr>
          <p:cNvSpPr>
            <a:spLocks noGrp="1"/>
          </p:cNvSpPr>
          <p:nvPr>
            <p:ph idx="1"/>
          </p:nvPr>
        </p:nvSpPr>
        <p:spPr/>
        <p:txBody>
          <a:bodyPr/>
          <a:lstStyle/>
          <a:p>
            <a:pPr algn="just">
              <a:buFont typeface="+mj-lt"/>
              <a:buAutoNum type="arabicPeriod"/>
            </a:pPr>
            <a:r>
              <a:rPr lang="en-US" b="0" i="0" dirty="0">
                <a:solidFill>
                  <a:srgbClr val="000000"/>
                </a:solidFill>
                <a:effectLst/>
                <a:latin typeface="inter-regular"/>
              </a:rPr>
              <a:t>A linked list is an ordered collection of elements.</a:t>
            </a:r>
          </a:p>
          <a:p>
            <a:pPr algn="just">
              <a:buFont typeface="+mj-lt"/>
              <a:buAutoNum type="arabicPeriod"/>
            </a:pPr>
            <a:r>
              <a:rPr lang="en-US" b="0" i="0" dirty="0">
                <a:solidFill>
                  <a:srgbClr val="000000"/>
                </a:solidFill>
                <a:effectLst/>
                <a:latin typeface="inter-regular"/>
              </a:rPr>
              <a:t>A linked list is also used to implement other user-defined data structures like </a:t>
            </a:r>
            <a:r>
              <a:rPr lang="en-US" b="1" i="0" dirty="0">
                <a:solidFill>
                  <a:srgbClr val="000000"/>
                </a:solidFill>
                <a:effectLst/>
                <a:latin typeface="inter-bold"/>
              </a:rPr>
              <a:t>stack and queue</a:t>
            </a:r>
            <a:r>
              <a:rPr lang="en-US" b="0" i="0" dirty="0">
                <a:solidFill>
                  <a:srgbClr val="000000"/>
                </a:solidFill>
                <a:effectLst/>
                <a:latin typeface="inter-regular"/>
              </a:rPr>
              <a:t>.</a:t>
            </a:r>
          </a:p>
          <a:p>
            <a:pPr algn="just">
              <a:buFont typeface="+mj-lt"/>
              <a:buAutoNum type="arabicPeriod"/>
            </a:pPr>
            <a:r>
              <a:rPr lang="en-US" b="0" i="0" dirty="0">
                <a:solidFill>
                  <a:srgbClr val="000000"/>
                </a:solidFill>
                <a:effectLst/>
                <a:latin typeface="inter-regular"/>
              </a:rPr>
              <a:t>Using the </a:t>
            </a:r>
            <a:r>
              <a:rPr lang="en-US" b="1" i="0" dirty="0">
                <a:solidFill>
                  <a:srgbClr val="000000"/>
                </a:solidFill>
                <a:effectLst/>
                <a:latin typeface="inter-bold"/>
              </a:rPr>
              <a:t>collections module</a:t>
            </a:r>
            <a:r>
              <a:rPr lang="en-US" b="0" i="0" dirty="0">
                <a:solidFill>
                  <a:srgbClr val="000000"/>
                </a:solidFill>
                <a:effectLst/>
                <a:latin typeface="inter-regular"/>
              </a:rPr>
              <a:t> in Python, we can use the </a:t>
            </a:r>
            <a:r>
              <a:rPr lang="en-US" b="1" i="0" dirty="0">
                <a:solidFill>
                  <a:srgbClr val="000000"/>
                </a:solidFill>
                <a:effectLst/>
                <a:latin typeface="inter-bold"/>
              </a:rPr>
              <a:t>deque</a:t>
            </a:r>
            <a:r>
              <a:rPr lang="en-US" b="0" i="0" dirty="0">
                <a:solidFill>
                  <a:srgbClr val="000000"/>
                </a:solidFill>
                <a:effectLst/>
                <a:latin typeface="inter-regular"/>
              </a:rPr>
              <a:t> object to implement operations like insert and delete on linked lists.</a:t>
            </a:r>
          </a:p>
          <a:p>
            <a:pPr algn="just">
              <a:buFont typeface="+mj-lt"/>
              <a:buAutoNum type="arabicPeriod"/>
            </a:pPr>
            <a:r>
              <a:rPr lang="en-US" b="0" i="0" dirty="0">
                <a:solidFill>
                  <a:srgbClr val="000000"/>
                </a:solidFill>
                <a:effectLst/>
                <a:latin typeface="inter-regular"/>
              </a:rPr>
              <a:t>The first node in a linked list is the head, and we must start all the operations on the linked list from it.</a:t>
            </a:r>
          </a:p>
          <a:p>
            <a:pPr algn="just">
              <a:buFont typeface="+mj-lt"/>
              <a:buAutoNum type="arabicPeriod"/>
            </a:pPr>
            <a:r>
              <a:rPr lang="en-US" b="0" i="0" dirty="0">
                <a:solidFill>
                  <a:srgbClr val="000000"/>
                </a:solidFill>
                <a:effectLst/>
                <a:latin typeface="inter-regular"/>
              </a:rPr>
              <a:t>The last node of the linked list refers to None showing that the linked list is complete.</a:t>
            </a:r>
          </a:p>
          <a:p>
            <a:endParaRPr lang="en-IN" dirty="0"/>
          </a:p>
        </p:txBody>
      </p:sp>
    </p:spTree>
    <p:extLst>
      <p:ext uri="{BB962C8B-B14F-4D97-AF65-F5344CB8AC3E}">
        <p14:creationId xmlns:p14="http://schemas.microsoft.com/office/powerpoint/2010/main" val="876594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EF2DCC4-F777-CA99-9DE5-046666AE4A93}"/>
              </a:ext>
            </a:extLst>
          </p:cNvPr>
          <p:cNvPicPr>
            <a:picLocks noGrp="1" noChangeAspect="1"/>
          </p:cNvPicPr>
          <p:nvPr>
            <p:ph idx="1"/>
          </p:nvPr>
        </p:nvPicPr>
        <p:blipFill>
          <a:blip r:embed="rId2"/>
          <a:stretch>
            <a:fillRect/>
          </a:stretch>
        </p:blipFill>
        <p:spPr>
          <a:xfrm>
            <a:off x="516193" y="1120877"/>
            <a:ext cx="10486103" cy="4881717"/>
          </a:xfrm>
          <a:prstGeom prst="rect">
            <a:avLst/>
          </a:prstGeom>
        </p:spPr>
      </p:pic>
    </p:spTree>
    <p:extLst>
      <p:ext uri="{BB962C8B-B14F-4D97-AF65-F5344CB8AC3E}">
        <p14:creationId xmlns:p14="http://schemas.microsoft.com/office/powerpoint/2010/main" val="4146731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8A3E25-C029-C7DE-D74D-06D01520016F}"/>
              </a:ext>
            </a:extLst>
          </p:cNvPr>
          <p:cNvSpPr>
            <a:spLocks noGrp="1"/>
          </p:cNvSpPr>
          <p:nvPr>
            <p:ph idx="1"/>
          </p:nvPr>
        </p:nvSpPr>
        <p:spPr>
          <a:xfrm>
            <a:off x="838200" y="589935"/>
            <a:ext cx="10515600" cy="5587028"/>
          </a:xfrm>
        </p:spPr>
        <p:txBody>
          <a:bodyPr/>
          <a:lstStyle/>
          <a:p>
            <a:r>
              <a:rPr lang="en-US" dirty="0"/>
              <a:t>A simple linked list looks like this:</a:t>
            </a:r>
          </a:p>
          <a:p>
            <a:r>
              <a:rPr lang="en-US" dirty="0"/>
              <a:t>As shown in the above figure, the head is the first node, and the next (reference) part of the last node holds None.</a:t>
            </a:r>
          </a:p>
          <a:p>
            <a:endParaRPr lang="en-US" dirty="0"/>
          </a:p>
          <a:p>
            <a:endParaRPr lang="en-IN" dirty="0"/>
          </a:p>
        </p:txBody>
      </p:sp>
      <p:pic>
        <p:nvPicPr>
          <p:cNvPr id="6" name="Picture 5">
            <a:extLst>
              <a:ext uri="{FF2B5EF4-FFF2-40B4-BE49-F238E27FC236}">
                <a16:creationId xmlns:a16="http://schemas.microsoft.com/office/drawing/2014/main" id="{0E5C59FD-646C-99F6-D2BA-1C6751EA42CE}"/>
              </a:ext>
            </a:extLst>
          </p:cNvPr>
          <p:cNvPicPr>
            <a:picLocks noChangeAspect="1"/>
          </p:cNvPicPr>
          <p:nvPr/>
        </p:nvPicPr>
        <p:blipFill>
          <a:blip r:embed="rId2"/>
          <a:stretch>
            <a:fillRect/>
          </a:stretch>
        </p:blipFill>
        <p:spPr>
          <a:xfrm>
            <a:off x="1047135" y="3019367"/>
            <a:ext cx="9925665" cy="2275303"/>
          </a:xfrm>
          <a:prstGeom prst="rect">
            <a:avLst/>
          </a:prstGeom>
        </p:spPr>
      </p:pic>
    </p:spTree>
    <p:extLst>
      <p:ext uri="{BB962C8B-B14F-4D97-AF65-F5344CB8AC3E}">
        <p14:creationId xmlns:p14="http://schemas.microsoft.com/office/powerpoint/2010/main" val="2694848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1948811-76FA-9A54-64E9-CF5E0D73109F}"/>
              </a:ext>
            </a:extLst>
          </p:cNvPr>
          <p:cNvPicPr>
            <a:picLocks noGrp="1" noChangeAspect="1"/>
          </p:cNvPicPr>
          <p:nvPr>
            <p:ph idx="1"/>
          </p:nvPr>
        </p:nvPicPr>
        <p:blipFill>
          <a:blip r:embed="rId2"/>
          <a:stretch>
            <a:fillRect/>
          </a:stretch>
        </p:blipFill>
        <p:spPr>
          <a:xfrm>
            <a:off x="819806" y="567559"/>
            <a:ext cx="10799379" cy="5754413"/>
          </a:xfrm>
        </p:spPr>
      </p:pic>
    </p:spTree>
    <p:extLst>
      <p:ext uri="{BB962C8B-B14F-4D97-AF65-F5344CB8AC3E}">
        <p14:creationId xmlns:p14="http://schemas.microsoft.com/office/powerpoint/2010/main" val="3237023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96D37-2144-1507-6863-A82165FEC6BD}"/>
              </a:ext>
            </a:extLst>
          </p:cNvPr>
          <p:cNvSpPr>
            <a:spLocks noGrp="1"/>
          </p:cNvSpPr>
          <p:nvPr>
            <p:ph type="title"/>
          </p:nvPr>
        </p:nvSpPr>
        <p:spPr>
          <a:xfrm>
            <a:off x="838200" y="365126"/>
            <a:ext cx="10515600" cy="976978"/>
          </a:xfrm>
        </p:spPr>
        <p:txBody>
          <a:bodyPr/>
          <a:lstStyle/>
          <a:p>
            <a:r>
              <a:rPr lang="en-US" dirty="0"/>
              <a:t>A double-linked list looks like this:</a:t>
            </a:r>
            <a:endParaRPr lang="en-IN" dirty="0"/>
          </a:p>
        </p:txBody>
      </p:sp>
      <p:pic>
        <p:nvPicPr>
          <p:cNvPr id="5" name="Content Placeholder 4">
            <a:extLst>
              <a:ext uri="{FF2B5EF4-FFF2-40B4-BE49-F238E27FC236}">
                <a16:creationId xmlns:a16="http://schemas.microsoft.com/office/drawing/2014/main" id="{71120DAF-4442-874C-1195-6804F94E314D}"/>
              </a:ext>
            </a:extLst>
          </p:cNvPr>
          <p:cNvPicPr>
            <a:picLocks noGrp="1" noChangeAspect="1"/>
          </p:cNvPicPr>
          <p:nvPr>
            <p:ph idx="1"/>
          </p:nvPr>
        </p:nvPicPr>
        <p:blipFill>
          <a:blip r:embed="rId2"/>
          <a:stretch>
            <a:fillRect/>
          </a:stretch>
        </p:blipFill>
        <p:spPr>
          <a:xfrm>
            <a:off x="604684" y="1796967"/>
            <a:ext cx="10382864" cy="2214593"/>
          </a:xfrm>
        </p:spPr>
      </p:pic>
      <p:sp>
        <p:nvSpPr>
          <p:cNvPr id="7" name="TextBox 6">
            <a:extLst>
              <a:ext uri="{FF2B5EF4-FFF2-40B4-BE49-F238E27FC236}">
                <a16:creationId xmlns:a16="http://schemas.microsoft.com/office/drawing/2014/main" id="{DEAA12CA-95C9-8F41-2A85-05B5102F42F8}"/>
              </a:ext>
            </a:extLst>
          </p:cNvPr>
          <p:cNvSpPr txBox="1"/>
          <p:nvPr/>
        </p:nvSpPr>
        <p:spPr>
          <a:xfrm>
            <a:off x="718984" y="4188908"/>
            <a:ext cx="10382864" cy="1569660"/>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In a double-linked list, every node will have three sections. Head holds the reference of the first node, the "previous" section of the first node holds None, and the next field of the last node refers to None. Each node will hold two references along with the data, one to its previous node and the next to the succeeding node.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727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944F0E-E774-8499-623C-E26DFCFFDB6F}"/>
              </a:ext>
            </a:extLst>
          </p:cNvPr>
          <p:cNvSpPr>
            <a:spLocks noGrp="1"/>
          </p:cNvSpPr>
          <p:nvPr>
            <p:ph idx="1"/>
          </p:nvPr>
        </p:nvSpPr>
        <p:spPr>
          <a:xfrm>
            <a:off x="838200" y="634181"/>
            <a:ext cx="10515600" cy="5542782"/>
          </a:xfrm>
        </p:spPr>
        <p:txBody>
          <a:bodyPr/>
          <a:lstStyle/>
          <a:p>
            <a:r>
              <a:rPr lang="en-US" dirty="0"/>
              <a:t>Circular linked list:</a:t>
            </a:r>
          </a:p>
          <a:p>
            <a:r>
              <a:rPr lang="en-US" dirty="0"/>
              <a:t>A circular linked list can be single or double:</a:t>
            </a:r>
          </a:p>
          <a:p>
            <a:endParaRPr lang="en-IN" dirty="0"/>
          </a:p>
        </p:txBody>
      </p:sp>
      <p:pic>
        <p:nvPicPr>
          <p:cNvPr id="5" name="Picture 4">
            <a:extLst>
              <a:ext uri="{FF2B5EF4-FFF2-40B4-BE49-F238E27FC236}">
                <a16:creationId xmlns:a16="http://schemas.microsoft.com/office/drawing/2014/main" id="{EA63DF77-F3A6-CDBA-EDEA-8058352F634D}"/>
              </a:ext>
            </a:extLst>
          </p:cNvPr>
          <p:cNvPicPr>
            <a:picLocks noChangeAspect="1"/>
          </p:cNvPicPr>
          <p:nvPr/>
        </p:nvPicPr>
        <p:blipFill>
          <a:blip r:embed="rId2"/>
          <a:stretch>
            <a:fillRect/>
          </a:stretch>
        </p:blipFill>
        <p:spPr>
          <a:xfrm>
            <a:off x="838200" y="2404919"/>
            <a:ext cx="10695039" cy="2830758"/>
          </a:xfrm>
          <a:prstGeom prst="rect">
            <a:avLst/>
          </a:prstGeom>
        </p:spPr>
      </p:pic>
    </p:spTree>
    <p:extLst>
      <p:ext uri="{BB962C8B-B14F-4D97-AF65-F5344CB8AC3E}">
        <p14:creationId xmlns:p14="http://schemas.microsoft.com/office/powerpoint/2010/main" val="1270506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77C4C0F-22EA-8D04-D381-88925E5C21E6}"/>
              </a:ext>
            </a:extLst>
          </p:cNvPr>
          <p:cNvPicPr>
            <a:picLocks noGrp="1" noChangeAspect="1"/>
          </p:cNvPicPr>
          <p:nvPr>
            <p:ph idx="1"/>
          </p:nvPr>
        </p:nvPicPr>
        <p:blipFill>
          <a:blip r:embed="rId2"/>
          <a:stretch>
            <a:fillRect/>
          </a:stretch>
        </p:blipFill>
        <p:spPr>
          <a:xfrm>
            <a:off x="855406" y="1062999"/>
            <a:ext cx="10530349" cy="2683091"/>
          </a:xfrm>
        </p:spPr>
      </p:pic>
      <p:sp>
        <p:nvSpPr>
          <p:cNvPr id="7" name="TextBox 6">
            <a:extLst>
              <a:ext uri="{FF2B5EF4-FFF2-40B4-BE49-F238E27FC236}">
                <a16:creationId xmlns:a16="http://schemas.microsoft.com/office/drawing/2014/main" id="{5848A998-F84A-0B49-F0A8-BD8790D5BD03}"/>
              </a:ext>
            </a:extLst>
          </p:cNvPr>
          <p:cNvSpPr txBox="1"/>
          <p:nvPr/>
        </p:nvSpPr>
        <p:spPr>
          <a:xfrm>
            <a:off x="1249925" y="4176702"/>
            <a:ext cx="10298061"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It is a double-linked list, but the last node in the list holds the reference of the first node, and the 'previous' section of the first node holds the reference of the last node like a circle.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0553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1E8C9-72D0-0469-616C-E82B62F9A44D}"/>
              </a:ext>
            </a:extLst>
          </p:cNvPr>
          <p:cNvSpPr>
            <a:spLocks noGrp="1"/>
          </p:cNvSpPr>
          <p:nvPr>
            <p:ph type="title"/>
          </p:nvPr>
        </p:nvSpPr>
        <p:spPr>
          <a:xfrm>
            <a:off x="838200" y="365126"/>
            <a:ext cx="10515600" cy="652514"/>
          </a:xfrm>
        </p:spPr>
        <p:txBody>
          <a:bodyPr>
            <a:normAutofit fontScale="90000"/>
          </a:bodyPr>
          <a:lstStyle/>
          <a:p>
            <a:r>
              <a:rPr lang="en-IN" b="1" i="0" dirty="0">
                <a:solidFill>
                  <a:srgbClr val="273239"/>
                </a:solidFill>
                <a:effectLst/>
                <a:latin typeface="Nunito" pitchFamily="2" charset="0"/>
              </a:rPr>
              <a:t>Stack</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BB3DAB99-39B1-78EF-E891-DFF8BDFFFDD8}"/>
              </a:ext>
            </a:extLst>
          </p:cNvPr>
          <p:cNvSpPr>
            <a:spLocks noGrp="1"/>
          </p:cNvSpPr>
          <p:nvPr>
            <p:ph idx="1"/>
          </p:nvPr>
        </p:nvSpPr>
        <p:spPr>
          <a:xfrm>
            <a:off x="838200" y="1017640"/>
            <a:ext cx="10515600" cy="5159323"/>
          </a:xfrm>
        </p:spPr>
        <p:txBody>
          <a:bodyPr/>
          <a:lstStyle/>
          <a:p>
            <a:r>
              <a:rPr lang="en-US" dirty="0"/>
              <a:t>A stack is a linear data structure that stores items in a Last-In/First-Out (LIFO) </a:t>
            </a:r>
          </a:p>
          <a:p>
            <a:pPr marL="0" indent="0">
              <a:buNone/>
            </a:pPr>
            <a:r>
              <a:rPr lang="en-US" dirty="0"/>
              <a:t>In stack, a new element is added at one end and an element is removed from that end only. </a:t>
            </a:r>
          </a:p>
          <a:p>
            <a:r>
              <a:rPr lang="en-US" dirty="0"/>
              <a:t>The insert and delete operations are often called push and pop.</a:t>
            </a:r>
          </a:p>
          <a:p>
            <a:endParaRPr lang="en-US" dirty="0"/>
          </a:p>
          <a:p>
            <a:endParaRPr lang="en-US" dirty="0"/>
          </a:p>
          <a:p>
            <a:endParaRPr lang="en-IN" dirty="0"/>
          </a:p>
        </p:txBody>
      </p:sp>
      <p:pic>
        <p:nvPicPr>
          <p:cNvPr id="5" name="Picture 4">
            <a:extLst>
              <a:ext uri="{FF2B5EF4-FFF2-40B4-BE49-F238E27FC236}">
                <a16:creationId xmlns:a16="http://schemas.microsoft.com/office/drawing/2014/main" id="{B44999F8-892A-FE17-60CA-03AD75DC70DB}"/>
              </a:ext>
            </a:extLst>
          </p:cNvPr>
          <p:cNvPicPr>
            <a:picLocks noChangeAspect="1"/>
          </p:cNvPicPr>
          <p:nvPr/>
        </p:nvPicPr>
        <p:blipFill>
          <a:blip r:embed="rId2"/>
          <a:stretch>
            <a:fillRect/>
          </a:stretch>
        </p:blipFill>
        <p:spPr>
          <a:xfrm>
            <a:off x="838201" y="4028049"/>
            <a:ext cx="9987116" cy="1974545"/>
          </a:xfrm>
          <a:prstGeom prst="rect">
            <a:avLst/>
          </a:prstGeom>
        </p:spPr>
      </p:pic>
    </p:spTree>
    <p:extLst>
      <p:ext uri="{BB962C8B-B14F-4D97-AF65-F5344CB8AC3E}">
        <p14:creationId xmlns:p14="http://schemas.microsoft.com/office/powerpoint/2010/main" val="3773551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B63A9F7-B9AD-C409-EB25-D746BDA33851}"/>
              </a:ext>
            </a:extLst>
          </p:cNvPr>
          <p:cNvPicPr>
            <a:picLocks noGrp="1" noChangeAspect="1"/>
          </p:cNvPicPr>
          <p:nvPr>
            <p:ph idx="1"/>
          </p:nvPr>
        </p:nvPicPr>
        <p:blipFill>
          <a:blip r:embed="rId2"/>
          <a:stretch>
            <a:fillRect/>
          </a:stretch>
        </p:blipFill>
        <p:spPr>
          <a:xfrm>
            <a:off x="1401097" y="545690"/>
            <a:ext cx="9704437" cy="5633884"/>
          </a:xfrm>
        </p:spPr>
      </p:pic>
    </p:spTree>
    <p:extLst>
      <p:ext uri="{BB962C8B-B14F-4D97-AF65-F5344CB8AC3E}">
        <p14:creationId xmlns:p14="http://schemas.microsoft.com/office/powerpoint/2010/main" val="643292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658744-634B-3D0C-5513-980EC18E8866}"/>
              </a:ext>
            </a:extLst>
          </p:cNvPr>
          <p:cNvPicPr>
            <a:picLocks noGrp="1" noChangeAspect="1"/>
          </p:cNvPicPr>
          <p:nvPr>
            <p:ph idx="1"/>
          </p:nvPr>
        </p:nvPicPr>
        <p:blipFill>
          <a:blip r:embed="rId2"/>
          <a:stretch>
            <a:fillRect/>
          </a:stretch>
        </p:blipFill>
        <p:spPr>
          <a:xfrm>
            <a:off x="663677" y="920431"/>
            <a:ext cx="11017045" cy="5819582"/>
          </a:xfrm>
        </p:spPr>
      </p:pic>
    </p:spTree>
    <p:extLst>
      <p:ext uri="{BB962C8B-B14F-4D97-AF65-F5344CB8AC3E}">
        <p14:creationId xmlns:p14="http://schemas.microsoft.com/office/powerpoint/2010/main" val="1607056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84AB0-E494-486F-288E-73247007C109}"/>
              </a:ext>
            </a:extLst>
          </p:cNvPr>
          <p:cNvSpPr>
            <a:spLocks noGrp="1"/>
          </p:cNvSpPr>
          <p:nvPr>
            <p:ph type="title"/>
          </p:nvPr>
        </p:nvSpPr>
        <p:spPr/>
        <p:txBody>
          <a:bodyPr/>
          <a:lstStyle/>
          <a:p>
            <a:r>
              <a:rPr lang="en-IN" dirty="0"/>
              <a:t>Application of Stack</a:t>
            </a:r>
          </a:p>
        </p:txBody>
      </p:sp>
      <p:pic>
        <p:nvPicPr>
          <p:cNvPr id="5" name="Content Placeholder 4">
            <a:extLst>
              <a:ext uri="{FF2B5EF4-FFF2-40B4-BE49-F238E27FC236}">
                <a16:creationId xmlns:a16="http://schemas.microsoft.com/office/drawing/2014/main" id="{932072BD-913E-5D40-CEBF-D5F6700E0B72}"/>
              </a:ext>
            </a:extLst>
          </p:cNvPr>
          <p:cNvPicPr>
            <a:picLocks noGrp="1" noChangeAspect="1"/>
          </p:cNvPicPr>
          <p:nvPr>
            <p:ph idx="1"/>
          </p:nvPr>
        </p:nvPicPr>
        <p:blipFill>
          <a:blip r:embed="rId2"/>
          <a:stretch>
            <a:fillRect/>
          </a:stretch>
        </p:blipFill>
        <p:spPr>
          <a:xfrm>
            <a:off x="838200" y="1312607"/>
            <a:ext cx="10515600" cy="5180268"/>
          </a:xfrm>
        </p:spPr>
      </p:pic>
    </p:spTree>
    <p:extLst>
      <p:ext uri="{BB962C8B-B14F-4D97-AF65-F5344CB8AC3E}">
        <p14:creationId xmlns:p14="http://schemas.microsoft.com/office/powerpoint/2010/main" val="1495900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54DB-3780-8DAF-F583-EA00AC84626E}"/>
              </a:ext>
            </a:extLst>
          </p:cNvPr>
          <p:cNvSpPr>
            <a:spLocks noGrp="1"/>
          </p:cNvSpPr>
          <p:nvPr>
            <p:ph type="title"/>
          </p:nvPr>
        </p:nvSpPr>
        <p:spPr/>
        <p:txBody>
          <a:bodyPr/>
          <a:lstStyle/>
          <a:p>
            <a:r>
              <a:rPr lang="en-IN" dirty="0"/>
              <a:t>QUEUE</a:t>
            </a:r>
          </a:p>
        </p:txBody>
      </p:sp>
      <p:pic>
        <p:nvPicPr>
          <p:cNvPr id="5" name="Content Placeholder 4">
            <a:extLst>
              <a:ext uri="{FF2B5EF4-FFF2-40B4-BE49-F238E27FC236}">
                <a16:creationId xmlns:a16="http://schemas.microsoft.com/office/drawing/2014/main" id="{2A6E1332-E63E-D2F6-F1ED-EF934141AF61}"/>
              </a:ext>
            </a:extLst>
          </p:cNvPr>
          <p:cNvPicPr>
            <a:picLocks noGrp="1" noChangeAspect="1"/>
          </p:cNvPicPr>
          <p:nvPr>
            <p:ph idx="1"/>
          </p:nvPr>
        </p:nvPicPr>
        <p:blipFill>
          <a:blip r:embed="rId2"/>
          <a:stretch>
            <a:fillRect/>
          </a:stretch>
        </p:blipFill>
        <p:spPr>
          <a:xfrm>
            <a:off x="838200" y="1430594"/>
            <a:ext cx="10515599" cy="4866967"/>
          </a:xfrm>
        </p:spPr>
      </p:pic>
    </p:spTree>
    <p:extLst>
      <p:ext uri="{BB962C8B-B14F-4D97-AF65-F5344CB8AC3E}">
        <p14:creationId xmlns:p14="http://schemas.microsoft.com/office/powerpoint/2010/main" val="1273829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393B806-ECE9-2B83-3C13-624CB0CC1780}"/>
              </a:ext>
            </a:extLst>
          </p:cNvPr>
          <p:cNvPicPr>
            <a:picLocks noGrp="1" noChangeAspect="1"/>
          </p:cNvPicPr>
          <p:nvPr>
            <p:ph idx="1"/>
          </p:nvPr>
        </p:nvPicPr>
        <p:blipFill>
          <a:blip r:embed="rId2"/>
          <a:stretch>
            <a:fillRect/>
          </a:stretch>
        </p:blipFill>
        <p:spPr>
          <a:xfrm>
            <a:off x="1784555" y="1127605"/>
            <a:ext cx="9851922" cy="5037221"/>
          </a:xfrm>
        </p:spPr>
      </p:pic>
    </p:spTree>
    <p:extLst>
      <p:ext uri="{BB962C8B-B14F-4D97-AF65-F5344CB8AC3E}">
        <p14:creationId xmlns:p14="http://schemas.microsoft.com/office/powerpoint/2010/main" val="1216150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004DE-81E9-ED0F-DA3A-EB3AB03CA15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APPLICATION OF QUEUE</a:t>
            </a:r>
          </a:p>
        </p:txBody>
      </p:sp>
      <p:pic>
        <p:nvPicPr>
          <p:cNvPr id="5" name="Content Placeholder 4">
            <a:extLst>
              <a:ext uri="{FF2B5EF4-FFF2-40B4-BE49-F238E27FC236}">
                <a16:creationId xmlns:a16="http://schemas.microsoft.com/office/drawing/2014/main" id="{B39110D9-D101-394A-0ACC-3EBBB0717AB2}"/>
              </a:ext>
            </a:extLst>
          </p:cNvPr>
          <p:cNvPicPr>
            <a:picLocks noGrp="1" noChangeAspect="1"/>
          </p:cNvPicPr>
          <p:nvPr>
            <p:ph idx="1"/>
          </p:nvPr>
        </p:nvPicPr>
        <p:blipFill>
          <a:blip r:embed="rId2"/>
          <a:stretch>
            <a:fillRect/>
          </a:stretch>
        </p:blipFill>
        <p:spPr>
          <a:xfrm>
            <a:off x="1091381" y="1474839"/>
            <a:ext cx="10262419" cy="4675238"/>
          </a:xfrm>
        </p:spPr>
      </p:pic>
    </p:spTree>
    <p:extLst>
      <p:ext uri="{BB962C8B-B14F-4D97-AF65-F5344CB8AC3E}">
        <p14:creationId xmlns:p14="http://schemas.microsoft.com/office/powerpoint/2010/main" val="1835694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5B8979D-B968-02AF-DA7D-01931B107359}"/>
              </a:ext>
            </a:extLst>
          </p:cNvPr>
          <p:cNvPicPr>
            <a:picLocks noGrp="1" noChangeAspect="1"/>
          </p:cNvPicPr>
          <p:nvPr>
            <p:ph idx="1"/>
          </p:nvPr>
        </p:nvPicPr>
        <p:blipFill>
          <a:blip r:embed="rId2"/>
          <a:stretch>
            <a:fillRect/>
          </a:stretch>
        </p:blipFill>
        <p:spPr>
          <a:xfrm>
            <a:off x="1229710" y="709449"/>
            <a:ext cx="10152993" cy="5354296"/>
          </a:xfrm>
        </p:spPr>
      </p:pic>
    </p:spTree>
    <p:extLst>
      <p:ext uri="{BB962C8B-B14F-4D97-AF65-F5344CB8AC3E}">
        <p14:creationId xmlns:p14="http://schemas.microsoft.com/office/powerpoint/2010/main" val="971597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BC64C2D-6624-048A-AB46-4C5089B32B0D}"/>
              </a:ext>
            </a:extLst>
          </p:cNvPr>
          <p:cNvPicPr>
            <a:picLocks noGrp="1" noChangeAspect="1"/>
          </p:cNvPicPr>
          <p:nvPr>
            <p:ph idx="1"/>
          </p:nvPr>
        </p:nvPicPr>
        <p:blipFill>
          <a:blip r:embed="rId2"/>
          <a:stretch>
            <a:fillRect/>
          </a:stretch>
        </p:blipFill>
        <p:spPr>
          <a:xfrm>
            <a:off x="1032387" y="516194"/>
            <a:ext cx="10412361" cy="6032089"/>
          </a:xfrm>
        </p:spPr>
      </p:pic>
    </p:spTree>
    <p:extLst>
      <p:ext uri="{BB962C8B-B14F-4D97-AF65-F5344CB8AC3E}">
        <p14:creationId xmlns:p14="http://schemas.microsoft.com/office/powerpoint/2010/main" val="3161120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25B3821-9270-C173-7E87-91934E53A4CD}"/>
              </a:ext>
            </a:extLst>
          </p:cNvPr>
          <p:cNvPicPr>
            <a:picLocks noGrp="1" noChangeAspect="1"/>
          </p:cNvPicPr>
          <p:nvPr>
            <p:ph idx="1"/>
          </p:nvPr>
        </p:nvPicPr>
        <p:blipFill>
          <a:blip r:embed="rId2"/>
          <a:stretch>
            <a:fillRect/>
          </a:stretch>
        </p:blipFill>
        <p:spPr>
          <a:xfrm>
            <a:off x="766916" y="368710"/>
            <a:ext cx="10736826" cy="6268064"/>
          </a:xfrm>
        </p:spPr>
      </p:pic>
    </p:spTree>
    <p:extLst>
      <p:ext uri="{BB962C8B-B14F-4D97-AF65-F5344CB8AC3E}">
        <p14:creationId xmlns:p14="http://schemas.microsoft.com/office/powerpoint/2010/main" val="15280837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B9D6C34-C6A9-3704-1B7F-4F3BF002CCB0}"/>
              </a:ext>
            </a:extLst>
          </p:cNvPr>
          <p:cNvPicPr>
            <a:picLocks noGrp="1" noChangeAspect="1"/>
          </p:cNvPicPr>
          <p:nvPr>
            <p:ph idx="1"/>
          </p:nvPr>
        </p:nvPicPr>
        <p:blipFill>
          <a:blip r:embed="rId2"/>
          <a:stretch>
            <a:fillRect/>
          </a:stretch>
        </p:blipFill>
        <p:spPr>
          <a:xfrm>
            <a:off x="1268361" y="560439"/>
            <a:ext cx="9438968" cy="5648632"/>
          </a:xfrm>
        </p:spPr>
      </p:pic>
    </p:spTree>
    <p:extLst>
      <p:ext uri="{BB962C8B-B14F-4D97-AF65-F5344CB8AC3E}">
        <p14:creationId xmlns:p14="http://schemas.microsoft.com/office/powerpoint/2010/main" val="2543330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F5A2B-7B80-F33D-8A3D-B1AF63D2B62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00815F3-999D-AA48-AAC4-F874CF5DA647}"/>
              </a:ext>
            </a:extLst>
          </p:cNvPr>
          <p:cNvSpPr>
            <a:spLocks noGrp="1"/>
          </p:cNvSpPr>
          <p:nvPr>
            <p:ph idx="1"/>
          </p:nvPr>
        </p:nvSpPr>
        <p:spPr/>
        <p:txBody>
          <a:bodyPr/>
          <a:lstStyle/>
          <a:p>
            <a:r>
              <a:rPr lang="en-IN" dirty="0">
                <a:hlinkClick r:id="rId2"/>
              </a:rPr>
              <a:t>https://www.javatpoint.com/user-defined-data-structures-in-python</a:t>
            </a:r>
            <a:endParaRPr lang="en-IN" dirty="0"/>
          </a:p>
          <a:p>
            <a:endParaRPr lang="en-IN" dirty="0"/>
          </a:p>
        </p:txBody>
      </p:sp>
    </p:spTree>
    <p:extLst>
      <p:ext uri="{BB962C8B-B14F-4D97-AF65-F5344CB8AC3E}">
        <p14:creationId xmlns:p14="http://schemas.microsoft.com/office/powerpoint/2010/main" val="21829885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7B45-AAF4-8AE3-17F7-FA977420F05D}"/>
              </a:ext>
            </a:extLst>
          </p:cNvPr>
          <p:cNvSpPr>
            <a:spLocks noGrp="1"/>
          </p:cNvSpPr>
          <p:nvPr>
            <p:ph type="title"/>
          </p:nvPr>
        </p:nvSpPr>
        <p:spPr>
          <a:xfrm>
            <a:off x="838200" y="365125"/>
            <a:ext cx="10515600" cy="1460500"/>
          </a:xfrm>
        </p:spPr>
        <p:txBody>
          <a:bodyPr>
            <a:normAutofit fontScale="90000"/>
          </a:bodyPr>
          <a:lstStyle/>
          <a:p>
            <a:r>
              <a:rPr lang="en-IN" b="0" dirty="0">
                <a:solidFill>
                  <a:srgbClr val="610B38"/>
                </a:solidFill>
                <a:effectLst/>
                <a:latin typeface="erdana"/>
              </a:rPr>
              <a:t>Binary Tree</a:t>
            </a:r>
            <a:br>
              <a:rPr lang="en-IN" b="0" dirty="0">
                <a:solidFill>
                  <a:srgbClr val="610B38"/>
                </a:solidFill>
                <a:effectLst/>
                <a:latin typeface="erdana"/>
              </a:rPr>
            </a:br>
            <a:r>
              <a:rPr lang="en-IN" dirty="0">
                <a:effectLst/>
              </a:rPr>
              <a:t/>
            </a:r>
            <a:br>
              <a:rPr lang="en-IN" dirty="0">
                <a:effectLst/>
              </a:rPr>
            </a:br>
            <a:endParaRPr lang="en-IN" dirty="0"/>
          </a:p>
        </p:txBody>
      </p:sp>
      <p:sp>
        <p:nvSpPr>
          <p:cNvPr id="3" name="Content Placeholder 2">
            <a:extLst>
              <a:ext uri="{FF2B5EF4-FFF2-40B4-BE49-F238E27FC236}">
                <a16:creationId xmlns:a16="http://schemas.microsoft.com/office/drawing/2014/main" id="{3EC8B1C2-476C-0233-2BA2-44D097F4BF3D}"/>
              </a:ext>
            </a:extLst>
          </p:cNvPr>
          <p:cNvSpPr>
            <a:spLocks noGrp="1"/>
          </p:cNvSpPr>
          <p:nvPr>
            <p:ph idx="1"/>
          </p:nvPr>
        </p:nvSpPr>
        <p:spPr/>
        <p:txBody>
          <a:bodyPr/>
          <a:lstStyle/>
          <a:p>
            <a:r>
              <a:rPr lang="en-US" b="0" i="0" dirty="0">
                <a:solidFill>
                  <a:srgbClr val="333333"/>
                </a:solidFill>
                <a:effectLst/>
                <a:latin typeface="inter-regular"/>
              </a:rPr>
              <a:t>A tree is a hierarchical representation of nodes. Family trees are real-time examples of a tree. </a:t>
            </a:r>
          </a:p>
          <a:p>
            <a:r>
              <a:rPr lang="en-US" b="0" i="0" dirty="0">
                <a:solidFill>
                  <a:srgbClr val="333333"/>
                </a:solidFill>
                <a:effectLst/>
                <a:latin typeface="inter-regular"/>
              </a:rPr>
              <a:t>Every node is allowed to have only two children. The node at the highest hierarchy or the top-most node is called the "</a:t>
            </a:r>
            <a:r>
              <a:rPr lang="en-US" b="1" i="0" dirty="0">
                <a:solidFill>
                  <a:srgbClr val="333333"/>
                </a:solidFill>
                <a:effectLst/>
                <a:latin typeface="inter-bold"/>
              </a:rPr>
              <a:t>Root node</a:t>
            </a:r>
            <a:r>
              <a:rPr lang="en-US" b="0" i="0" dirty="0">
                <a:solidFill>
                  <a:srgbClr val="333333"/>
                </a:solidFill>
                <a:effectLst/>
                <a:latin typeface="inter-regular"/>
              </a:rPr>
              <a:t>".</a:t>
            </a:r>
            <a:endParaRPr lang="en-IN" dirty="0"/>
          </a:p>
        </p:txBody>
      </p:sp>
    </p:spTree>
    <p:extLst>
      <p:ext uri="{BB962C8B-B14F-4D97-AF65-F5344CB8AC3E}">
        <p14:creationId xmlns:p14="http://schemas.microsoft.com/office/powerpoint/2010/main" val="206726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90955B-6F42-1757-5506-30E4BDC7A750}"/>
              </a:ext>
            </a:extLst>
          </p:cNvPr>
          <p:cNvSpPr>
            <a:spLocks noGrp="1"/>
          </p:cNvSpPr>
          <p:nvPr>
            <p:ph idx="1"/>
          </p:nvPr>
        </p:nvSpPr>
        <p:spPr>
          <a:xfrm>
            <a:off x="838200" y="530942"/>
            <a:ext cx="10515600" cy="5646021"/>
          </a:xfrm>
        </p:spPr>
        <p:txBody>
          <a:bodyPr/>
          <a:lstStyle/>
          <a:p>
            <a:pPr algn="just"/>
            <a:r>
              <a:rPr lang="en-US" b="1" i="0" dirty="0">
                <a:solidFill>
                  <a:srgbClr val="333333"/>
                </a:solidFill>
                <a:effectLst/>
                <a:latin typeface="inter-bold"/>
              </a:rPr>
              <a:t>Important points about Binary tree:</a:t>
            </a:r>
            <a:endParaRPr lang="en-US" b="0" i="0" dirty="0">
              <a:solidFill>
                <a:srgbClr val="333333"/>
              </a:solidFill>
              <a:effectLst/>
              <a:latin typeface="inter-regular"/>
            </a:endParaRPr>
          </a:p>
          <a:p>
            <a:pPr algn="just">
              <a:buFont typeface="+mj-lt"/>
              <a:buAutoNum type="arabicPeriod"/>
            </a:pPr>
            <a:r>
              <a:rPr lang="en-US" b="0" i="0" dirty="0">
                <a:solidFill>
                  <a:srgbClr val="000000"/>
                </a:solidFill>
                <a:effectLst/>
                <a:latin typeface="inter-regular"/>
              </a:rPr>
              <a:t>Every node can have a left sub-tree and a right sub-tree.</a:t>
            </a:r>
          </a:p>
          <a:p>
            <a:pPr algn="just">
              <a:buFont typeface="+mj-lt"/>
              <a:buAutoNum type="arabicPeriod"/>
            </a:pPr>
            <a:r>
              <a:rPr lang="en-US" b="0" i="0" dirty="0">
                <a:solidFill>
                  <a:srgbClr val="000000"/>
                </a:solidFill>
                <a:effectLst/>
                <a:latin typeface="inter-regular"/>
              </a:rPr>
              <a:t>Hence, a node in a binary tree has 3 segments: data, a reference to the left child, and a reference to the right child.</a:t>
            </a:r>
          </a:p>
          <a:p>
            <a:pPr algn="just">
              <a:buFont typeface="+mj-lt"/>
              <a:buAutoNum type="arabicPeriod"/>
            </a:pPr>
            <a:r>
              <a:rPr lang="en-US" b="0" i="0" dirty="0">
                <a:solidFill>
                  <a:srgbClr val="000000"/>
                </a:solidFill>
                <a:effectLst/>
                <a:latin typeface="inter-regular"/>
              </a:rPr>
              <a:t>The nodes with the lowest hierarchy without any children are called leaf nodes.</a:t>
            </a:r>
          </a:p>
          <a:p>
            <a:endParaRPr lang="en-IN" dirty="0"/>
          </a:p>
        </p:txBody>
      </p:sp>
      <p:pic>
        <p:nvPicPr>
          <p:cNvPr id="4" name="Picture 3">
            <a:extLst>
              <a:ext uri="{FF2B5EF4-FFF2-40B4-BE49-F238E27FC236}">
                <a16:creationId xmlns:a16="http://schemas.microsoft.com/office/drawing/2014/main" id="{1ABDEE37-3105-841F-1252-7F2ACF361A9F}"/>
              </a:ext>
            </a:extLst>
          </p:cNvPr>
          <p:cNvPicPr>
            <a:picLocks noChangeAspect="1"/>
          </p:cNvPicPr>
          <p:nvPr/>
        </p:nvPicPr>
        <p:blipFill>
          <a:blip r:embed="rId2"/>
          <a:stretch>
            <a:fillRect/>
          </a:stretch>
        </p:blipFill>
        <p:spPr>
          <a:xfrm>
            <a:off x="1542436" y="3488607"/>
            <a:ext cx="6982132" cy="3192411"/>
          </a:xfrm>
          <a:prstGeom prst="rect">
            <a:avLst/>
          </a:prstGeom>
        </p:spPr>
      </p:pic>
    </p:spTree>
    <p:extLst>
      <p:ext uri="{BB962C8B-B14F-4D97-AF65-F5344CB8AC3E}">
        <p14:creationId xmlns:p14="http://schemas.microsoft.com/office/powerpoint/2010/main" val="3403407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D3E260-892C-38EE-3545-B5AD61B3C178}"/>
              </a:ext>
            </a:extLst>
          </p:cNvPr>
          <p:cNvSpPr>
            <a:spLocks noGrp="1"/>
          </p:cNvSpPr>
          <p:nvPr>
            <p:ph idx="1"/>
          </p:nvPr>
        </p:nvSpPr>
        <p:spPr>
          <a:xfrm>
            <a:off x="838200" y="324465"/>
            <a:ext cx="10515600" cy="5852498"/>
          </a:xfrm>
        </p:spPr>
        <p:txBody>
          <a:bodyPr/>
          <a:lstStyle/>
          <a:p>
            <a:pPr algn="just">
              <a:buFont typeface="+mj-lt"/>
              <a:buAutoNum type="arabicPeriod"/>
            </a:pPr>
            <a:r>
              <a:rPr lang="en-US" b="0" i="0" dirty="0">
                <a:solidFill>
                  <a:srgbClr val="000000"/>
                </a:solidFill>
                <a:effectLst/>
                <a:latin typeface="inter-regular"/>
              </a:rPr>
              <a:t>A tree can be traversed using 2 methods:</a:t>
            </a:r>
          </a:p>
          <a:p>
            <a:pPr marL="742950" lvl="1" indent="-285750" algn="just">
              <a:buFont typeface="+mj-lt"/>
              <a:buAutoNum type="arabicPeriod"/>
            </a:pPr>
            <a:r>
              <a:rPr lang="en-US" b="0" i="0" dirty="0">
                <a:solidFill>
                  <a:srgbClr val="000000"/>
                </a:solidFill>
                <a:effectLst/>
                <a:latin typeface="inter-regular"/>
              </a:rPr>
              <a:t>DFS: By depth</a:t>
            </a:r>
          </a:p>
          <a:p>
            <a:pPr marL="742950" lvl="1" indent="-285750" algn="just">
              <a:buFont typeface="+mj-lt"/>
              <a:buAutoNum type="arabicPeriod"/>
            </a:pPr>
            <a:r>
              <a:rPr lang="en-US" b="0" i="0" dirty="0">
                <a:solidFill>
                  <a:srgbClr val="000000"/>
                </a:solidFill>
                <a:effectLst/>
                <a:latin typeface="inter-regular"/>
              </a:rPr>
              <a:t>BFS: By breadth (or) level</a:t>
            </a:r>
          </a:p>
          <a:p>
            <a:pPr algn="just">
              <a:buFont typeface="+mj-lt"/>
              <a:buAutoNum type="arabicPeriod"/>
            </a:pPr>
            <a:r>
              <a:rPr lang="en-US" b="1" i="0" dirty="0">
                <a:solidFill>
                  <a:srgbClr val="000000"/>
                </a:solidFill>
                <a:effectLst/>
                <a:latin typeface="inter-bold"/>
              </a:rPr>
              <a:t>DFS traversal</a:t>
            </a:r>
            <a:r>
              <a:rPr lang="en-US" b="0" i="0" dirty="0">
                <a:solidFill>
                  <a:srgbClr val="000000"/>
                </a:solidFill>
                <a:effectLst/>
                <a:latin typeface="inter-regular"/>
              </a:rPr>
              <a:t> further has three types of traversals:</a:t>
            </a:r>
          </a:p>
          <a:p>
            <a:pPr marL="742950" lvl="1" indent="-285750" algn="just">
              <a:buFont typeface="+mj-lt"/>
              <a:buAutoNum type="arabicPeriod"/>
            </a:pPr>
            <a:r>
              <a:rPr lang="en-US" b="1" i="0" dirty="0">
                <a:solidFill>
                  <a:srgbClr val="000000"/>
                </a:solidFill>
                <a:effectLst/>
                <a:latin typeface="inter-bold"/>
              </a:rPr>
              <a:t>Pre-order Traversal</a:t>
            </a:r>
            <a:r>
              <a:rPr lang="en-US" b="0" i="0" dirty="0">
                <a:solidFill>
                  <a:srgbClr val="000000"/>
                </a:solidFill>
                <a:effectLst/>
                <a:latin typeface="inter-regular"/>
              </a:rPr>
              <a:t>: The root is first visited, then the left sub-tree, followed by the right sub-tree.</a:t>
            </a:r>
          </a:p>
          <a:p>
            <a:pPr marL="742950" lvl="1" indent="-285750" algn="just">
              <a:buFont typeface="+mj-lt"/>
              <a:buAutoNum type="arabicPeriod"/>
            </a:pPr>
            <a:r>
              <a:rPr lang="en-US" b="1" i="0" dirty="0">
                <a:solidFill>
                  <a:srgbClr val="000000"/>
                </a:solidFill>
                <a:effectLst/>
                <a:latin typeface="inter-bold"/>
              </a:rPr>
              <a:t>Post-order Traversal</a:t>
            </a:r>
            <a:r>
              <a:rPr lang="en-US" b="0" i="0" dirty="0">
                <a:solidFill>
                  <a:srgbClr val="000000"/>
                </a:solidFill>
                <a:effectLst/>
                <a:latin typeface="inter-regular"/>
              </a:rPr>
              <a:t>: The left sub-tree is visited first, then the right sub-tree, followed by the root node.</a:t>
            </a:r>
          </a:p>
          <a:p>
            <a:pPr marL="742950" lvl="1" indent="-285750" algn="just">
              <a:buFont typeface="+mj-lt"/>
              <a:buAutoNum type="arabicPeriod"/>
            </a:pPr>
            <a:r>
              <a:rPr lang="en-US" b="1" i="0" dirty="0">
                <a:solidFill>
                  <a:srgbClr val="000000"/>
                </a:solidFill>
                <a:effectLst/>
                <a:latin typeface="inter-bold"/>
              </a:rPr>
              <a:t>In-order traversal</a:t>
            </a:r>
            <a:r>
              <a:rPr lang="en-US" b="0" i="0" dirty="0">
                <a:solidFill>
                  <a:srgbClr val="000000"/>
                </a:solidFill>
                <a:effectLst/>
                <a:latin typeface="inter-regular"/>
              </a:rPr>
              <a:t>: The left sub-tree is visited first, then the root node, followed by the right sub-tree.</a:t>
            </a:r>
          </a:p>
          <a:p>
            <a:endParaRPr lang="en-IN" dirty="0"/>
          </a:p>
        </p:txBody>
      </p:sp>
    </p:spTree>
    <p:extLst>
      <p:ext uri="{BB962C8B-B14F-4D97-AF65-F5344CB8AC3E}">
        <p14:creationId xmlns:p14="http://schemas.microsoft.com/office/powerpoint/2010/main" val="16171672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255E359-3C70-D126-1F82-37825D2FF4D6}"/>
              </a:ext>
            </a:extLst>
          </p:cNvPr>
          <p:cNvPicPr>
            <a:picLocks noGrp="1" noChangeAspect="1"/>
          </p:cNvPicPr>
          <p:nvPr>
            <p:ph idx="1"/>
          </p:nvPr>
        </p:nvPicPr>
        <p:blipFill>
          <a:blip r:embed="rId2"/>
          <a:stretch>
            <a:fillRect/>
          </a:stretch>
        </p:blipFill>
        <p:spPr>
          <a:xfrm>
            <a:off x="3257154" y="1349883"/>
            <a:ext cx="5677692" cy="4096322"/>
          </a:xfrm>
        </p:spPr>
      </p:pic>
      <p:sp>
        <p:nvSpPr>
          <p:cNvPr id="11" name="TextBox 10">
            <a:extLst>
              <a:ext uri="{FF2B5EF4-FFF2-40B4-BE49-F238E27FC236}">
                <a16:creationId xmlns:a16="http://schemas.microsoft.com/office/drawing/2014/main" id="{4D576947-6536-A00D-6393-B0C44057063D}"/>
              </a:ext>
            </a:extLst>
          </p:cNvPr>
          <p:cNvSpPr txBox="1"/>
          <p:nvPr/>
        </p:nvSpPr>
        <p:spPr>
          <a:xfrm>
            <a:off x="1589139" y="810850"/>
            <a:ext cx="6098458" cy="369332"/>
          </a:xfrm>
          <a:prstGeom prst="rect">
            <a:avLst/>
          </a:prstGeom>
          <a:noFill/>
        </p:spPr>
        <p:txBody>
          <a:bodyPr wrap="square">
            <a:spAutoFit/>
          </a:bodyPr>
          <a:lstStyle/>
          <a:p>
            <a:r>
              <a:rPr lang="en-US" b="0" i="0" dirty="0">
                <a:solidFill>
                  <a:srgbClr val="000000"/>
                </a:solidFill>
                <a:effectLst/>
                <a:latin typeface="inter-regular"/>
              </a:rPr>
              <a:t>BFS traversal is when we visit the tree level-wise.</a:t>
            </a:r>
            <a:endParaRPr lang="en-IN" dirty="0"/>
          </a:p>
        </p:txBody>
      </p:sp>
    </p:spTree>
    <p:extLst>
      <p:ext uri="{BB962C8B-B14F-4D97-AF65-F5344CB8AC3E}">
        <p14:creationId xmlns:p14="http://schemas.microsoft.com/office/powerpoint/2010/main" val="246856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EAD83-2F55-1D97-04A1-19A7C9389A5C}"/>
              </a:ext>
            </a:extLst>
          </p:cNvPr>
          <p:cNvSpPr>
            <a:spLocks noGrp="1"/>
          </p:cNvSpPr>
          <p:nvPr>
            <p:ph type="title"/>
          </p:nvPr>
        </p:nvSpPr>
        <p:spPr/>
        <p:txBody>
          <a:bodyPr/>
          <a:lstStyle/>
          <a:p>
            <a:r>
              <a:rPr lang="en-IN" b="0" i="0" dirty="0">
                <a:solidFill>
                  <a:srgbClr val="610B38"/>
                </a:solidFill>
                <a:effectLst/>
                <a:latin typeface="erdana"/>
              </a:rPr>
              <a:t>Graphs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55E85F1-3544-8F24-1110-72FF0EA3CF11}"/>
              </a:ext>
            </a:extLst>
          </p:cNvPr>
          <p:cNvSpPr>
            <a:spLocks noGrp="1"/>
          </p:cNvSpPr>
          <p:nvPr>
            <p:ph idx="1"/>
          </p:nvPr>
        </p:nvSpPr>
        <p:spPr>
          <a:xfrm>
            <a:off x="838200" y="1342103"/>
            <a:ext cx="10515600" cy="4834860"/>
          </a:xfrm>
        </p:spPr>
        <p:txBody>
          <a:bodyPr>
            <a:normAutofit/>
          </a:bodyPr>
          <a:lstStyle/>
          <a:p>
            <a:r>
              <a:rPr lang="en-US" dirty="0"/>
              <a:t>In short form, G = (V, E). Here V represents vertices, and E represents edges. </a:t>
            </a:r>
          </a:p>
          <a:p>
            <a:r>
              <a:rPr lang="en-US" dirty="0"/>
              <a:t>A graph is a non-linear Data structure. It consists of nodes/ vertices joined/ connected by edges.</a:t>
            </a:r>
          </a:p>
          <a:p>
            <a:r>
              <a:rPr lang="en-US" dirty="0"/>
              <a:t> Both vertices and edges have to be a finite set. </a:t>
            </a:r>
          </a:p>
          <a:p>
            <a:r>
              <a:rPr lang="en-US" dirty="0"/>
              <a:t>An edge can be represented as (u, v) given u and v are the two vertices the edge connects.</a:t>
            </a:r>
          </a:p>
          <a:p>
            <a:r>
              <a:rPr lang="en-US" dirty="0"/>
              <a:t>A graph can be directed or undirected. In an undirected graph, E = (u, v) and E = (v, u) are the same, while in a directed graph, they are not the same as the directed matters. Hence, edges are represented as ordered pairs of vertices the edge joins.</a:t>
            </a:r>
          </a:p>
          <a:p>
            <a:endParaRPr lang="en-US" dirty="0"/>
          </a:p>
          <a:p>
            <a:endParaRPr lang="en-IN" dirty="0"/>
          </a:p>
        </p:txBody>
      </p:sp>
    </p:spTree>
    <p:extLst>
      <p:ext uri="{BB962C8B-B14F-4D97-AF65-F5344CB8AC3E}">
        <p14:creationId xmlns:p14="http://schemas.microsoft.com/office/powerpoint/2010/main" val="17666351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0187B70-BBBC-0093-E2B2-146774F5CA5D}"/>
              </a:ext>
            </a:extLst>
          </p:cNvPr>
          <p:cNvPicPr>
            <a:picLocks noGrp="1" noChangeAspect="1"/>
          </p:cNvPicPr>
          <p:nvPr>
            <p:ph idx="1"/>
          </p:nvPr>
        </p:nvPicPr>
        <p:blipFill>
          <a:blip r:embed="rId2"/>
          <a:stretch>
            <a:fillRect/>
          </a:stretch>
        </p:blipFill>
        <p:spPr>
          <a:xfrm>
            <a:off x="1740311" y="1091381"/>
            <a:ext cx="7637510" cy="4381731"/>
          </a:xfrm>
        </p:spPr>
      </p:pic>
    </p:spTree>
    <p:extLst>
      <p:ext uri="{BB962C8B-B14F-4D97-AF65-F5344CB8AC3E}">
        <p14:creationId xmlns:p14="http://schemas.microsoft.com/office/powerpoint/2010/main" val="4165194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6C4CF4-82E4-CB16-C1F3-EBB13903ADEC}"/>
              </a:ext>
            </a:extLst>
          </p:cNvPr>
          <p:cNvSpPr>
            <a:spLocks noGrp="1"/>
          </p:cNvSpPr>
          <p:nvPr>
            <p:ph idx="1"/>
          </p:nvPr>
        </p:nvSpPr>
        <p:spPr>
          <a:xfrm>
            <a:off x="838200" y="725213"/>
            <a:ext cx="10515600" cy="5628289"/>
          </a:xfrm>
        </p:spPr>
        <p:txBody>
          <a:bodyPr/>
          <a:lstStyle/>
          <a:p>
            <a:pPr algn="just"/>
            <a:r>
              <a:rPr lang="en-US" dirty="0">
                <a:latin typeface="Times New Roman" panose="02020603050405020304" pitchFamily="18" charset="0"/>
                <a:cs typeface="Times New Roman" panose="02020603050405020304" pitchFamily="18" charset="0"/>
              </a:rPr>
              <a:t>Python does not have built-in support for Arrays, but Python Lists can be used instead.</a:t>
            </a:r>
          </a:p>
          <a:p>
            <a:pPr algn="just"/>
            <a:r>
              <a:rPr lang="en-US" b="0" i="0" dirty="0">
                <a:solidFill>
                  <a:srgbClr val="273239"/>
                </a:solidFill>
                <a:effectLst/>
                <a:latin typeface="Times New Roman" panose="02020603050405020304" pitchFamily="18" charset="0"/>
                <a:cs typeface="Times New Roman" panose="02020603050405020304" pitchFamily="18" charset="0"/>
              </a:rPr>
              <a:t>An array is a collection of items stored at contiguous memory locations. </a:t>
            </a:r>
          </a:p>
          <a:p>
            <a:pPr algn="just"/>
            <a:r>
              <a:rPr lang="en-US" b="0" i="0" dirty="0">
                <a:solidFill>
                  <a:srgbClr val="273239"/>
                </a:solidFill>
                <a:effectLst/>
                <a:latin typeface="Times New Roman" panose="02020603050405020304" pitchFamily="18" charset="0"/>
                <a:cs typeface="Times New Roman" panose="02020603050405020304" pitchFamily="18" charset="0"/>
              </a:rPr>
              <a:t>The idea is to store multiple items of the same type together. </a:t>
            </a:r>
          </a:p>
          <a:p>
            <a:pPr algn="just"/>
            <a:r>
              <a:rPr lang="en-US" b="0" i="0" dirty="0">
                <a:solidFill>
                  <a:srgbClr val="273239"/>
                </a:solidFill>
                <a:effectLst/>
                <a:latin typeface="Times New Roman" panose="02020603050405020304" pitchFamily="18" charset="0"/>
                <a:cs typeface="Times New Roman" panose="02020603050405020304" pitchFamily="18" charset="0"/>
              </a:rPr>
              <a:t>This makes it easier to calculate the position of each element by simply adding an offset to a base value, i.e., the memory location of the first element of the array (generally denoted by the name of the array).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37158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ADD2-10A4-45F0-25D3-1165534B559E}"/>
              </a:ext>
            </a:extLst>
          </p:cNvPr>
          <p:cNvSpPr>
            <a:spLocks noGrp="1"/>
          </p:cNvSpPr>
          <p:nvPr>
            <p:ph type="title"/>
          </p:nvPr>
        </p:nvSpPr>
        <p:spPr>
          <a:xfrm>
            <a:off x="838200" y="365126"/>
            <a:ext cx="10515600" cy="755752"/>
          </a:xfrm>
        </p:spPr>
        <p:txBody>
          <a:bodyPr/>
          <a:lstStyle/>
          <a:p>
            <a:r>
              <a:rPr lang="en-IN" dirty="0"/>
              <a:t>Important points about graphs:</a:t>
            </a:r>
          </a:p>
        </p:txBody>
      </p:sp>
      <p:sp>
        <p:nvSpPr>
          <p:cNvPr id="3" name="Content Placeholder 2">
            <a:extLst>
              <a:ext uri="{FF2B5EF4-FFF2-40B4-BE49-F238E27FC236}">
                <a16:creationId xmlns:a16="http://schemas.microsoft.com/office/drawing/2014/main" id="{40ADB72C-9909-4E99-018A-569E50BFBD8D}"/>
              </a:ext>
            </a:extLst>
          </p:cNvPr>
          <p:cNvSpPr>
            <a:spLocks noGrp="1"/>
          </p:cNvSpPr>
          <p:nvPr>
            <p:ph idx="1"/>
          </p:nvPr>
        </p:nvSpPr>
        <p:spPr>
          <a:xfrm>
            <a:off x="838200" y="1120878"/>
            <a:ext cx="10515600" cy="5056085"/>
          </a:xfrm>
        </p:spPr>
        <p:txBody>
          <a:bodyPr>
            <a:normAutofit fontScale="92500" lnSpcReduction="20000"/>
          </a:bodyPr>
          <a:lstStyle/>
          <a:p>
            <a:r>
              <a:rPr lang="en-US" dirty="0"/>
              <a:t>The edges of a graph can have costs or weights.</a:t>
            </a:r>
          </a:p>
          <a:p>
            <a:r>
              <a:rPr lang="en-US" dirty="0"/>
              <a:t>Networks in real-time are represented using Graphs.</a:t>
            </a:r>
          </a:p>
          <a:p>
            <a:r>
              <a:rPr lang="en-US" dirty="0"/>
              <a:t>A graph can be implemented using:</a:t>
            </a:r>
          </a:p>
          <a:p>
            <a:r>
              <a:rPr lang="en-US" dirty="0"/>
              <a:t>Incidence matrix</a:t>
            </a:r>
          </a:p>
          <a:p>
            <a:r>
              <a:rPr lang="en-US" dirty="0"/>
              <a:t>Incidence List</a:t>
            </a:r>
          </a:p>
          <a:p>
            <a:r>
              <a:rPr lang="en-US" dirty="0"/>
              <a:t>Adjacency Matrix</a:t>
            </a:r>
          </a:p>
          <a:p>
            <a:r>
              <a:rPr lang="en-US" dirty="0"/>
              <a:t>Adjacency List</a:t>
            </a:r>
          </a:p>
          <a:p>
            <a:r>
              <a:rPr lang="en-US" dirty="0"/>
              <a:t>It is the programmer's choice of how to implement the graph based on the need in the scenario.</a:t>
            </a:r>
          </a:p>
          <a:p>
            <a:r>
              <a:rPr lang="en-US" dirty="0"/>
              <a:t>A graph can consist of cycles.</a:t>
            </a:r>
          </a:p>
          <a:p>
            <a:r>
              <a:rPr lang="en-US" dirty="0"/>
              <a:t>For graph traversal, BFS and DFS techniques are used like in trees, but to avoid visiting the same vertex again and again in the case of cycles, we need to maintain an array of visited vertices not to visit them again.</a:t>
            </a:r>
            <a:endParaRPr lang="en-IN" dirty="0"/>
          </a:p>
        </p:txBody>
      </p:sp>
    </p:spTree>
    <p:extLst>
      <p:ext uri="{BB962C8B-B14F-4D97-AF65-F5344CB8AC3E}">
        <p14:creationId xmlns:p14="http://schemas.microsoft.com/office/powerpoint/2010/main" val="19438672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AE1392-E96C-E9EF-2981-8D15EAAC9FEF}"/>
              </a:ext>
            </a:extLst>
          </p:cNvPr>
          <p:cNvSpPr>
            <a:spLocks noGrp="1"/>
          </p:cNvSpPr>
          <p:nvPr>
            <p:ph idx="1"/>
          </p:nvPr>
        </p:nvSpPr>
        <p:spPr>
          <a:xfrm>
            <a:off x="838200" y="589935"/>
            <a:ext cx="10515600" cy="5587028"/>
          </a:xfrm>
        </p:spPr>
        <p:txBody>
          <a:bodyPr>
            <a:normAutofit lnSpcReduction="10000"/>
          </a:bodyPr>
          <a:lstStyle/>
          <a:p>
            <a:r>
              <a:rPr lang="en-US" dirty="0">
                <a:highlight>
                  <a:srgbClr val="FFFF00"/>
                </a:highlight>
              </a:rPr>
              <a:t>Adjacency matrix</a:t>
            </a:r>
            <a:r>
              <a:rPr lang="en-US" dirty="0"/>
              <a:t>: An adjacency matrix is a (V X V) 2D array where V represents the vertices in the graph. In the matrix, adj[u][v], if in the graph, there exists an edge between u and v, adj[u][v] = 1, else 0 is assigned.</a:t>
            </a:r>
          </a:p>
          <a:p>
            <a:endParaRPr lang="en-US" dirty="0"/>
          </a:p>
          <a:p>
            <a:r>
              <a:rPr lang="en-US" dirty="0"/>
              <a:t>In an undirected graph, if there exists an edge from u to v, adj[u][v] = 1 and adj[v][u] = 1 as there are no directions. Hence, the adjacency matrix of an undirected graph is always symmetrical.</a:t>
            </a:r>
          </a:p>
          <a:p>
            <a:r>
              <a:rPr lang="en-US" dirty="0"/>
              <a:t>In a directed graph, adj[u][v] is not equivalent to adj[v][u].</a:t>
            </a:r>
          </a:p>
          <a:p>
            <a:r>
              <a:rPr lang="en-US" dirty="0"/>
              <a:t>If the edges have weights are costs given, in the place of 1, we give the assigned weight/ cost in the matrix.</a:t>
            </a:r>
          </a:p>
          <a:p>
            <a:r>
              <a:rPr lang="en-US" dirty="0"/>
              <a:t>The disadvantage of this representation is that it takes more space-O(V2)</a:t>
            </a:r>
            <a:endParaRPr lang="en-IN" dirty="0"/>
          </a:p>
        </p:txBody>
      </p:sp>
    </p:spTree>
    <p:extLst>
      <p:ext uri="{BB962C8B-B14F-4D97-AF65-F5344CB8AC3E}">
        <p14:creationId xmlns:p14="http://schemas.microsoft.com/office/powerpoint/2010/main" val="1363835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A42ADF3-3913-387A-7F93-1454BD362889}"/>
              </a:ext>
            </a:extLst>
          </p:cNvPr>
          <p:cNvPicPr>
            <a:picLocks noGrp="1" noChangeAspect="1"/>
          </p:cNvPicPr>
          <p:nvPr>
            <p:ph idx="1"/>
          </p:nvPr>
        </p:nvPicPr>
        <p:blipFill>
          <a:blip r:embed="rId2"/>
          <a:stretch>
            <a:fillRect/>
          </a:stretch>
        </p:blipFill>
        <p:spPr>
          <a:xfrm>
            <a:off x="309716" y="1283111"/>
            <a:ext cx="11562735" cy="4209054"/>
          </a:xfrm>
        </p:spPr>
      </p:pic>
    </p:spTree>
    <p:extLst>
      <p:ext uri="{BB962C8B-B14F-4D97-AF65-F5344CB8AC3E}">
        <p14:creationId xmlns:p14="http://schemas.microsoft.com/office/powerpoint/2010/main" val="34932298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7C4B862-5997-73DF-E62C-CB2590F82D05}"/>
              </a:ext>
            </a:extLst>
          </p:cNvPr>
          <p:cNvPicPr>
            <a:picLocks noGrp="1" noChangeAspect="1"/>
          </p:cNvPicPr>
          <p:nvPr>
            <p:ph idx="1"/>
          </p:nvPr>
        </p:nvPicPr>
        <p:blipFill>
          <a:blip r:embed="rId2"/>
          <a:stretch>
            <a:fillRect/>
          </a:stretch>
        </p:blipFill>
        <p:spPr>
          <a:xfrm>
            <a:off x="1327355" y="1622323"/>
            <a:ext cx="9704439" cy="3912710"/>
          </a:xfrm>
        </p:spPr>
      </p:pic>
    </p:spTree>
    <p:extLst>
      <p:ext uri="{BB962C8B-B14F-4D97-AF65-F5344CB8AC3E}">
        <p14:creationId xmlns:p14="http://schemas.microsoft.com/office/powerpoint/2010/main" val="36757873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F51C1A4-2094-F753-E5B2-6C0E8346C74E}"/>
              </a:ext>
            </a:extLst>
          </p:cNvPr>
          <p:cNvPicPr>
            <a:picLocks noGrp="1" noChangeAspect="1"/>
          </p:cNvPicPr>
          <p:nvPr>
            <p:ph idx="1"/>
          </p:nvPr>
        </p:nvPicPr>
        <p:blipFill>
          <a:blip r:embed="rId2"/>
          <a:stretch>
            <a:fillRect/>
          </a:stretch>
        </p:blipFill>
        <p:spPr>
          <a:xfrm>
            <a:off x="943897" y="1002890"/>
            <a:ext cx="10161638" cy="5117691"/>
          </a:xfrm>
        </p:spPr>
      </p:pic>
    </p:spTree>
    <p:extLst>
      <p:ext uri="{BB962C8B-B14F-4D97-AF65-F5344CB8AC3E}">
        <p14:creationId xmlns:p14="http://schemas.microsoft.com/office/powerpoint/2010/main" val="3212367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D329687-9F71-C1F1-9E4A-0F3EBB0B86B9}"/>
              </a:ext>
            </a:extLst>
          </p:cNvPr>
          <p:cNvPicPr>
            <a:picLocks noGrp="1" noChangeAspect="1"/>
          </p:cNvPicPr>
          <p:nvPr>
            <p:ph idx="1"/>
          </p:nvPr>
        </p:nvPicPr>
        <p:blipFill>
          <a:blip r:embed="rId2"/>
          <a:stretch>
            <a:fillRect/>
          </a:stretch>
        </p:blipFill>
        <p:spPr>
          <a:xfrm>
            <a:off x="1119351" y="1024759"/>
            <a:ext cx="9743089" cy="5202620"/>
          </a:xfrm>
          <a:prstGeom prst="rect">
            <a:avLst/>
          </a:prstGeom>
        </p:spPr>
      </p:pic>
    </p:spTree>
    <p:extLst>
      <p:ext uri="{BB962C8B-B14F-4D97-AF65-F5344CB8AC3E}">
        <p14:creationId xmlns:p14="http://schemas.microsoft.com/office/powerpoint/2010/main" val="1849428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07EAD-5906-1BFF-CA67-B16C23441D1E}"/>
              </a:ext>
            </a:extLst>
          </p:cNvPr>
          <p:cNvSpPr>
            <a:spLocks noGrp="1"/>
          </p:cNvSpPr>
          <p:nvPr>
            <p:ph type="title"/>
          </p:nvPr>
        </p:nvSpPr>
        <p:spPr/>
        <p:txBody>
          <a:bodyPr/>
          <a:lstStyle/>
          <a:p>
            <a:r>
              <a:rPr lang="en-IN" b="1" i="0" dirty="0">
                <a:solidFill>
                  <a:srgbClr val="273239"/>
                </a:solidFill>
                <a:effectLst/>
                <a:latin typeface="Nunito" pitchFamily="2" charset="0"/>
              </a:rPr>
              <a:t>Creating an Array</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F039ECEE-8327-1592-94AC-0A30AE3885E3}"/>
              </a:ext>
            </a:extLst>
          </p:cNvPr>
          <p:cNvSpPr>
            <a:spLocks noGrp="1"/>
          </p:cNvSpPr>
          <p:nvPr>
            <p:ph idx="1"/>
          </p:nvPr>
        </p:nvSpPr>
        <p:spPr/>
        <p:txBody>
          <a:bodyPr/>
          <a:lstStyle/>
          <a:p>
            <a:r>
              <a:rPr lang="en-US" dirty="0"/>
              <a:t>Array in Python can be created by importing an array module.</a:t>
            </a:r>
          </a:p>
          <a:p>
            <a:r>
              <a:rPr lang="en-US" dirty="0"/>
              <a:t> array(data_type, </a:t>
            </a:r>
            <a:r>
              <a:rPr lang="en-US" dirty="0" err="1"/>
              <a:t>value_list</a:t>
            </a:r>
            <a:r>
              <a:rPr lang="en-US" dirty="0"/>
              <a:t>) is used to create an array with data type and value list specified in its arguments.</a:t>
            </a:r>
            <a:endParaRPr lang="en-IN" dirty="0"/>
          </a:p>
        </p:txBody>
      </p:sp>
    </p:spTree>
    <p:extLst>
      <p:ext uri="{BB962C8B-B14F-4D97-AF65-F5344CB8AC3E}">
        <p14:creationId xmlns:p14="http://schemas.microsoft.com/office/powerpoint/2010/main" val="3500699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64EBB-44AC-D1DA-90BA-EE40BFC352E2}"/>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Some of the data types are mentioned below which will help in creating an array of different data types. </a:t>
            </a:r>
            <a:endParaRPr lang="en-IN" sz="36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F718332C-CDAE-6377-62C5-812C9E10F940}"/>
              </a:ext>
            </a:extLst>
          </p:cNvPr>
          <p:cNvPicPr>
            <a:picLocks noGrp="1" noChangeAspect="1"/>
          </p:cNvPicPr>
          <p:nvPr>
            <p:ph idx="1"/>
          </p:nvPr>
        </p:nvPicPr>
        <p:blipFill>
          <a:blip r:embed="rId2"/>
          <a:stretch>
            <a:fillRect/>
          </a:stretch>
        </p:blipFill>
        <p:spPr>
          <a:xfrm>
            <a:off x="1061884" y="1825625"/>
            <a:ext cx="9851922" cy="4914388"/>
          </a:xfrm>
          <a:prstGeom prst="rect">
            <a:avLst/>
          </a:prstGeom>
        </p:spPr>
      </p:pic>
    </p:spTree>
    <p:extLst>
      <p:ext uri="{BB962C8B-B14F-4D97-AF65-F5344CB8AC3E}">
        <p14:creationId xmlns:p14="http://schemas.microsoft.com/office/powerpoint/2010/main" val="118533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C38A156-8D58-2839-2316-37A1A4C18863}"/>
              </a:ext>
            </a:extLst>
          </p:cNvPr>
          <p:cNvPicPr>
            <a:picLocks noGrp="1" noChangeAspect="1"/>
          </p:cNvPicPr>
          <p:nvPr>
            <p:ph idx="1"/>
          </p:nvPr>
        </p:nvPicPr>
        <p:blipFill>
          <a:blip r:embed="rId2"/>
          <a:stretch>
            <a:fillRect/>
          </a:stretch>
        </p:blipFill>
        <p:spPr>
          <a:xfrm>
            <a:off x="766916" y="752169"/>
            <a:ext cx="9733936" cy="5486400"/>
          </a:xfrm>
        </p:spPr>
      </p:pic>
    </p:spTree>
    <p:extLst>
      <p:ext uri="{BB962C8B-B14F-4D97-AF65-F5344CB8AC3E}">
        <p14:creationId xmlns:p14="http://schemas.microsoft.com/office/powerpoint/2010/main" val="932940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A4EF502-AA0A-CB19-818A-DB4A7D6A3AFC}"/>
              </a:ext>
            </a:extLst>
          </p:cNvPr>
          <p:cNvPicPr>
            <a:picLocks noGrp="1" noChangeAspect="1"/>
          </p:cNvPicPr>
          <p:nvPr>
            <p:ph idx="1"/>
          </p:nvPr>
        </p:nvPicPr>
        <p:blipFill>
          <a:blip r:embed="rId2"/>
          <a:stretch>
            <a:fillRect/>
          </a:stretch>
        </p:blipFill>
        <p:spPr>
          <a:xfrm>
            <a:off x="1592825" y="2389240"/>
            <a:ext cx="7964129" cy="2412266"/>
          </a:xfrm>
        </p:spPr>
      </p:pic>
    </p:spTree>
    <p:extLst>
      <p:ext uri="{BB962C8B-B14F-4D97-AF65-F5344CB8AC3E}">
        <p14:creationId xmlns:p14="http://schemas.microsoft.com/office/powerpoint/2010/main" val="3269150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5CE6FBFF0E89B4D91DFABB47ADE9D6A" ma:contentTypeVersion="4" ma:contentTypeDescription="Create a new document." ma:contentTypeScope="" ma:versionID="f5fcf9ac97fa87f6f66241a43342234c">
  <xsd:schema xmlns:xsd="http://www.w3.org/2001/XMLSchema" xmlns:xs="http://www.w3.org/2001/XMLSchema" xmlns:p="http://schemas.microsoft.com/office/2006/metadata/properties" xmlns:ns2="736ce548-8940-4d64-8f0b-1c35184332a7" targetNamespace="http://schemas.microsoft.com/office/2006/metadata/properties" ma:root="true" ma:fieldsID="5952c952d95739422f6edcbb0070272f" ns2:_="">
    <xsd:import namespace="736ce548-8940-4d64-8f0b-1c35184332a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6ce548-8940-4d64-8f0b-1c35184332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AEF6368-6F1B-442B-9897-02D432B5C40B}"/>
</file>

<file path=customXml/itemProps2.xml><?xml version="1.0" encoding="utf-8"?>
<ds:datastoreItem xmlns:ds="http://schemas.openxmlformats.org/officeDocument/2006/customXml" ds:itemID="{FF93E3B5-27D8-44F2-86F8-D8A6E23AE869}"/>
</file>

<file path=customXml/itemProps3.xml><?xml version="1.0" encoding="utf-8"?>
<ds:datastoreItem xmlns:ds="http://schemas.openxmlformats.org/officeDocument/2006/customXml" ds:itemID="{0BBB331F-7B1F-4B91-B796-0BF301F5B49F}"/>
</file>

<file path=docProps/app.xml><?xml version="1.0" encoding="utf-8"?>
<Properties xmlns="http://schemas.openxmlformats.org/officeDocument/2006/extended-properties" xmlns:vt="http://schemas.openxmlformats.org/officeDocument/2006/docPropsVTypes">
  <TotalTime>100</TotalTime>
  <Words>1539</Words>
  <Application>Microsoft Office PowerPoint</Application>
  <PresentationFormat>Widescreen</PresentationFormat>
  <Paragraphs>108</Paragraphs>
  <Slides>44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Arial</vt:lpstr>
      <vt:lpstr>Calibri</vt:lpstr>
      <vt:lpstr>Calibri Light</vt:lpstr>
      <vt:lpstr>circular-xx</vt:lpstr>
      <vt:lpstr>erdana</vt:lpstr>
      <vt:lpstr>inter-bold</vt:lpstr>
      <vt:lpstr>inter-regular</vt:lpstr>
      <vt:lpstr>Nunito</vt:lpstr>
      <vt:lpstr>Times New Roman</vt:lpstr>
      <vt:lpstr>unset</vt:lpstr>
      <vt:lpstr>Office Theme</vt:lpstr>
      <vt:lpstr>PPT 4</vt:lpstr>
      <vt:lpstr>PowerPoint Presentation</vt:lpstr>
      <vt:lpstr>PowerPoint Presentation</vt:lpstr>
      <vt:lpstr>PowerPoint Presentation</vt:lpstr>
      <vt:lpstr>PowerPoint Presentation</vt:lpstr>
      <vt:lpstr>Creating an Array </vt:lpstr>
      <vt:lpstr>Some of the data types are mentioned below which will help in creating an array of different data types. </vt:lpstr>
      <vt:lpstr>PowerPoint Presentation</vt:lpstr>
      <vt:lpstr>PowerPoint Presentation</vt:lpstr>
      <vt:lpstr>Adding Elements to a Array</vt:lpstr>
      <vt:lpstr>PowerPoint Presentation</vt:lpstr>
      <vt:lpstr>PowerPoint Presentation</vt:lpstr>
      <vt:lpstr>When arrays are used over a list in Python:</vt:lpstr>
      <vt:lpstr>PowerPoint Presentation</vt:lpstr>
      <vt:lpstr>PowerPoint Presentation</vt:lpstr>
      <vt:lpstr>Linked Lists</vt:lpstr>
      <vt:lpstr>Important points about Linked lists: </vt:lpstr>
      <vt:lpstr>PowerPoint Presentation</vt:lpstr>
      <vt:lpstr>PowerPoint Presentation</vt:lpstr>
      <vt:lpstr>A double-linked list looks like this:</vt:lpstr>
      <vt:lpstr>PowerPoint Presentation</vt:lpstr>
      <vt:lpstr>PowerPoint Presentation</vt:lpstr>
      <vt:lpstr>Stack </vt:lpstr>
      <vt:lpstr>PowerPoint Presentation</vt:lpstr>
      <vt:lpstr>PowerPoint Presentation</vt:lpstr>
      <vt:lpstr>Application of Stack</vt:lpstr>
      <vt:lpstr>QUEUE</vt:lpstr>
      <vt:lpstr>PowerPoint Presentation</vt:lpstr>
      <vt:lpstr>APPLICATION OF QUEUE</vt:lpstr>
      <vt:lpstr>PowerPoint Presentation</vt:lpstr>
      <vt:lpstr>PowerPoint Presentation</vt:lpstr>
      <vt:lpstr>PowerPoint Presentation</vt:lpstr>
      <vt:lpstr>PowerPoint Presentation</vt:lpstr>
      <vt:lpstr>Binary Tree  </vt:lpstr>
      <vt:lpstr>PowerPoint Presentation</vt:lpstr>
      <vt:lpstr>PowerPoint Presentation</vt:lpstr>
      <vt:lpstr>PowerPoint Presentation</vt:lpstr>
      <vt:lpstr>Graphs </vt:lpstr>
      <vt:lpstr>PowerPoint Presentation</vt:lpstr>
      <vt:lpstr>Important points about graphs: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4</dc:title>
  <dc:creator>DELL</dc:creator>
  <cp:lastModifiedBy>Mpstme Student</cp:lastModifiedBy>
  <cp:revision>1</cp:revision>
  <dcterms:created xsi:type="dcterms:W3CDTF">2023-12-22T07:38:55Z</dcterms:created>
  <dcterms:modified xsi:type="dcterms:W3CDTF">2025-01-22T03:44:13Z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0x01010015CE6FBFF0E89B4D91DFABB47ADE9D6A</vt:lpwstr>
  </property>
</Properties>
</file>