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8" r:id="rId3"/>
    <p:sldId id="289" r:id="rId4"/>
    <p:sldId id="257" r:id="rId5"/>
    <p:sldId id="258" r:id="rId6"/>
    <p:sldId id="290" r:id="rId7"/>
    <p:sldId id="291" r:id="rId8"/>
    <p:sldId id="292" r:id="rId9"/>
    <p:sldId id="293" r:id="rId10"/>
    <p:sldId id="294" r:id="rId11"/>
    <p:sldId id="295" r:id="rId12"/>
    <p:sldId id="259" r:id="rId13"/>
    <p:sldId id="296" r:id="rId14"/>
    <p:sldId id="297" r:id="rId15"/>
    <p:sldId id="261" r:id="rId16"/>
    <p:sldId id="262" r:id="rId17"/>
    <p:sldId id="263" r:id="rId18"/>
    <p:sldId id="264" r:id="rId19"/>
    <p:sldId id="265" r:id="rId20"/>
    <p:sldId id="266" r:id="rId21"/>
    <p:sldId id="267" r:id="rId22"/>
    <p:sldId id="298" r:id="rId23"/>
    <p:sldId id="268" r:id="rId24"/>
    <p:sldId id="299" r:id="rId25"/>
    <p:sldId id="300" r:id="rId26"/>
    <p:sldId id="269" r:id="rId27"/>
    <p:sldId id="301" r:id="rId28"/>
    <p:sldId id="302" r:id="rId29"/>
    <p:sldId id="303" r:id="rId30"/>
    <p:sldId id="270" r:id="rId31"/>
    <p:sldId id="271" r:id="rId32"/>
    <p:sldId id="272" r:id="rId33"/>
    <p:sldId id="304" r:id="rId34"/>
    <p:sldId id="305" r:id="rId35"/>
    <p:sldId id="273" r:id="rId36"/>
    <p:sldId id="274" r:id="rId37"/>
    <p:sldId id="275" r:id="rId38"/>
    <p:sldId id="276" r:id="rId39"/>
    <p:sldId id="279" r:id="rId40"/>
    <p:sldId id="306" r:id="rId41"/>
    <p:sldId id="277" r:id="rId42"/>
    <p:sldId id="278" r:id="rId43"/>
    <p:sldId id="280" r:id="rId44"/>
    <p:sldId id="281" r:id="rId45"/>
    <p:sldId id="282" r:id="rId46"/>
    <p:sldId id="283" r:id="rId47"/>
    <p:sldId id="284" r:id="rId48"/>
    <p:sldId id="285" r:id="rId49"/>
    <p:sldId id="286" r:id="rId50"/>
    <p:sldId id="28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D33D6-5D5E-4908-A108-D4C1A6642836}"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00CC8-13DF-45E9-99CD-37B0AF6D0CDE}" type="slidenum">
              <a:rPr lang="en-IN" smtClean="0"/>
              <a:t>‹#›</a:t>
            </a:fld>
            <a:endParaRPr lang="en-IN"/>
          </a:p>
        </p:txBody>
      </p:sp>
    </p:spTree>
    <p:extLst>
      <p:ext uri="{BB962C8B-B14F-4D97-AF65-F5344CB8AC3E}">
        <p14:creationId xmlns:p14="http://schemas.microsoft.com/office/powerpoint/2010/main" val="3062783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300CC8-13DF-45E9-99CD-37B0AF6D0CDE}" type="slidenum">
              <a:rPr lang="en-IN" smtClean="0"/>
              <a:t>30</a:t>
            </a:fld>
            <a:endParaRPr lang="en-IN"/>
          </a:p>
        </p:txBody>
      </p:sp>
    </p:spTree>
    <p:extLst>
      <p:ext uri="{BB962C8B-B14F-4D97-AF65-F5344CB8AC3E}">
        <p14:creationId xmlns:p14="http://schemas.microsoft.com/office/powerpoint/2010/main" val="4286547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A0BE71-BF9A-4C8F-9797-347B7B3E13BC}"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79710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A0BE71-BF9A-4C8F-9797-347B7B3E13BC}"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366071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A0BE71-BF9A-4C8F-9797-347B7B3E13BC}"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346287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A0BE71-BF9A-4C8F-9797-347B7B3E13BC}"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204152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A0BE71-BF9A-4C8F-9797-347B7B3E13BC}" type="datetimeFigureOut">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305493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AA0BE71-BF9A-4C8F-9797-347B7B3E13BC}"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181216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AA0BE71-BF9A-4C8F-9797-347B7B3E13BC}" type="datetimeFigureOut">
              <a:rPr lang="en-IN" smtClean="0"/>
              <a:t>22-01-2025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7823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AA0BE71-BF9A-4C8F-9797-347B7B3E13BC}" type="datetimeFigureOut">
              <a:rPr lang="en-IN" smtClean="0"/>
              <a:t>22-01-2025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325506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0BE71-BF9A-4C8F-9797-347B7B3E13BC}" type="datetimeFigureOut">
              <a:rPr lang="en-IN" smtClean="0"/>
              <a:t>22-01-2025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174232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A0BE71-BF9A-4C8F-9797-347B7B3E13BC}"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187016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A0BE71-BF9A-4C8F-9797-347B7B3E13BC}" type="datetimeFigureOut">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EF27E-5CC3-4E12-84E7-A6E735451CE8}" type="slidenum">
              <a:rPr lang="en-IN" smtClean="0"/>
              <a:t>‹#›</a:t>
            </a:fld>
            <a:endParaRPr lang="en-IN"/>
          </a:p>
        </p:txBody>
      </p:sp>
    </p:spTree>
    <p:extLst>
      <p:ext uri="{BB962C8B-B14F-4D97-AF65-F5344CB8AC3E}">
        <p14:creationId xmlns:p14="http://schemas.microsoft.com/office/powerpoint/2010/main" val="210107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0BE71-BF9A-4C8F-9797-347B7B3E13BC}" type="datetimeFigureOut">
              <a:rPr lang="en-IN" smtClean="0"/>
              <a:t>22-01-2025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EF27E-5CC3-4E12-84E7-A6E735451CE8}" type="slidenum">
              <a:rPr lang="en-IN" smtClean="0"/>
              <a:t>‹#›</a:t>
            </a:fld>
            <a:endParaRPr lang="en-IN"/>
          </a:p>
        </p:txBody>
      </p:sp>
    </p:spTree>
    <p:extLst>
      <p:ext uri="{BB962C8B-B14F-4D97-AF65-F5344CB8AC3E}">
        <p14:creationId xmlns:p14="http://schemas.microsoft.com/office/powerpoint/2010/main" val="3452123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PPt</a:t>
            </a:r>
            <a:r>
              <a:rPr lang="en-IN" dirty="0"/>
              <a:t> 4</a:t>
            </a:r>
          </a:p>
        </p:txBody>
      </p:sp>
      <p:sp>
        <p:nvSpPr>
          <p:cNvPr id="3" name="Subtitle 2"/>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Conditional blocks,loops,Loop manipulation,</a:t>
            </a:r>
          </a:p>
          <a:p>
            <a:r>
              <a:rPr lang="en-IN" dirty="0">
                <a:latin typeface="Times New Roman" panose="02020603050405020304" pitchFamily="18" charset="0"/>
                <a:cs typeface="Times New Roman" panose="02020603050405020304" pitchFamily="18" charset="0"/>
              </a:rPr>
              <a:t>List and dictionary comprehension</a:t>
            </a:r>
          </a:p>
        </p:txBody>
      </p:sp>
    </p:spTree>
    <p:extLst>
      <p:ext uri="{BB962C8B-B14F-4D97-AF65-F5344CB8AC3E}">
        <p14:creationId xmlns:p14="http://schemas.microsoft.com/office/powerpoint/2010/main" val="276522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D69B546-2782-64D3-2BBA-98E13627BAEB}"/>
              </a:ext>
            </a:extLst>
          </p:cNvPr>
          <p:cNvSpPr>
            <a:spLocks noGrp="1"/>
          </p:cNvSpPr>
          <p:nvPr>
            <p:ph sz="half" idx="1"/>
          </p:nvPr>
        </p:nvSpPr>
        <p:spPr>
          <a:xfrm>
            <a:off x="681319" y="238872"/>
            <a:ext cx="5181600" cy="4351338"/>
          </a:xfrm>
        </p:spPr>
        <p:txBody>
          <a:bodyPr>
            <a:normAutofit lnSpcReduction="10000"/>
          </a:bodyPr>
          <a:lstStyle/>
          <a:p>
            <a:pPr algn="just"/>
            <a:r>
              <a:rPr lang="en-US" dirty="0"/>
              <a:t>In nested IF statements, you should always take care of the indentation to define the scope of each statement.</a:t>
            </a:r>
          </a:p>
          <a:p>
            <a:pPr algn="just"/>
            <a:r>
              <a:rPr lang="en-US" dirty="0"/>
              <a:t> You can have as many levels of nesting as required, but it makes the program less optimized, and as a result, can be more complex to read and understand. Therefore, you should always try to minimize the use of nested IF statements.</a:t>
            </a:r>
            <a:endParaRPr lang="en-IN" dirty="0"/>
          </a:p>
        </p:txBody>
      </p:sp>
      <p:pic>
        <p:nvPicPr>
          <p:cNvPr id="12" name="Content Placeholder 11">
            <a:extLst>
              <a:ext uri="{FF2B5EF4-FFF2-40B4-BE49-F238E27FC236}">
                <a16:creationId xmlns:a16="http://schemas.microsoft.com/office/drawing/2014/main" id="{2CCBE3F5-0E84-338E-9D2D-473796B0CAF6}"/>
              </a:ext>
            </a:extLst>
          </p:cNvPr>
          <p:cNvPicPr>
            <a:picLocks noGrp="1" noChangeAspect="1"/>
          </p:cNvPicPr>
          <p:nvPr>
            <p:ph sz="half" idx="2"/>
          </p:nvPr>
        </p:nvPicPr>
        <p:blipFill>
          <a:blip r:embed="rId2"/>
          <a:stretch>
            <a:fillRect/>
          </a:stretch>
        </p:blipFill>
        <p:spPr>
          <a:xfrm>
            <a:off x="6234391" y="167155"/>
            <a:ext cx="4989419" cy="4351338"/>
          </a:xfrm>
          <a:prstGeom prst="rect">
            <a:avLst/>
          </a:prstGeom>
        </p:spPr>
      </p:pic>
    </p:spTree>
    <p:extLst>
      <p:ext uri="{BB962C8B-B14F-4D97-AF65-F5344CB8AC3E}">
        <p14:creationId xmlns:p14="http://schemas.microsoft.com/office/powerpoint/2010/main" val="212914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6C17402-439C-5CA0-A3C9-0414FC0AAF08}"/>
              </a:ext>
            </a:extLst>
          </p:cNvPr>
          <p:cNvPicPr>
            <a:picLocks noGrp="1" noChangeAspect="1"/>
          </p:cNvPicPr>
          <p:nvPr>
            <p:ph sz="half" idx="1"/>
          </p:nvPr>
        </p:nvPicPr>
        <p:blipFill>
          <a:blip r:embed="rId2"/>
          <a:stretch>
            <a:fillRect/>
          </a:stretch>
        </p:blipFill>
        <p:spPr>
          <a:xfrm>
            <a:off x="80681" y="365125"/>
            <a:ext cx="6589059" cy="6127749"/>
          </a:xfrm>
        </p:spPr>
      </p:pic>
    </p:spTree>
    <p:extLst>
      <p:ext uri="{BB962C8B-B14F-4D97-AF65-F5344CB8AC3E}">
        <p14:creationId xmlns:p14="http://schemas.microsoft.com/office/powerpoint/2010/main" val="100604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25FE-10FC-E2F4-4C7B-5C2F18EE1FBC}"/>
              </a:ext>
            </a:extLst>
          </p:cNvPr>
          <p:cNvSpPr>
            <a:spLocks noGrp="1"/>
          </p:cNvSpPr>
          <p:nvPr>
            <p:ph type="title"/>
          </p:nvPr>
        </p:nvSpPr>
        <p:spPr/>
        <p:txBody>
          <a:bodyPr/>
          <a:lstStyle/>
          <a:p>
            <a:r>
              <a:rPr lang="en-IN" dirty="0"/>
              <a:t>If-Elif-Else Statement</a:t>
            </a:r>
          </a:p>
        </p:txBody>
      </p:sp>
      <p:pic>
        <p:nvPicPr>
          <p:cNvPr id="4" name="Content Placeholder 3"/>
          <p:cNvPicPr>
            <a:picLocks noGrp="1" noChangeAspect="1"/>
          </p:cNvPicPr>
          <p:nvPr>
            <p:ph idx="1"/>
          </p:nvPr>
        </p:nvPicPr>
        <p:blipFill>
          <a:blip r:embed="rId2"/>
          <a:stretch>
            <a:fillRect/>
          </a:stretch>
        </p:blipFill>
        <p:spPr>
          <a:xfrm>
            <a:off x="733704" y="3019656"/>
            <a:ext cx="7820025" cy="3228743"/>
          </a:xfrm>
          <a:prstGeom prst="rect">
            <a:avLst/>
          </a:prstGeom>
        </p:spPr>
      </p:pic>
      <p:sp>
        <p:nvSpPr>
          <p:cNvPr id="5" name="TextBox 4">
            <a:extLst>
              <a:ext uri="{FF2B5EF4-FFF2-40B4-BE49-F238E27FC236}">
                <a16:creationId xmlns:a16="http://schemas.microsoft.com/office/drawing/2014/main" id="{EACF5CFA-C434-35F3-EF87-D40117E679DE}"/>
              </a:ext>
            </a:extLst>
          </p:cNvPr>
          <p:cNvSpPr txBox="1"/>
          <p:nvPr/>
        </p:nvSpPr>
        <p:spPr>
          <a:xfrm>
            <a:off x="838200" y="1963288"/>
            <a:ext cx="10515600" cy="646331"/>
          </a:xfrm>
          <a:prstGeom prst="rect">
            <a:avLst/>
          </a:prstGeom>
          <a:noFill/>
        </p:spPr>
        <p:txBody>
          <a:bodyPr wrap="square">
            <a:spAutoFit/>
          </a:bodyPr>
          <a:lstStyle/>
          <a:p>
            <a:r>
              <a:rPr lang="en-US" dirty="0"/>
              <a:t>So far, with IF and if-else, we have only seen a binary approach. Suppose we have a problem that has multiple conditions. In this scenario, the if-</a:t>
            </a:r>
            <a:r>
              <a:rPr lang="en-US" dirty="0" err="1"/>
              <a:t>elif</a:t>
            </a:r>
            <a:r>
              <a:rPr lang="en-US" dirty="0"/>
              <a:t>-else statement comes to the rescue.</a:t>
            </a:r>
            <a:endParaRPr lang="en-IN" dirty="0"/>
          </a:p>
        </p:txBody>
      </p:sp>
    </p:spTree>
    <p:extLst>
      <p:ext uri="{BB962C8B-B14F-4D97-AF65-F5344CB8AC3E}">
        <p14:creationId xmlns:p14="http://schemas.microsoft.com/office/powerpoint/2010/main" val="314468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2822790-479C-AF73-9EB6-7A4F34BF6748}"/>
              </a:ext>
            </a:extLst>
          </p:cNvPr>
          <p:cNvSpPr>
            <a:spLocks noGrp="1"/>
          </p:cNvSpPr>
          <p:nvPr>
            <p:ph sz="half" idx="1"/>
          </p:nvPr>
        </p:nvSpPr>
        <p:spPr>
          <a:xfrm>
            <a:off x="838200" y="1138518"/>
            <a:ext cx="5181600" cy="5038445"/>
          </a:xfrm>
        </p:spPr>
        <p:txBody>
          <a:bodyPr>
            <a:normAutofit fontScale="85000" lnSpcReduction="20000"/>
          </a:bodyPr>
          <a:lstStyle/>
          <a:p>
            <a:r>
              <a:rPr lang="en-US" dirty="0"/>
              <a:t> a flowchart that shows how the if-</a:t>
            </a:r>
            <a:r>
              <a:rPr lang="en-US" dirty="0" err="1"/>
              <a:t>elif</a:t>
            </a:r>
            <a:r>
              <a:rPr lang="en-US" dirty="0"/>
              <a:t>-else ladder works.</a:t>
            </a:r>
          </a:p>
          <a:p>
            <a:r>
              <a:rPr lang="en-US" dirty="0"/>
              <a:t> The Test Expression1 is checked. If that proves true, the body of if is evaluated.</a:t>
            </a:r>
          </a:p>
          <a:p>
            <a:r>
              <a:rPr lang="en-US" dirty="0"/>
              <a:t> If it is false, then the control moves to the proceeding Test Expression2.</a:t>
            </a:r>
          </a:p>
          <a:p>
            <a:r>
              <a:rPr lang="en-US" dirty="0"/>
              <a:t> If it’s true, the body of elif1 is executed. </a:t>
            </a:r>
          </a:p>
          <a:p>
            <a:r>
              <a:rPr lang="en-US" dirty="0"/>
              <a:t>If it’s false, the test expression3 is checked.</a:t>
            </a:r>
          </a:p>
          <a:p>
            <a:r>
              <a:rPr lang="en-US" dirty="0"/>
              <a:t> If true, the body of elif2 is executed. </a:t>
            </a:r>
          </a:p>
          <a:p>
            <a:r>
              <a:rPr lang="en-US" dirty="0"/>
              <a:t>If it is false, the body of else is evaluated. Any statement below in if-</a:t>
            </a:r>
            <a:r>
              <a:rPr lang="en-US" dirty="0" err="1"/>
              <a:t>elif</a:t>
            </a:r>
            <a:r>
              <a:rPr lang="en-US" dirty="0"/>
              <a:t> is then checked.</a:t>
            </a:r>
            <a:endParaRPr lang="en-IN" dirty="0"/>
          </a:p>
        </p:txBody>
      </p:sp>
      <p:pic>
        <p:nvPicPr>
          <p:cNvPr id="7" name="Content Placeholder 6">
            <a:extLst>
              <a:ext uri="{FF2B5EF4-FFF2-40B4-BE49-F238E27FC236}">
                <a16:creationId xmlns:a16="http://schemas.microsoft.com/office/drawing/2014/main" id="{367888AE-BA72-AADF-D1EB-16EB6CCC2D37}"/>
              </a:ext>
            </a:extLst>
          </p:cNvPr>
          <p:cNvPicPr>
            <a:picLocks noGrp="1" noChangeAspect="1"/>
          </p:cNvPicPr>
          <p:nvPr>
            <p:ph sz="half" idx="2"/>
          </p:nvPr>
        </p:nvPicPr>
        <p:blipFill>
          <a:blip r:embed="rId2"/>
          <a:stretch>
            <a:fillRect/>
          </a:stretch>
        </p:blipFill>
        <p:spPr>
          <a:xfrm>
            <a:off x="6445624" y="851647"/>
            <a:ext cx="5280211" cy="5459505"/>
          </a:xfrm>
          <a:prstGeom prst="rect">
            <a:avLst/>
          </a:prstGeom>
        </p:spPr>
      </p:pic>
    </p:spTree>
    <p:extLst>
      <p:ext uri="{BB962C8B-B14F-4D97-AF65-F5344CB8AC3E}">
        <p14:creationId xmlns:p14="http://schemas.microsoft.com/office/powerpoint/2010/main" val="368682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F2DD15B-4EAA-0DBD-2861-F3A2B2CD363F}"/>
              </a:ext>
            </a:extLst>
          </p:cNvPr>
          <p:cNvPicPr>
            <a:picLocks noGrp="1" noChangeAspect="1"/>
          </p:cNvPicPr>
          <p:nvPr>
            <p:ph idx="1"/>
          </p:nvPr>
        </p:nvPicPr>
        <p:blipFill>
          <a:blip r:embed="rId2"/>
          <a:stretch>
            <a:fillRect/>
          </a:stretch>
        </p:blipFill>
        <p:spPr>
          <a:xfrm>
            <a:off x="0" y="851648"/>
            <a:ext cx="10972800" cy="5271246"/>
          </a:xfrm>
        </p:spPr>
      </p:pic>
    </p:spTree>
    <p:extLst>
      <p:ext uri="{BB962C8B-B14F-4D97-AF65-F5344CB8AC3E}">
        <p14:creationId xmlns:p14="http://schemas.microsoft.com/office/powerpoint/2010/main" val="407870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LOOPS</a:t>
            </a:r>
          </a:p>
        </p:txBody>
      </p:sp>
      <p:sp>
        <p:nvSpPr>
          <p:cNvPr id="3" name="Content Placeholder 2"/>
          <p:cNvSpPr>
            <a:spLocks noGrp="1"/>
          </p:cNvSpPr>
          <p:nvPr>
            <p:ph idx="1"/>
          </p:nvPr>
        </p:nvSpPr>
        <p:spPr/>
        <p:txBody>
          <a:bodyPr/>
          <a:lstStyle/>
          <a:p>
            <a:pPr marL="0" indent="0">
              <a:buNone/>
            </a:pPr>
            <a:r>
              <a:rPr lang="en-US" dirty="0"/>
              <a:t>There are two basic loops in python-</a:t>
            </a:r>
            <a:br>
              <a:rPr lang="en-US" dirty="0"/>
            </a:br>
            <a:r>
              <a:rPr lang="en-US" dirty="0"/>
              <a:t>For Loop</a:t>
            </a:r>
            <a:br>
              <a:rPr lang="en-US" dirty="0"/>
            </a:br>
            <a:r>
              <a:rPr lang="en-US" dirty="0"/>
              <a:t>While Loop</a:t>
            </a:r>
          </a:p>
          <a:p>
            <a:pPr marL="0" indent="0">
              <a:buNone/>
            </a:pPr>
            <a:endParaRPr lang="en-IN" dirty="0"/>
          </a:p>
        </p:txBody>
      </p:sp>
    </p:spTree>
    <p:extLst>
      <p:ext uri="{BB962C8B-B14F-4D97-AF65-F5344CB8AC3E}">
        <p14:creationId xmlns:p14="http://schemas.microsoft.com/office/powerpoint/2010/main" val="409418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325314"/>
            <a:ext cx="10454053" cy="6180993"/>
          </a:xfrm>
          <a:prstGeom prst="rect">
            <a:avLst/>
          </a:prstGeom>
        </p:spPr>
      </p:pic>
    </p:spTree>
    <p:extLst>
      <p:ext uri="{BB962C8B-B14F-4D97-AF65-F5344CB8AC3E}">
        <p14:creationId xmlns:p14="http://schemas.microsoft.com/office/powerpoint/2010/main" val="206629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range() in while loop</a:t>
            </a:r>
            <a:br>
              <a:rPr lang="en-IN" b="1" dirty="0"/>
            </a:br>
            <a:endParaRPr lang="en-IN" dirty="0"/>
          </a:p>
        </p:txBody>
      </p:sp>
      <p:sp>
        <p:nvSpPr>
          <p:cNvPr id="3" name="Content Placeholder 2"/>
          <p:cNvSpPr>
            <a:spLocks noGrp="1"/>
          </p:cNvSpPr>
          <p:nvPr>
            <p:ph idx="1"/>
          </p:nvPr>
        </p:nvSpPr>
        <p:spPr/>
        <p:txBody>
          <a:bodyPr/>
          <a:lstStyle/>
          <a:p>
            <a:r>
              <a:rPr lang="en-US" dirty="0"/>
              <a:t>The range() function is typically used with a while loop to repeat a block of code for all values within a range.</a:t>
            </a:r>
          </a:p>
          <a:p>
            <a:r>
              <a:rPr lang="en-US" dirty="0"/>
              <a:t> The range function generates a sequence of numbers, starting from 0 by default, and increments by 1 (also by default), and stops before a specified number.</a:t>
            </a:r>
          </a:p>
          <a:p>
            <a:endParaRPr lang="en-US" dirty="0"/>
          </a:p>
          <a:p>
            <a:endParaRPr lang="en-US" dirty="0"/>
          </a:p>
          <a:p>
            <a:endParaRPr lang="en-US" dirty="0"/>
          </a:p>
          <a:p>
            <a:endParaRPr lang="en-IN" dirty="0"/>
          </a:p>
        </p:txBody>
      </p:sp>
      <p:pic>
        <p:nvPicPr>
          <p:cNvPr id="8" name="Picture 7"/>
          <p:cNvPicPr>
            <a:picLocks noChangeAspect="1"/>
          </p:cNvPicPr>
          <p:nvPr/>
        </p:nvPicPr>
        <p:blipFill>
          <a:blip r:embed="rId2"/>
          <a:stretch>
            <a:fillRect/>
          </a:stretch>
        </p:blipFill>
        <p:spPr>
          <a:xfrm>
            <a:off x="1061304" y="4080364"/>
            <a:ext cx="5102104" cy="2231536"/>
          </a:xfrm>
          <a:prstGeom prst="rect">
            <a:avLst/>
          </a:prstGeom>
        </p:spPr>
      </p:pic>
    </p:spTree>
    <p:extLst>
      <p:ext uri="{BB962C8B-B14F-4D97-AF65-F5344CB8AC3E}">
        <p14:creationId xmlns:p14="http://schemas.microsoft.com/office/powerpoint/2010/main" val="233612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690688"/>
            <a:ext cx="8610600" cy="2979924"/>
          </a:xfrm>
          <a:prstGeom prst="rect">
            <a:avLst/>
          </a:prstGeom>
        </p:spPr>
      </p:pic>
      <p:sp>
        <p:nvSpPr>
          <p:cNvPr id="5" name="Rectangle 4"/>
          <p:cNvSpPr/>
          <p:nvPr/>
        </p:nvSpPr>
        <p:spPr>
          <a:xfrm>
            <a:off x="786911" y="5278914"/>
            <a:ext cx="6096000" cy="923330"/>
          </a:xfrm>
          <a:prstGeom prst="rect">
            <a:avLst/>
          </a:prstGeom>
        </p:spPr>
        <p:txBody>
          <a:bodyPr>
            <a:spAutoFit/>
          </a:bodyPr>
          <a:lstStyle/>
          <a:p>
            <a:endParaRPr lang="en-US" b="0" i="0" dirty="0">
              <a:solidFill>
                <a:srgbClr val="000000"/>
              </a:solidFill>
              <a:effectLst/>
              <a:latin typeface="Open Sans"/>
            </a:endParaRPr>
          </a:p>
          <a:p>
            <a:r>
              <a:rPr lang="en-US" b="0" i="0" dirty="0">
                <a:solidFill>
                  <a:srgbClr val="000000"/>
                </a:solidFill>
                <a:effectLst/>
                <a:latin typeface="Open Sans"/>
              </a:rPr>
              <a:t>Here, we specified stop as 10. So it will return the values starting from 0 to 9.</a:t>
            </a:r>
            <a:endParaRPr lang="en-IN" dirty="0"/>
          </a:p>
        </p:txBody>
      </p:sp>
      <p:sp>
        <p:nvSpPr>
          <p:cNvPr id="6" name="Rectangle 5"/>
          <p:cNvSpPr/>
          <p:nvPr/>
        </p:nvSpPr>
        <p:spPr>
          <a:xfrm>
            <a:off x="838200" y="1228481"/>
            <a:ext cx="5855642" cy="369332"/>
          </a:xfrm>
          <a:prstGeom prst="rect">
            <a:avLst/>
          </a:prstGeom>
        </p:spPr>
        <p:txBody>
          <a:bodyPr wrap="none">
            <a:spAutoFit/>
          </a:bodyPr>
          <a:lstStyle/>
          <a:p>
            <a:r>
              <a:rPr lang="en-US" dirty="0"/>
              <a:t>Let’s specify only the stop parameter in the range() function.</a:t>
            </a:r>
            <a:endParaRPr lang="en-IN" dirty="0"/>
          </a:p>
        </p:txBody>
      </p:sp>
    </p:spTree>
    <p:extLst>
      <p:ext uri="{BB962C8B-B14F-4D97-AF65-F5344CB8AC3E}">
        <p14:creationId xmlns:p14="http://schemas.microsoft.com/office/powerpoint/2010/main" val="46448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107" y="413239"/>
            <a:ext cx="10515600" cy="5244978"/>
          </a:xfrm>
        </p:spPr>
        <p:txBody>
          <a:bodyPr/>
          <a:lstStyle/>
          <a:p>
            <a:pPr fontAlgn="base"/>
            <a:r>
              <a:rPr lang="en-US" dirty="0"/>
              <a:t>Let’s specify start and stop parameters in the range() function.</a:t>
            </a:r>
          </a:p>
          <a:p>
            <a:pPr marL="0" indent="0">
              <a:buNone/>
            </a:pPr>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864209" y="1012764"/>
            <a:ext cx="7734668" cy="2599226"/>
          </a:xfrm>
          <a:prstGeom prst="rect">
            <a:avLst/>
          </a:prstGeom>
        </p:spPr>
      </p:pic>
      <p:pic>
        <p:nvPicPr>
          <p:cNvPr id="5" name="Picture 4"/>
          <p:cNvPicPr>
            <a:picLocks noChangeAspect="1"/>
          </p:cNvPicPr>
          <p:nvPr/>
        </p:nvPicPr>
        <p:blipFill>
          <a:blip r:embed="rId3"/>
          <a:stretch>
            <a:fillRect/>
          </a:stretch>
        </p:blipFill>
        <p:spPr>
          <a:xfrm>
            <a:off x="864209" y="3679373"/>
            <a:ext cx="6987322" cy="2365131"/>
          </a:xfrm>
          <a:prstGeom prst="rect">
            <a:avLst/>
          </a:prstGeom>
        </p:spPr>
      </p:pic>
      <p:sp>
        <p:nvSpPr>
          <p:cNvPr id="6" name="Rectangle 5"/>
          <p:cNvSpPr/>
          <p:nvPr/>
        </p:nvSpPr>
        <p:spPr>
          <a:xfrm>
            <a:off x="925755" y="6111887"/>
            <a:ext cx="6096000" cy="646331"/>
          </a:xfrm>
          <a:prstGeom prst="rect">
            <a:avLst/>
          </a:prstGeom>
        </p:spPr>
        <p:txBody>
          <a:bodyPr wrap="square">
            <a:spAutoFit/>
          </a:bodyPr>
          <a:lstStyle/>
          <a:p>
            <a:r>
              <a:rPr lang="en-US" dirty="0"/>
              <a:t>Here, we specified start as 5 and stop as 10. So it will return the values starting from 5 to 9.</a:t>
            </a:r>
            <a:endParaRPr lang="en-IN" dirty="0"/>
          </a:p>
        </p:txBody>
      </p:sp>
    </p:spTree>
    <p:extLst>
      <p:ext uri="{BB962C8B-B14F-4D97-AF65-F5344CB8AC3E}">
        <p14:creationId xmlns:p14="http://schemas.microsoft.com/office/powerpoint/2010/main" val="242733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73B2C8-03C1-1937-1231-8A6B2B5B975F}"/>
              </a:ext>
            </a:extLst>
          </p:cNvPr>
          <p:cNvPicPr>
            <a:picLocks noChangeAspect="1"/>
          </p:cNvPicPr>
          <p:nvPr/>
        </p:nvPicPr>
        <p:blipFill>
          <a:blip r:embed="rId2"/>
          <a:stretch>
            <a:fillRect/>
          </a:stretch>
        </p:blipFill>
        <p:spPr>
          <a:xfrm>
            <a:off x="1075766" y="728285"/>
            <a:ext cx="9511552" cy="5401429"/>
          </a:xfrm>
          <a:prstGeom prst="rect">
            <a:avLst/>
          </a:prstGeom>
        </p:spPr>
      </p:pic>
    </p:spTree>
    <p:extLst>
      <p:ext uri="{BB962C8B-B14F-4D97-AF65-F5344CB8AC3E}">
        <p14:creationId xmlns:p14="http://schemas.microsoft.com/office/powerpoint/2010/main" val="632637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4238" y="1019236"/>
            <a:ext cx="6019800" cy="2682326"/>
          </a:xfrm>
          <a:prstGeom prst="rect">
            <a:avLst/>
          </a:prstGeom>
        </p:spPr>
      </p:pic>
      <p:sp>
        <p:nvSpPr>
          <p:cNvPr id="5" name="Rectangle 4"/>
          <p:cNvSpPr/>
          <p:nvPr/>
        </p:nvSpPr>
        <p:spPr>
          <a:xfrm>
            <a:off x="911470" y="3888350"/>
            <a:ext cx="6096000" cy="646331"/>
          </a:xfrm>
          <a:prstGeom prst="rect">
            <a:avLst/>
          </a:prstGeom>
        </p:spPr>
        <p:txBody>
          <a:bodyPr>
            <a:spAutoFit/>
          </a:bodyPr>
          <a:lstStyle/>
          <a:p>
            <a:r>
              <a:rPr lang="en-US"/>
              <a:t>Here, we specified start as 0, stop as 10 and step as 3. </a:t>
            </a:r>
            <a:r>
              <a:rPr lang="en-US" dirty="0"/>
              <a:t>So it will return the values starting from 0 to 9 with an increment of 3.</a:t>
            </a:r>
            <a:endParaRPr lang="en-IN" dirty="0"/>
          </a:p>
        </p:txBody>
      </p:sp>
    </p:spTree>
    <p:extLst>
      <p:ext uri="{BB962C8B-B14F-4D97-AF65-F5344CB8AC3E}">
        <p14:creationId xmlns:p14="http://schemas.microsoft.com/office/powerpoint/2010/main" val="173730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78169" y="1099038"/>
            <a:ext cx="9301572" cy="4503903"/>
          </a:xfrm>
          <a:prstGeom prst="rect">
            <a:avLst/>
          </a:prstGeom>
        </p:spPr>
      </p:pic>
    </p:spTree>
    <p:extLst>
      <p:ext uri="{BB962C8B-B14F-4D97-AF65-F5344CB8AC3E}">
        <p14:creationId xmlns:p14="http://schemas.microsoft.com/office/powerpoint/2010/main" val="316211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BE05-AA36-7302-EF4B-14BC1F9B8801}"/>
              </a:ext>
            </a:extLst>
          </p:cNvPr>
          <p:cNvSpPr>
            <a:spLocks noGrp="1"/>
          </p:cNvSpPr>
          <p:nvPr>
            <p:ph type="title"/>
          </p:nvPr>
        </p:nvSpPr>
        <p:spPr/>
        <p:txBody>
          <a:bodyPr/>
          <a:lstStyle/>
          <a:p>
            <a:r>
              <a:rPr lang="en-US" dirty="0"/>
              <a:t>Loop manipulation using Pass, Continue, Break</a:t>
            </a:r>
            <a:endParaRPr lang="en-IN" dirty="0"/>
          </a:p>
        </p:txBody>
      </p:sp>
      <p:sp>
        <p:nvSpPr>
          <p:cNvPr id="3" name="Content Placeholder 2">
            <a:extLst>
              <a:ext uri="{FF2B5EF4-FFF2-40B4-BE49-F238E27FC236}">
                <a16:creationId xmlns:a16="http://schemas.microsoft.com/office/drawing/2014/main" id="{C8781FF6-90D4-79ED-F637-EA76093B1AE4}"/>
              </a:ext>
            </a:extLst>
          </p:cNvPr>
          <p:cNvSpPr>
            <a:spLocks noGrp="1"/>
          </p:cNvSpPr>
          <p:nvPr>
            <p:ph idx="1"/>
          </p:nvPr>
        </p:nvSpPr>
        <p:spPr/>
        <p:txBody>
          <a:bodyPr>
            <a:normAutofit fontScale="92500"/>
          </a:bodyPr>
          <a:lstStyle/>
          <a:p>
            <a:pPr algn="just"/>
            <a:r>
              <a:rPr lang="en-US" dirty="0"/>
              <a:t>Using for loops and while loops in Python allows you to automate and efficiently repeat tasks. These loops are fundamental constructs in Python that enable you to iterate over sequences, such as lists, tuples, and strings, or to execute a block of code repeatedly based on a condition.</a:t>
            </a:r>
          </a:p>
          <a:p>
            <a:pPr algn="just"/>
            <a:r>
              <a:rPr lang="en-US" dirty="0"/>
              <a:t>However, there are scenarios where you need more control over the flow of your loops. For instance, you might encounter a situation where you need to exit a loop prematurely, skip the current iteration, or simply have a placeholder for future code. Python provides three powerful statements to handle these cases: break, continue, and pass.</a:t>
            </a:r>
          </a:p>
          <a:p>
            <a:pPr algn="just"/>
            <a:r>
              <a:rPr lang="en-US" b="0" i="0" dirty="0">
                <a:solidFill>
                  <a:srgbClr val="707070"/>
                </a:solidFill>
                <a:effectLst/>
                <a:latin typeface="DM Sans" panose="020F0502020204030204" pitchFamily="2" charset="0"/>
              </a:rPr>
              <a:t>When it comes to writing efficient and flexible code in Python, understanding the control flow statements is essential.</a:t>
            </a:r>
            <a:endParaRPr lang="en-IN" dirty="0"/>
          </a:p>
        </p:txBody>
      </p:sp>
    </p:spTree>
    <p:extLst>
      <p:ext uri="{BB962C8B-B14F-4D97-AF65-F5344CB8AC3E}">
        <p14:creationId xmlns:p14="http://schemas.microsoft.com/office/powerpoint/2010/main" val="120216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2404"/>
          </a:xfrm>
        </p:spPr>
        <p:txBody>
          <a:bodyPr>
            <a:normAutofit fontScale="90000"/>
          </a:bodyPr>
          <a:lstStyle/>
          <a:p>
            <a:r>
              <a:rPr lang="en-US" dirty="0"/>
              <a:t>Loop manipulation using Break</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914400" y="2501153"/>
            <a:ext cx="8967787" cy="4268924"/>
          </a:xfrm>
          <a:prstGeom prst="rect">
            <a:avLst/>
          </a:prstGeom>
        </p:spPr>
      </p:pic>
      <p:sp>
        <p:nvSpPr>
          <p:cNvPr id="5" name="TextBox 4">
            <a:extLst>
              <a:ext uri="{FF2B5EF4-FFF2-40B4-BE49-F238E27FC236}">
                <a16:creationId xmlns:a16="http://schemas.microsoft.com/office/drawing/2014/main" id="{E3720E89-31C8-169A-05D1-8D1460B4390F}"/>
              </a:ext>
            </a:extLst>
          </p:cNvPr>
          <p:cNvSpPr txBox="1"/>
          <p:nvPr/>
        </p:nvSpPr>
        <p:spPr>
          <a:xfrm>
            <a:off x="838199" y="627530"/>
            <a:ext cx="10403541" cy="1477328"/>
          </a:xfrm>
          <a:prstGeom prst="rect">
            <a:avLst/>
          </a:prstGeom>
          <a:noFill/>
        </p:spPr>
        <p:txBody>
          <a:bodyPr wrap="square">
            <a:spAutoFit/>
          </a:bodyPr>
          <a:lstStyle/>
          <a:p>
            <a:r>
              <a:rPr lang="en-US" dirty="0"/>
              <a:t>The break statement allows you to prematurely exit from a loop, regardless of whether it is a for loop or a while loop.</a:t>
            </a:r>
          </a:p>
          <a:p>
            <a:endParaRPr lang="en-US" dirty="0"/>
          </a:p>
          <a:p>
            <a:r>
              <a:rPr lang="en-US" dirty="0"/>
              <a:t>When encountered, the break statement terminates the current loop iteration and transfers the program's control to the statement immediately following the loop.</a:t>
            </a:r>
            <a:endParaRPr lang="en-IN" dirty="0"/>
          </a:p>
        </p:txBody>
      </p:sp>
    </p:spTree>
    <p:extLst>
      <p:ext uri="{BB962C8B-B14F-4D97-AF65-F5344CB8AC3E}">
        <p14:creationId xmlns:p14="http://schemas.microsoft.com/office/powerpoint/2010/main" val="3627626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229158-EEAE-6B22-EE00-98059506D966}"/>
              </a:ext>
            </a:extLst>
          </p:cNvPr>
          <p:cNvPicPr>
            <a:picLocks noGrp="1" noChangeAspect="1"/>
          </p:cNvPicPr>
          <p:nvPr>
            <p:ph idx="1"/>
          </p:nvPr>
        </p:nvPicPr>
        <p:blipFill>
          <a:blip r:embed="rId2"/>
          <a:stretch>
            <a:fillRect/>
          </a:stretch>
        </p:blipFill>
        <p:spPr>
          <a:xfrm>
            <a:off x="1404283" y="556027"/>
            <a:ext cx="9383434" cy="5620534"/>
          </a:xfrm>
        </p:spPr>
      </p:pic>
    </p:spTree>
    <p:extLst>
      <p:ext uri="{BB962C8B-B14F-4D97-AF65-F5344CB8AC3E}">
        <p14:creationId xmlns:p14="http://schemas.microsoft.com/office/powerpoint/2010/main" val="705464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90A0-3141-8029-3879-095FD66F7C2C}"/>
              </a:ext>
            </a:extLst>
          </p:cNvPr>
          <p:cNvSpPr>
            <a:spLocks noGrp="1"/>
          </p:cNvSpPr>
          <p:nvPr>
            <p:ph type="title"/>
          </p:nvPr>
        </p:nvSpPr>
        <p:spPr/>
        <p:txBody>
          <a:bodyPr/>
          <a:lstStyle/>
          <a:p>
            <a:r>
              <a:rPr lang="en-US" dirty="0"/>
              <a:t>Loop manipulation using Continue</a:t>
            </a:r>
            <a:endParaRPr lang="en-IN" dirty="0"/>
          </a:p>
        </p:txBody>
      </p:sp>
      <p:sp>
        <p:nvSpPr>
          <p:cNvPr id="3" name="Content Placeholder 2">
            <a:extLst>
              <a:ext uri="{FF2B5EF4-FFF2-40B4-BE49-F238E27FC236}">
                <a16:creationId xmlns:a16="http://schemas.microsoft.com/office/drawing/2014/main" id="{7D45B480-F791-F33E-5D3A-F13D2DFB93CD}"/>
              </a:ext>
            </a:extLst>
          </p:cNvPr>
          <p:cNvSpPr>
            <a:spLocks noGrp="1"/>
          </p:cNvSpPr>
          <p:nvPr>
            <p:ph idx="1"/>
          </p:nvPr>
        </p:nvSpPr>
        <p:spPr/>
        <p:txBody>
          <a:bodyPr/>
          <a:lstStyle/>
          <a:p>
            <a:r>
              <a:rPr lang="en-US" dirty="0"/>
              <a:t>The continue statement allows you to skip the remaining statements within a loop iteration and move to the next iteration.</a:t>
            </a:r>
          </a:p>
          <a:p>
            <a:r>
              <a:rPr lang="en-US" dirty="0"/>
              <a:t>It is particularly useful when you want to exclude certain elements from processing within a loop.</a:t>
            </a:r>
            <a:endParaRPr lang="en-IN" dirty="0"/>
          </a:p>
        </p:txBody>
      </p:sp>
    </p:spTree>
    <p:extLst>
      <p:ext uri="{BB962C8B-B14F-4D97-AF65-F5344CB8AC3E}">
        <p14:creationId xmlns:p14="http://schemas.microsoft.com/office/powerpoint/2010/main" val="3572673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01489" y="591343"/>
            <a:ext cx="8782664" cy="5675313"/>
          </a:xfrm>
          <a:prstGeom prst="rect">
            <a:avLst/>
          </a:prstGeom>
        </p:spPr>
      </p:pic>
    </p:spTree>
    <p:extLst>
      <p:ext uri="{BB962C8B-B14F-4D97-AF65-F5344CB8AC3E}">
        <p14:creationId xmlns:p14="http://schemas.microsoft.com/office/powerpoint/2010/main" val="2533390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A4932A-7633-ED6D-1152-135E54D861F4}"/>
              </a:ext>
            </a:extLst>
          </p:cNvPr>
          <p:cNvPicPr>
            <a:picLocks noGrp="1" noChangeAspect="1"/>
          </p:cNvPicPr>
          <p:nvPr>
            <p:ph idx="1"/>
          </p:nvPr>
        </p:nvPicPr>
        <p:blipFill>
          <a:blip r:embed="rId2"/>
          <a:stretch>
            <a:fillRect/>
          </a:stretch>
        </p:blipFill>
        <p:spPr>
          <a:xfrm>
            <a:off x="681318" y="606425"/>
            <a:ext cx="10515600" cy="4897904"/>
          </a:xfrm>
        </p:spPr>
      </p:pic>
    </p:spTree>
    <p:extLst>
      <p:ext uri="{BB962C8B-B14F-4D97-AF65-F5344CB8AC3E}">
        <p14:creationId xmlns:p14="http://schemas.microsoft.com/office/powerpoint/2010/main" val="3214523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929F-2B9E-6561-F51A-F5569939B235}"/>
              </a:ext>
            </a:extLst>
          </p:cNvPr>
          <p:cNvSpPr>
            <a:spLocks noGrp="1"/>
          </p:cNvSpPr>
          <p:nvPr>
            <p:ph type="title"/>
          </p:nvPr>
        </p:nvSpPr>
        <p:spPr/>
        <p:txBody>
          <a:bodyPr/>
          <a:lstStyle/>
          <a:p>
            <a:r>
              <a:rPr lang="en-IN" dirty="0"/>
              <a:t>The Pass Statement</a:t>
            </a:r>
          </a:p>
        </p:txBody>
      </p:sp>
      <p:sp>
        <p:nvSpPr>
          <p:cNvPr id="3" name="Content Placeholder 2">
            <a:extLst>
              <a:ext uri="{FF2B5EF4-FFF2-40B4-BE49-F238E27FC236}">
                <a16:creationId xmlns:a16="http://schemas.microsoft.com/office/drawing/2014/main" id="{4AB04DB8-52B5-CE7C-B565-3DB12797DC8A}"/>
              </a:ext>
            </a:extLst>
          </p:cNvPr>
          <p:cNvSpPr>
            <a:spLocks noGrp="1"/>
          </p:cNvSpPr>
          <p:nvPr>
            <p:ph idx="1"/>
          </p:nvPr>
        </p:nvSpPr>
        <p:spPr/>
        <p:txBody>
          <a:bodyPr/>
          <a:lstStyle/>
          <a:p>
            <a:r>
              <a:rPr lang="en-US" dirty="0"/>
              <a:t>The pass statement is a placeholder statement that does nothing. It is used when you need a statement syntactically but don't want to perform any action.</a:t>
            </a:r>
          </a:p>
          <a:p>
            <a:r>
              <a:rPr lang="en-US" dirty="0"/>
              <a:t>The pass statement is often used as a placeholder while developing code, allowing you to leave functions or classes empty until you are ready to implement them.</a:t>
            </a:r>
            <a:endParaRPr lang="en-IN" dirty="0"/>
          </a:p>
        </p:txBody>
      </p:sp>
    </p:spTree>
    <p:extLst>
      <p:ext uri="{BB962C8B-B14F-4D97-AF65-F5344CB8AC3E}">
        <p14:creationId xmlns:p14="http://schemas.microsoft.com/office/powerpoint/2010/main" val="2681717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7EAF9B-450F-CB9D-3DFB-615AA5BF67F2}"/>
              </a:ext>
            </a:extLst>
          </p:cNvPr>
          <p:cNvPicPr>
            <a:picLocks noGrp="1" noChangeAspect="1"/>
          </p:cNvPicPr>
          <p:nvPr>
            <p:ph idx="1"/>
          </p:nvPr>
        </p:nvPicPr>
        <p:blipFill>
          <a:blip r:embed="rId2"/>
          <a:stretch>
            <a:fillRect/>
          </a:stretch>
        </p:blipFill>
        <p:spPr>
          <a:xfrm>
            <a:off x="1061939" y="647312"/>
            <a:ext cx="9440592" cy="3888830"/>
          </a:xfrm>
        </p:spPr>
      </p:pic>
    </p:spTree>
    <p:extLst>
      <p:ext uri="{BB962C8B-B14F-4D97-AF65-F5344CB8AC3E}">
        <p14:creationId xmlns:p14="http://schemas.microsoft.com/office/powerpoint/2010/main" val="138330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6B55-5138-CA16-AD89-C4289A202B8A}"/>
              </a:ext>
            </a:extLst>
          </p:cNvPr>
          <p:cNvSpPr>
            <a:spLocks noGrp="1"/>
          </p:cNvSpPr>
          <p:nvPr>
            <p:ph idx="1"/>
          </p:nvPr>
        </p:nvSpPr>
        <p:spPr/>
        <p:txBody>
          <a:bodyPr/>
          <a:lstStyle/>
          <a:p>
            <a:r>
              <a:rPr lang="en-US" dirty="0"/>
              <a:t>Decision making is an essential concept in any programming language and is required when you want to execute code when a specific condition is satisfied. In this blog, you will learn about the famous if-else statement in Python</a:t>
            </a:r>
            <a:endParaRPr lang="en-IN" dirty="0"/>
          </a:p>
        </p:txBody>
      </p:sp>
    </p:spTree>
    <p:extLst>
      <p:ext uri="{BB962C8B-B14F-4D97-AF65-F5344CB8AC3E}">
        <p14:creationId xmlns:p14="http://schemas.microsoft.com/office/powerpoint/2010/main" val="1628839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654"/>
            <a:ext cx="10515600" cy="5781309"/>
          </a:xfrm>
        </p:spPr>
        <p:txBody>
          <a:bodyPr/>
          <a:lstStyle/>
          <a:p>
            <a:pPr marL="0" indent="0">
              <a:buNone/>
            </a:pPr>
            <a:r>
              <a:rPr lang="en-US" dirty="0"/>
              <a:t>When the user does not know what code to write, So user simply places a </a:t>
            </a:r>
            <a:r>
              <a:rPr lang="en-US" dirty="0">
                <a:solidFill>
                  <a:srgbClr val="FF0000"/>
                </a:solidFill>
              </a:rPr>
              <a:t>pass</a:t>
            </a:r>
            <a:r>
              <a:rPr lang="en-US" dirty="0"/>
              <a:t> at that line. </a:t>
            </a:r>
          </a:p>
          <a:p>
            <a:endParaRPr lang="en-IN" dirty="0"/>
          </a:p>
        </p:txBody>
      </p:sp>
      <p:pic>
        <p:nvPicPr>
          <p:cNvPr id="6" name="Picture 5"/>
          <p:cNvPicPr>
            <a:picLocks noChangeAspect="1"/>
          </p:cNvPicPr>
          <p:nvPr/>
        </p:nvPicPr>
        <p:blipFill>
          <a:blip r:embed="rId3"/>
          <a:stretch>
            <a:fillRect/>
          </a:stretch>
        </p:blipFill>
        <p:spPr>
          <a:xfrm>
            <a:off x="1111494" y="1815246"/>
            <a:ext cx="3856160" cy="1015878"/>
          </a:xfrm>
          <a:prstGeom prst="rect">
            <a:avLst/>
          </a:prstGeom>
        </p:spPr>
      </p:pic>
      <p:pic>
        <p:nvPicPr>
          <p:cNvPr id="7" name="Picture 6"/>
          <p:cNvPicPr>
            <a:picLocks noChangeAspect="1"/>
          </p:cNvPicPr>
          <p:nvPr/>
        </p:nvPicPr>
        <p:blipFill>
          <a:blip r:embed="rId4"/>
          <a:stretch>
            <a:fillRect/>
          </a:stretch>
        </p:blipFill>
        <p:spPr>
          <a:xfrm>
            <a:off x="1438275" y="3030966"/>
            <a:ext cx="4461363" cy="1219750"/>
          </a:xfrm>
          <a:prstGeom prst="rect">
            <a:avLst/>
          </a:prstGeom>
        </p:spPr>
      </p:pic>
      <p:sp>
        <p:nvSpPr>
          <p:cNvPr id="8" name="Rectangle 7"/>
          <p:cNvSpPr/>
          <p:nvPr/>
        </p:nvSpPr>
        <p:spPr>
          <a:xfrm>
            <a:off x="1123950" y="4450558"/>
            <a:ext cx="7213226" cy="2031325"/>
          </a:xfrm>
          <a:prstGeom prst="rect">
            <a:avLst/>
          </a:prstGeom>
        </p:spPr>
        <p:txBody>
          <a:bodyPr wrap="square">
            <a:spAutoFit/>
          </a:bodyPr>
          <a:lstStyle/>
          <a:p>
            <a:r>
              <a:rPr lang="en-US" b="0" i="1" dirty="0">
                <a:solidFill>
                  <a:srgbClr val="408080"/>
                </a:solidFill>
                <a:effectLst/>
                <a:latin typeface="Courier New" panose="02070309020205020404" pitchFamily="49" charset="0"/>
              </a:rPr>
              <a:t>#Write a program to print only negative numbers</a:t>
            </a:r>
            <a:r>
              <a:rPr lang="en-US" b="0" i="0" dirty="0">
                <a:effectLst/>
                <a:latin typeface="Courier New" panose="02070309020205020404" pitchFamily="49" charset="0"/>
              </a:rPr>
              <a:t> </a:t>
            </a:r>
          </a:p>
          <a:p>
            <a:r>
              <a:rPr lang="en-US" b="0" i="0" dirty="0" err="1">
                <a:effectLst/>
                <a:latin typeface="Courier New" panose="02070309020205020404" pitchFamily="49" charset="0"/>
              </a:rPr>
              <a:t>nums</a:t>
            </a:r>
            <a:r>
              <a:rPr lang="en-US" b="0" i="0" dirty="0">
                <a:effectLst/>
                <a:latin typeface="Courier New" panose="02070309020205020404" pitchFamily="49" charset="0"/>
              </a:rPr>
              <a:t>= [</a:t>
            </a:r>
            <a:r>
              <a:rPr lang="en-US" b="0" i="0" dirty="0">
                <a:solidFill>
                  <a:srgbClr val="AA5D00"/>
                </a:solidFill>
                <a:effectLst/>
                <a:latin typeface="Courier New" panose="02070309020205020404" pitchFamily="49" charset="0"/>
              </a:rPr>
              <a:t>1</a:t>
            </a:r>
            <a:r>
              <a:rPr lang="en-US" b="0" i="0" dirty="0">
                <a:effectLst/>
                <a:latin typeface="Courier New" panose="02070309020205020404" pitchFamily="49" charset="0"/>
              </a:rPr>
              <a:t>,</a:t>
            </a:r>
            <a:r>
              <a:rPr lang="en-US" b="0" i="0" dirty="0">
                <a:solidFill>
                  <a:srgbClr val="AA5D00"/>
                </a:solidFill>
                <a:effectLst/>
                <a:latin typeface="Courier New" panose="02070309020205020404" pitchFamily="49" charset="0"/>
              </a:rPr>
              <a:t>4</a:t>
            </a:r>
            <a:r>
              <a:rPr lang="en-US" b="0" i="0" dirty="0">
                <a:effectLst/>
                <a:latin typeface="Courier New" panose="02070309020205020404" pitchFamily="49" charset="0"/>
              </a:rPr>
              <a:t>,-</a:t>
            </a:r>
            <a:r>
              <a:rPr lang="en-US" b="0" i="0" dirty="0">
                <a:solidFill>
                  <a:srgbClr val="AA5D00"/>
                </a:solidFill>
                <a:effectLst/>
                <a:latin typeface="Courier New" panose="02070309020205020404" pitchFamily="49" charset="0"/>
              </a:rPr>
              <a:t>3</a:t>
            </a:r>
            <a:r>
              <a:rPr lang="en-US" b="0" i="0" dirty="0">
                <a:effectLst/>
                <a:latin typeface="Courier New" panose="02070309020205020404" pitchFamily="49" charset="0"/>
              </a:rPr>
              <a:t>,</a:t>
            </a:r>
            <a:r>
              <a:rPr lang="en-US" b="0" i="0" dirty="0">
                <a:solidFill>
                  <a:srgbClr val="AA5D00"/>
                </a:solidFill>
                <a:effectLst/>
                <a:latin typeface="Courier New" panose="02070309020205020404" pitchFamily="49" charset="0"/>
              </a:rPr>
              <a:t>2</a:t>
            </a:r>
            <a:r>
              <a:rPr lang="en-US" b="0" i="0" dirty="0">
                <a:effectLst/>
                <a:latin typeface="Courier New" panose="02070309020205020404" pitchFamily="49" charset="0"/>
              </a:rPr>
              <a:t>,-</a:t>
            </a:r>
            <a:r>
              <a:rPr lang="en-US" b="0" i="0" dirty="0">
                <a:solidFill>
                  <a:srgbClr val="AA5D00"/>
                </a:solidFill>
                <a:effectLst/>
                <a:latin typeface="Courier New" panose="02070309020205020404" pitchFamily="49" charset="0"/>
              </a:rPr>
              <a:t>5</a:t>
            </a:r>
            <a:r>
              <a:rPr lang="en-US" b="0" i="0" dirty="0">
                <a:effectLst/>
                <a:latin typeface="Courier New" panose="02070309020205020404" pitchFamily="49" charset="0"/>
              </a:rPr>
              <a:t>,</a:t>
            </a:r>
            <a:r>
              <a:rPr lang="en-US" b="0" i="0" dirty="0">
                <a:solidFill>
                  <a:srgbClr val="AA5D00"/>
                </a:solidFill>
                <a:effectLst/>
                <a:latin typeface="Courier New" panose="02070309020205020404" pitchFamily="49" charset="0"/>
              </a:rPr>
              <a:t>6</a:t>
            </a:r>
            <a:r>
              <a:rPr lang="en-US" b="0" i="0" dirty="0">
                <a:effectLst/>
                <a:latin typeface="Courier New" panose="02070309020205020404" pitchFamily="49" charset="0"/>
              </a:rPr>
              <a:t>,-</a:t>
            </a:r>
            <a:r>
              <a:rPr lang="en-US" b="0" i="0" dirty="0">
                <a:solidFill>
                  <a:srgbClr val="AA5D00"/>
                </a:solidFill>
                <a:effectLst/>
                <a:latin typeface="Courier New" panose="02070309020205020404" pitchFamily="49" charset="0"/>
              </a:rPr>
              <a:t>8</a:t>
            </a:r>
            <a:r>
              <a:rPr lang="en-US" b="0" i="0" dirty="0">
                <a:effectLst/>
                <a:latin typeface="Courier New" panose="02070309020205020404" pitchFamily="49" charset="0"/>
              </a:rPr>
              <a:t>] </a:t>
            </a:r>
          </a:p>
          <a:p>
            <a:r>
              <a:rPr lang="en-US" b="0" i="0" dirty="0">
                <a:solidFill>
                  <a:srgbClr val="7928A1"/>
                </a:solidFill>
                <a:effectLst/>
                <a:latin typeface="Courier New" panose="02070309020205020404" pitchFamily="49" charset="0"/>
              </a:rPr>
              <a:t>for</a:t>
            </a:r>
            <a:r>
              <a:rPr lang="en-US" b="0" i="0" dirty="0">
                <a:effectLst/>
                <a:latin typeface="Courier New" panose="02070309020205020404" pitchFamily="49" charset="0"/>
              </a:rPr>
              <a:t> </a:t>
            </a:r>
            <a:r>
              <a:rPr lang="en-US" b="0" i="0" dirty="0" err="1">
                <a:effectLst/>
                <a:latin typeface="Courier New" panose="02070309020205020404" pitchFamily="49" charset="0"/>
              </a:rPr>
              <a:t>i</a:t>
            </a:r>
            <a:r>
              <a:rPr lang="en-US" b="0" i="0" dirty="0">
                <a:effectLst/>
                <a:latin typeface="Courier New" panose="02070309020205020404" pitchFamily="49" charset="0"/>
              </a:rPr>
              <a:t> </a:t>
            </a:r>
            <a:r>
              <a:rPr lang="en-US" b="0" i="0" dirty="0">
                <a:solidFill>
                  <a:srgbClr val="7928A1"/>
                </a:solidFill>
                <a:effectLst/>
                <a:latin typeface="Courier New" panose="02070309020205020404" pitchFamily="49" charset="0"/>
              </a:rPr>
              <a:t>in</a:t>
            </a:r>
            <a:r>
              <a:rPr lang="en-US" b="0" i="0" dirty="0">
                <a:effectLst/>
                <a:latin typeface="Courier New" panose="02070309020205020404" pitchFamily="49" charset="0"/>
              </a:rPr>
              <a:t> </a:t>
            </a:r>
            <a:r>
              <a:rPr lang="en-US" b="0" i="0" dirty="0" err="1">
                <a:effectLst/>
                <a:latin typeface="Courier New" panose="02070309020205020404" pitchFamily="49" charset="0"/>
              </a:rPr>
              <a:t>nums</a:t>
            </a:r>
            <a:r>
              <a:rPr lang="en-US" b="0" i="0" dirty="0">
                <a:effectLst/>
                <a:latin typeface="Courier New" panose="02070309020205020404" pitchFamily="49" charset="0"/>
              </a:rPr>
              <a:t>: </a:t>
            </a:r>
          </a:p>
          <a:p>
            <a:r>
              <a:rPr lang="en-US" dirty="0">
                <a:solidFill>
                  <a:srgbClr val="7928A1"/>
                </a:solidFill>
                <a:latin typeface="Courier New" panose="02070309020205020404" pitchFamily="49" charset="0"/>
              </a:rPr>
              <a:t>  </a:t>
            </a:r>
            <a:r>
              <a:rPr lang="en-US" b="0" i="0" dirty="0">
                <a:solidFill>
                  <a:srgbClr val="7928A1"/>
                </a:solidFill>
                <a:effectLst/>
                <a:latin typeface="Courier New" panose="02070309020205020404" pitchFamily="49" charset="0"/>
              </a:rPr>
              <a:t>if</a:t>
            </a:r>
            <a:r>
              <a:rPr lang="en-US" b="0" i="0" dirty="0">
                <a:effectLst/>
                <a:latin typeface="Courier New" panose="02070309020205020404" pitchFamily="49" charset="0"/>
              </a:rPr>
              <a:t> </a:t>
            </a:r>
            <a:r>
              <a:rPr lang="en-US" b="0" i="0" dirty="0" err="1">
                <a:effectLst/>
                <a:latin typeface="Courier New" panose="02070309020205020404" pitchFamily="49" charset="0"/>
              </a:rPr>
              <a:t>i</a:t>
            </a:r>
            <a:r>
              <a:rPr lang="en-US" b="0" i="0" dirty="0">
                <a:effectLst/>
                <a:latin typeface="Courier New" panose="02070309020205020404" pitchFamily="49" charset="0"/>
              </a:rPr>
              <a:t>&gt;</a:t>
            </a:r>
            <a:r>
              <a:rPr lang="en-US" b="0" i="0" dirty="0">
                <a:solidFill>
                  <a:srgbClr val="AA5D00"/>
                </a:solidFill>
                <a:effectLst/>
                <a:latin typeface="Courier New" panose="02070309020205020404" pitchFamily="49" charset="0"/>
              </a:rPr>
              <a:t>0</a:t>
            </a:r>
            <a:r>
              <a:rPr lang="en-US" b="0" i="0" dirty="0">
                <a:effectLst/>
                <a:latin typeface="Courier New" panose="02070309020205020404" pitchFamily="49" charset="0"/>
              </a:rPr>
              <a:t>: </a:t>
            </a:r>
          </a:p>
          <a:p>
            <a:r>
              <a:rPr lang="en-US" dirty="0">
                <a:solidFill>
                  <a:srgbClr val="7928A1"/>
                </a:solidFill>
                <a:latin typeface="Courier New" panose="02070309020205020404" pitchFamily="49" charset="0"/>
              </a:rPr>
              <a:t>    </a:t>
            </a:r>
            <a:r>
              <a:rPr lang="en-US" b="0" i="0" dirty="0">
                <a:solidFill>
                  <a:srgbClr val="7928A1"/>
                </a:solidFill>
                <a:effectLst/>
                <a:latin typeface="Courier New" panose="02070309020205020404" pitchFamily="49" charset="0"/>
              </a:rPr>
              <a:t>pass</a:t>
            </a:r>
            <a:r>
              <a:rPr lang="en-US" b="0" i="0" dirty="0">
                <a:effectLst/>
                <a:latin typeface="Courier New" panose="02070309020205020404" pitchFamily="49" charset="0"/>
              </a:rPr>
              <a:t> </a:t>
            </a:r>
          </a:p>
          <a:p>
            <a:r>
              <a:rPr lang="en-US" dirty="0">
                <a:solidFill>
                  <a:srgbClr val="7928A1"/>
                </a:solidFill>
                <a:latin typeface="Courier New" panose="02070309020205020404" pitchFamily="49" charset="0"/>
              </a:rPr>
              <a:t>  </a:t>
            </a:r>
            <a:r>
              <a:rPr lang="en-US" b="0" i="0" dirty="0">
                <a:solidFill>
                  <a:srgbClr val="7928A1"/>
                </a:solidFill>
                <a:effectLst/>
                <a:latin typeface="Courier New" panose="02070309020205020404" pitchFamily="49" charset="0"/>
              </a:rPr>
              <a:t>else</a:t>
            </a:r>
            <a:r>
              <a:rPr lang="en-US" b="0" i="0" dirty="0">
                <a:effectLst/>
                <a:latin typeface="Courier New" panose="02070309020205020404" pitchFamily="49" charset="0"/>
              </a:rPr>
              <a:t>: </a:t>
            </a:r>
          </a:p>
          <a:p>
            <a:r>
              <a:rPr lang="en-US" dirty="0">
                <a:solidFill>
                  <a:srgbClr val="AA5D00"/>
                </a:solidFill>
                <a:latin typeface="Courier New" panose="02070309020205020404" pitchFamily="49" charset="0"/>
              </a:rPr>
              <a:t>   </a:t>
            </a:r>
            <a:r>
              <a:rPr lang="en-US" b="0" i="0" dirty="0">
                <a:solidFill>
                  <a:srgbClr val="AA5D00"/>
                </a:solidFill>
                <a:effectLst/>
                <a:latin typeface="Courier New" panose="02070309020205020404" pitchFamily="49" charset="0"/>
              </a:rPr>
              <a:t>print</a:t>
            </a:r>
            <a:r>
              <a:rPr lang="en-US" b="0" i="0" dirty="0">
                <a:effectLst/>
                <a:latin typeface="Courier New" panose="02070309020205020404" pitchFamily="49" charset="0"/>
              </a:rPr>
              <a:t>(</a:t>
            </a:r>
            <a:r>
              <a:rPr lang="en-US" b="0" i="0" dirty="0" err="1">
                <a:effectLst/>
                <a:latin typeface="Courier New" panose="02070309020205020404" pitchFamily="49" charset="0"/>
              </a:rPr>
              <a:t>i</a:t>
            </a:r>
            <a:r>
              <a:rPr lang="en-US" b="0" i="0" dirty="0">
                <a:effectLst/>
                <a:latin typeface="Courier New" panose="02070309020205020404" pitchFamily="49" charset="0"/>
              </a:rPr>
              <a:t>)</a:t>
            </a:r>
            <a:endParaRPr lang="en-IN" dirty="0"/>
          </a:p>
        </p:txBody>
      </p:sp>
    </p:spTree>
    <p:extLst>
      <p:ext uri="{BB962C8B-B14F-4D97-AF65-F5344CB8AC3E}">
        <p14:creationId xmlns:p14="http://schemas.microsoft.com/office/powerpoint/2010/main" val="175760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Tell the output</a:t>
            </a:r>
          </a:p>
        </p:txBody>
      </p:sp>
      <p:sp>
        <p:nvSpPr>
          <p:cNvPr id="3" name="Content Placeholder 2"/>
          <p:cNvSpPr>
            <a:spLocks noGrp="1"/>
          </p:cNvSpPr>
          <p:nvPr>
            <p:ph idx="1"/>
          </p:nvPr>
        </p:nvSpPr>
        <p:spPr/>
        <p:txBody>
          <a:bodyPr/>
          <a:lstStyle/>
          <a:p>
            <a:pPr marL="0" indent="0">
              <a:buNone/>
            </a:pPr>
            <a:r>
              <a:rPr lang="en-IN" b="0" i="0" dirty="0">
                <a:solidFill>
                  <a:srgbClr val="7928A1"/>
                </a:solidFill>
                <a:effectLst/>
                <a:latin typeface="Courier New" panose="02070309020205020404" pitchFamily="49" charset="0"/>
              </a:rPr>
              <a:t>for</a:t>
            </a:r>
            <a:r>
              <a:rPr lang="en-IN" b="0" i="0" dirty="0">
                <a:effectLst/>
                <a:latin typeface="Courier New" panose="02070309020205020404" pitchFamily="49" charset="0"/>
              </a:rPr>
              <a:t> </a:t>
            </a:r>
            <a:r>
              <a:rPr lang="en-IN" b="0" i="0" dirty="0" err="1">
                <a:effectLst/>
                <a:latin typeface="Courier New" panose="02070309020205020404" pitchFamily="49" charset="0"/>
              </a:rPr>
              <a:t>i</a:t>
            </a:r>
            <a:r>
              <a:rPr lang="en-IN" b="0" i="0" dirty="0">
                <a:effectLst/>
                <a:latin typeface="Courier New" panose="02070309020205020404" pitchFamily="49" charset="0"/>
              </a:rPr>
              <a:t> </a:t>
            </a:r>
            <a:r>
              <a:rPr lang="en-IN" b="0" i="0" dirty="0">
                <a:solidFill>
                  <a:srgbClr val="7928A1"/>
                </a:solidFill>
                <a:effectLst/>
                <a:latin typeface="Courier New" panose="02070309020205020404" pitchFamily="49" charset="0"/>
              </a:rPr>
              <a:t>in</a:t>
            </a:r>
            <a:r>
              <a:rPr lang="en-IN" b="0" i="0" dirty="0">
                <a:effectLst/>
                <a:latin typeface="Courier New" panose="02070309020205020404" pitchFamily="49" charset="0"/>
              </a:rPr>
              <a:t> </a:t>
            </a:r>
            <a:r>
              <a:rPr lang="en-IN" b="0" i="0" dirty="0">
                <a:solidFill>
                  <a:srgbClr val="AA5D00"/>
                </a:solidFill>
                <a:effectLst/>
                <a:latin typeface="Courier New" panose="02070309020205020404" pitchFamily="49" charset="0"/>
              </a:rPr>
              <a:t>range</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3</a:t>
            </a:r>
            <a:r>
              <a:rPr lang="en-IN" b="0" i="0" dirty="0">
                <a:effectLst/>
                <a:latin typeface="Courier New" panose="02070309020205020404" pitchFamily="49" charset="0"/>
              </a:rPr>
              <a:t>): </a:t>
            </a:r>
          </a:p>
          <a:p>
            <a:pPr marL="0" indent="0">
              <a:buNone/>
            </a:pPr>
            <a:r>
              <a:rPr lang="en-IN" b="0" i="0" dirty="0">
                <a:solidFill>
                  <a:srgbClr val="7928A1"/>
                </a:solidFill>
                <a:effectLst/>
                <a:latin typeface="Courier New" panose="02070309020205020404" pitchFamily="49" charset="0"/>
              </a:rPr>
              <a:t>  for</a:t>
            </a:r>
            <a:r>
              <a:rPr lang="en-IN" b="0" i="0" dirty="0">
                <a:effectLst/>
                <a:latin typeface="Courier New" panose="02070309020205020404" pitchFamily="49" charset="0"/>
              </a:rPr>
              <a:t> j </a:t>
            </a:r>
            <a:r>
              <a:rPr lang="en-IN" b="0" i="0" dirty="0">
                <a:solidFill>
                  <a:srgbClr val="7928A1"/>
                </a:solidFill>
                <a:effectLst/>
                <a:latin typeface="Courier New" panose="02070309020205020404" pitchFamily="49" charset="0"/>
              </a:rPr>
              <a:t>in</a:t>
            </a:r>
            <a:r>
              <a:rPr lang="en-IN" b="0" i="0" dirty="0">
                <a:effectLst/>
                <a:latin typeface="Courier New" panose="02070309020205020404" pitchFamily="49" charset="0"/>
              </a:rPr>
              <a:t> </a:t>
            </a:r>
            <a:r>
              <a:rPr lang="en-IN" b="0" i="0" dirty="0">
                <a:solidFill>
                  <a:srgbClr val="AA5D00"/>
                </a:solidFill>
                <a:effectLst/>
                <a:latin typeface="Courier New" panose="02070309020205020404" pitchFamily="49" charset="0"/>
              </a:rPr>
              <a:t>range</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4</a:t>
            </a:r>
            <a:r>
              <a:rPr lang="en-IN" b="0" i="0" dirty="0">
                <a:effectLst/>
                <a:latin typeface="Courier New" panose="02070309020205020404" pitchFamily="49" charset="0"/>
              </a:rPr>
              <a:t>): </a:t>
            </a:r>
          </a:p>
          <a:p>
            <a:pPr marL="0" indent="0">
              <a:buNone/>
            </a:pPr>
            <a:r>
              <a:rPr lang="en-IN" b="0" i="0" dirty="0">
                <a:solidFill>
                  <a:srgbClr val="AA5D00"/>
                </a:solidFill>
                <a:effectLst/>
                <a:latin typeface="Courier New" panose="02070309020205020404" pitchFamily="49" charset="0"/>
              </a:rPr>
              <a:t>    print</a:t>
            </a:r>
            <a:r>
              <a:rPr lang="en-IN" b="0" i="0" dirty="0">
                <a:effectLst/>
                <a:latin typeface="Courier New" panose="02070309020205020404" pitchFamily="49" charset="0"/>
              </a:rPr>
              <a:t>(</a:t>
            </a:r>
            <a:r>
              <a:rPr lang="en-IN" b="0" i="0" dirty="0">
                <a:solidFill>
                  <a:srgbClr val="008000"/>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i</a:t>
            </a:r>
            <a:r>
              <a:rPr lang="en-IN" b="0" i="0" dirty="0">
                <a:solidFill>
                  <a:srgbClr val="008000"/>
                </a:solidFill>
                <a:effectLst/>
                <a:latin typeface="Courier New" panose="02070309020205020404" pitchFamily="49" charset="0"/>
              </a:rPr>
              <a:t>= "</a:t>
            </a:r>
            <a:r>
              <a:rPr lang="en-IN" b="0" i="0" dirty="0">
                <a:effectLst/>
                <a:latin typeface="Courier New" panose="02070309020205020404" pitchFamily="49" charset="0"/>
              </a:rPr>
              <a:t>, </a:t>
            </a:r>
            <a:r>
              <a:rPr lang="en-IN" b="0" i="0" dirty="0" err="1">
                <a:effectLst/>
                <a:latin typeface="Courier New" panose="02070309020205020404" pitchFamily="49" charset="0"/>
              </a:rPr>
              <a:t>i</a:t>
            </a:r>
            <a:r>
              <a:rPr lang="en-IN" b="0" i="0" dirty="0">
                <a:effectLst/>
                <a:latin typeface="Courier New" panose="02070309020205020404" pitchFamily="49" charset="0"/>
              </a:rPr>
              <a:t>, </a:t>
            </a:r>
            <a:r>
              <a:rPr lang="en-IN" b="0" i="0" dirty="0">
                <a:solidFill>
                  <a:srgbClr val="008000"/>
                </a:solidFill>
                <a:effectLst/>
                <a:latin typeface="Courier New" panose="02070309020205020404" pitchFamily="49" charset="0"/>
              </a:rPr>
              <a:t>" j= "</a:t>
            </a:r>
            <a:r>
              <a:rPr lang="en-IN" b="0" i="0" dirty="0">
                <a:effectLst/>
                <a:latin typeface="Courier New" panose="02070309020205020404" pitchFamily="49" charset="0"/>
              </a:rPr>
              <a:t>, j) </a:t>
            </a:r>
            <a:endParaRPr lang="en-IN" dirty="0"/>
          </a:p>
        </p:txBody>
      </p:sp>
    </p:spTree>
    <p:extLst>
      <p:ext uri="{BB962C8B-B14F-4D97-AF65-F5344CB8AC3E}">
        <p14:creationId xmlns:p14="http://schemas.microsoft.com/office/powerpoint/2010/main" val="24112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1839" y="979549"/>
            <a:ext cx="2240207" cy="2889066"/>
          </a:xfrm>
          <a:prstGeom prst="rect">
            <a:avLst/>
          </a:prstGeom>
        </p:spPr>
      </p:pic>
    </p:spTree>
    <p:extLst>
      <p:ext uri="{BB962C8B-B14F-4D97-AF65-F5344CB8AC3E}">
        <p14:creationId xmlns:p14="http://schemas.microsoft.com/office/powerpoint/2010/main" val="3386287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46E-165A-D2E7-6A8A-2B8C583F6AB5}"/>
              </a:ext>
            </a:extLst>
          </p:cNvPr>
          <p:cNvSpPr>
            <a:spLocks noGrp="1"/>
          </p:cNvSpPr>
          <p:nvPr>
            <p:ph type="title"/>
          </p:nvPr>
        </p:nvSpPr>
        <p:spPr/>
        <p:txBody>
          <a:bodyPr/>
          <a:lstStyle/>
          <a:p>
            <a:r>
              <a:rPr lang="en-IN" b="1" i="0" dirty="0">
                <a:solidFill>
                  <a:srgbClr val="2A2A2A"/>
                </a:solidFill>
                <a:effectLst/>
                <a:latin typeface="DM Sans" pitchFamily="2" charset="0"/>
              </a:rPr>
              <a:t>Combining the Statements</a:t>
            </a:r>
            <a:br>
              <a:rPr lang="en-IN" b="1" i="0" dirty="0">
                <a:solidFill>
                  <a:srgbClr val="2A2A2A"/>
                </a:solidFill>
                <a:effectLst/>
                <a:latin typeface="DM Sans" pitchFamily="2" charset="0"/>
              </a:rPr>
            </a:br>
            <a:endParaRPr lang="en-IN" dirty="0"/>
          </a:p>
        </p:txBody>
      </p:sp>
      <p:sp>
        <p:nvSpPr>
          <p:cNvPr id="3" name="Content Placeholder 2">
            <a:extLst>
              <a:ext uri="{FF2B5EF4-FFF2-40B4-BE49-F238E27FC236}">
                <a16:creationId xmlns:a16="http://schemas.microsoft.com/office/drawing/2014/main" id="{F9A7BAAA-BB81-D816-4FF3-105F3DC4A284}"/>
              </a:ext>
            </a:extLst>
          </p:cNvPr>
          <p:cNvSpPr>
            <a:spLocks noGrp="1"/>
          </p:cNvSpPr>
          <p:nvPr>
            <p:ph idx="1"/>
          </p:nvPr>
        </p:nvSpPr>
        <p:spPr>
          <a:xfrm>
            <a:off x="838200" y="1317812"/>
            <a:ext cx="10515600" cy="4859151"/>
          </a:xfrm>
        </p:spPr>
        <p:txBody>
          <a:bodyPr/>
          <a:lstStyle/>
          <a:p>
            <a:r>
              <a:rPr lang="en-US" dirty="0"/>
              <a:t>The break, continue, and pass statements can be combined to create complex control flows. By leveraging these statements effectively, you can customize the execution of loops and conditionals to meet specific requirements.</a:t>
            </a:r>
            <a:endParaRPr lang="en-IN" dirty="0"/>
          </a:p>
        </p:txBody>
      </p:sp>
      <p:pic>
        <p:nvPicPr>
          <p:cNvPr id="7" name="Picture 6">
            <a:extLst>
              <a:ext uri="{FF2B5EF4-FFF2-40B4-BE49-F238E27FC236}">
                <a16:creationId xmlns:a16="http://schemas.microsoft.com/office/drawing/2014/main" id="{DED99CFA-238C-B03E-0482-189790D48F8C}"/>
              </a:ext>
            </a:extLst>
          </p:cNvPr>
          <p:cNvPicPr>
            <a:picLocks noChangeAspect="1"/>
          </p:cNvPicPr>
          <p:nvPr/>
        </p:nvPicPr>
        <p:blipFill>
          <a:blip r:embed="rId2"/>
          <a:stretch>
            <a:fillRect/>
          </a:stretch>
        </p:blipFill>
        <p:spPr>
          <a:xfrm>
            <a:off x="838200" y="3275847"/>
            <a:ext cx="8935697" cy="2762636"/>
          </a:xfrm>
          <a:prstGeom prst="rect">
            <a:avLst/>
          </a:prstGeom>
        </p:spPr>
      </p:pic>
    </p:spTree>
    <p:extLst>
      <p:ext uri="{BB962C8B-B14F-4D97-AF65-F5344CB8AC3E}">
        <p14:creationId xmlns:p14="http://schemas.microsoft.com/office/powerpoint/2010/main" val="2901851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D230D7C-337E-3AD8-631F-B80AF01152E0}"/>
              </a:ext>
            </a:extLst>
          </p:cNvPr>
          <p:cNvPicPr>
            <a:picLocks noGrp="1" noChangeAspect="1"/>
          </p:cNvPicPr>
          <p:nvPr>
            <p:ph idx="1"/>
          </p:nvPr>
        </p:nvPicPr>
        <p:blipFill>
          <a:blip r:embed="rId2"/>
          <a:stretch>
            <a:fillRect/>
          </a:stretch>
        </p:blipFill>
        <p:spPr>
          <a:xfrm>
            <a:off x="528917" y="1228165"/>
            <a:ext cx="10506635" cy="4606947"/>
          </a:xfrm>
        </p:spPr>
      </p:pic>
    </p:spTree>
    <p:extLst>
      <p:ext uri="{BB962C8B-B14F-4D97-AF65-F5344CB8AC3E}">
        <p14:creationId xmlns:p14="http://schemas.microsoft.com/office/powerpoint/2010/main" val="3888647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5460"/>
          </a:xfrm>
        </p:spPr>
        <p:txBody>
          <a:bodyPr/>
          <a:lstStyle/>
          <a:p>
            <a:r>
              <a:rPr lang="en-IN" dirty="0"/>
              <a:t>Try and except in python</a:t>
            </a:r>
          </a:p>
        </p:txBody>
      </p:sp>
      <p:sp>
        <p:nvSpPr>
          <p:cNvPr id="3" name="Content Placeholder 2"/>
          <p:cNvSpPr>
            <a:spLocks noGrp="1"/>
          </p:cNvSpPr>
          <p:nvPr>
            <p:ph idx="1"/>
          </p:nvPr>
        </p:nvSpPr>
        <p:spPr>
          <a:xfrm>
            <a:off x="838200" y="1292469"/>
            <a:ext cx="10515600" cy="4884494"/>
          </a:xfrm>
        </p:spPr>
        <p:txBody>
          <a:bodyPr/>
          <a:lstStyle/>
          <a:p>
            <a:r>
              <a:rPr lang="en-US" dirty="0"/>
              <a:t>The</a:t>
            </a:r>
            <a:r>
              <a:rPr lang="en-US" dirty="0">
                <a:solidFill>
                  <a:srgbClr val="FF0000"/>
                </a:solidFill>
              </a:rPr>
              <a:t> </a:t>
            </a:r>
            <a:r>
              <a:rPr lang="en-US" i="1" dirty="0">
                <a:solidFill>
                  <a:srgbClr val="FF0000"/>
                </a:solidFill>
              </a:rPr>
              <a:t>try except</a:t>
            </a:r>
            <a:r>
              <a:rPr lang="en-US" dirty="0"/>
              <a:t> statement can handle exceptions. Exceptions may happen when you run a program.</a:t>
            </a:r>
          </a:p>
          <a:p>
            <a:r>
              <a:rPr lang="en-US" dirty="0"/>
              <a:t>Exceptions are errors that happen during execution of the program. Python won’t tell you about errors like syntax errors (grammar faults), instead it will abruptly stop.</a:t>
            </a:r>
          </a:p>
          <a:p>
            <a:r>
              <a:rPr lang="en-US" i="1" dirty="0"/>
              <a:t>An abrupt exit is bad for both the end user and developer.</a:t>
            </a:r>
            <a:endParaRPr lang="en-US" dirty="0"/>
          </a:p>
          <a:p>
            <a:r>
              <a:rPr lang="en-US" dirty="0"/>
              <a:t>Instead of an emergency halt, you can use a try except statement to properly deal with the problem. </a:t>
            </a:r>
          </a:p>
          <a:p>
            <a:endParaRPr lang="en-IN" dirty="0"/>
          </a:p>
        </p:txBody>
      </p:sp>
    </p:spTree>
    <p:extLst>
      <p:ext uri="{BB962C8B-B14F-4D97-AF65-F5344CB8AC3E}">
        <p14:creationId xmlns:p14="http://schemas.microsoft.com/office/powerpoint/2010/main" val="3475628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6331"/>
            <a:ext cx="10515600" cy="5640632"/>
          </a:xfrm>
        </p:spPr>
        <p:txBody>
          <a:bodyPr>
            <a:normAutofit fontScale="85000" lnSpcReduction="20000"/>
          </a:bodyPr>
          <a:lstStyle/>
          <a:p>
            <a:r>
              <a:rPr lang="en-US" dirty="0"/>
              <a:t>The idea of the try-except block is this:</a:t>
            </a:r>
          </a:p>
          <a:p>
            <a:endParaRPr lang="en-US" dirty="0"/>
          </a:p>
          <a:p>
            <a:r>
              <a:rPr lang="en-US" dirty="0">
                <a:solidFill>
                  <a:srgbClr val="FF0000"/>
                </a:solidFill>
              </a:rPr>
              <a:t>try</a:t>
            </a:r>
            <a:r>
              <a:rPr lang="en-US" dirty="0"/>
              <a:t>: the code with the exception(s) to catch. If an exception is raised, it jumps straight into the except block.</a:t>
            </a:r>
          </a:p>
          <a:p>
            <a:endParaRPr lang="en-US" dirty="0"/>
          </a:p>
          <a:p>
            <a:r>
              <a:rPr lang="en-US" dirty="0">
                <a:solidFill>
                  <a:srgbClr val="FF0000"/>
                </a:solidFill>
              </a:rPr>
              <a:t>except</a:t>
            </a:r>
            <a:r>
              <a:rPr lang="en-US" dirty="0"/>
              <a:t>: this code is only executed if an exception occurred in the try block. The except block is required with a try block, even if it contains only the pass statement.</a:t>
            </a:r>
          </a:p>
          <a:p>
            <a:endParaRPr lang="en-US" dirty="0"/>
          </a:p>
          <a:p>
            <a:r>
              <a:rPr lang="en-US" dirty="0"/>
              <a:t>It may be combined with the else and finally keywords.</a:t>
            </a:r>
          </a:p>
          <a:p>
            <a:endParaRPr lang="en-US" dirty="0"/>
          </a:p>
          <a:p>
            <a:r>
              <a:rPr lang="en-US" dirty="0">
                <a:solidFill>
                  <a:srgbClr val="FF0000"/>
                </a:solidFill>
              </a:rPr>
              <a:t>else</a:t>
            </a:r>
            <a:r>
              <a:rPr lang="en-US" dirty="0"/>
              <a:t>: Code in the else block is only executed if no exceptions were raised in the try block.</a:t>
            </a:r>
          </a:p>
          <a:p>
            <a:endParaRPr lang="en-US" dirty="0"/>
          </a:p>
          <a:p>
            <a:r>
              <a:rPr lang="en-US" dirty="0">
                <a:solidFill>
                  <a:srgbClr val="FF0000"/>
                </a:solidFill>
              </a:rPr>
              <a:t>finally</a:t>
            </a:r>
            <a:r>
              <a:rPr lang="en-US" dirty="0"/>
              <a:t>: The code in the finally block is always executed, regardless of if a an exception was raised or not.</a:t>
            </a:r>
            <a:endParaRPr lang="en-IN" dirty="0"/>
          </a:p>
        </p:txBody>
      </p:sp>
    </p:spTree>
    <p:extLst>
      <p:ext uri="{BB962C8B-B14F-4D97-AF65-F5344CB8AC3E}">
        <p14:creationId xmlns:p14="http://schemas.microsoft.com/office/powerpoint/2010/main" val="464192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lstStyle/>
          <a:p>
            <a:r>
              <a:rPr lang="en-US" dirty="0"/>
              <a:t>The try-except block can handle exceptions. This prevents abrupt exits of the program on error. In the example below we purposely raise an exception.</a:t>
            </a:r>
          </a:p>
          <a:p>
            <a:r>
              <a:rPr lang="en-US" b="0" i="0" dirty="0">
                <a:solidFill>
                  <a:srgbClr val="404040"/>
                </a:solidFill>
                <a:effectLst/>
                <a:latin typeface="Helvetica Neue"/>
              </a:rPr>
              <a:t>After the except block, the program continues. Without a try-except block, the last line wouldn’t be reached as the program would crash.</a:t>
            </a:r>
          </a:p>
          <a:p>
            <a:pPr marL="0" indent="0">
              <a:buNone/>
            </a:pPr>
            <a:r>
              <a:rPr lang="en-US" b="0" i="0" dirty="0">
                <a:solidFill>
                  <a:srgbClr val="404040"/>
                </a:solidFill>
                <a:effectLst/>
                <a:latin typeface="Helvetica Neue"/>
              </a:rPr>
              <a:t/>
            </a:r>
            <a:br>
              <a:rPr lang="en-US" b="0" i="0" dirty="0">
                <a:solidFill>
                  <a:srgbClr val="404040"/>
                </a:solidFill>
                <a:effectLst/>
                <a:latin typeface="Helvetica Neue"/>
              </a:rPr>
            </a:br>
            <a:endParaRPr lang="en-US" dirty="0"/>
          </a:p>
          <a:p>
            <a:endParaRPr lang="en-IN" dirty="0"/>
          </a:p>
        </p:txBody>
      </p:sp>
      <p:pic>
        <p:nvPicPr>
          <p:cNvPr id="4" name="Picture 3"/>
          <p:cNvPicPr>
            <a:picLocks noChangeAspect="1"/>
          </p:cNvPicPr>
          <p:nvPr/>
        </p:nvPicPr>
        <p:blipFill>
          <a:blip r:embed="rId2"/>
          <a:stretch>
            <a:fillRect/>
          </a:stretch>
        </p:blipFill>
        <p:spPr>
          <a:xfrm>
            <a:off x="970451" y="3875209"/>
            <a:ext cx="5439141" cy="1980468"/>
          </a:xfrm>
          <a:prstGeom prst="rect">
            <a:avLst/>
          </a:prstGeom>
        </p:spPr>
      </p:pic>
    </p:spTree>
    <p:extLst>
      <p:ext uri="{BB962C8B-B14F-4D97-AF65-F5344CB8AC3E}">
        <p14:creationId xmlns:p14="http://schemas.microsoft.com/office/powerpoint/2010/main" val="2496903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501162"/>
            <a:ext cx="6696808" cy="2576146"/>
          </a:xfrm>
          <a:prstGeom prst="rect">
            <a:avLst/>
          </a:prstGeom>
        </p:spPr>
      </p:pic>
      <p:pic>
        <p:nvPicPr>
          <p:cNvPr id="4" name="Content Placeholder 3"/>
          <p:cNvPicPr>
            <a:picLocks noGrp="1" noChangeAspect="1"/>
          </p:cNvPicPr>
          <p:nvPr>
            <p:ph idx="1"/>
          </p:nvPr>
        </p:nvPicPr>
        <p:blipFill>
          <a:blip r:embed="rId3"/>
          <a:stretch>
            <a:fillRect/>
          </a:stretch>
        </p:blipFill>
        <p:spPr>
          <a:xfrm>
            <a:off x="838200" y="3546149"/>
            <a:ext cx="5114925" cy="2133600"/>
          </a:xfrm>
          <a:prstGeom prst="rect">
            <a:avLst/>
          </a:prstGeom>
        </p:spPr>
      </p:pic>
      <p:sp>
        <p:nvSpPr>
          <p:cNvPr id="6" name="Rectangle 5"/>
          <p:cNvSpPr/>
          <p:nvPr/>
        </p:nvSpPr>
        <p:spPr>
          <a:xfrm>
            <a:off x="838200" y="2767290"/>
            <a:ext cx="6096000" cy="646331"/>
          </a:xfrm>
          <a:prstGeom prst="rect">
            <a:avLst/>
          </a:prstGeom>
        </p:spPr>
        <p:txBody>
          <a:bodyPr>
            <a:spAutoFit/>
          </a:bodyPr>
          <a:lstStyle/>
          <a:p>
            <a:r>
              <a:rPr lang="en-US" dirty="0"/>
              <a:t>Output : </a:t>
            </a:r>
          </a:p>
          <a:p>
            <a:r>
              <a:rPr lang="en-US" dirty="0"/>
              <a:t>Yeah ! Your answer is : 1</a:t>
            </a:r>
            <a:endParaRPr lang="en-IN" dirty="0"/>
          </a:p>
        </p:txBody>
      </p:sp>
      <p:sp>
        <p:nvSpPr>
          <p:cNvPr id="7" name="Rectangle 6"/>
          <p:cNvSpPr/>
          <p:nvPr/>
        </p:nvSpPr>
        <p:spPr>
          <a:xfrm>
            <a:off x="838200" y="5627611"/>
            <a:ext cx="3074560" cy="369332"/>
          </a:xfrm>
          <a:prstGeom prst="rect">
            <a:avLst/>
          </a:prstGeom>
        </p:spPr>
        <p:txBody>
          <a:bodyPr wrap="none">
            <a:spAutoFit/>
          </a:bodyPr>
          <a:lstStyle/>
          <a:p>
            <a:r>
              <a:rPr lang="en-US" dirty="0"/>
              <a:t>Sorry ! You are dividing by zero</a:t>
            </a:r>
            <a:endParaRPr lang="en-IN" dirty="0"/>
          </a:p>
        </p:txBody>
      </p:sp>
    </p:spTree>
    <p:extLst>
      <p:ext uri="{BB962C8B-B14F-4D97-AF65-F5344CB8AC3E}">
        <p14:creationId xmlns:p14="http://schemas.microsoft.com/office/powerpoint/2010/main" val="291967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Else Clause</a:t>
            </a:r>
          </a:p>
        </p:txBody>
      </p:sp>
      <p:sp>
        <p:nvSpPr>
          <p:cNvPr id="3" name="Content Placeholder 2"/>
          <p:cNvSpPr>
            <a:spLocks noGrp="1"/>
          </p:cNvSpPr>
          <p:nvPr>
            <p:ph idx="1"/>
          </p:nvPr>
        </p:nvSpPr>
        <p:spPr>
          <a:xfrm>
            <a:off x="838200" y="1441938"/>
            <a:ext cx="10515600" cy="4735025"/>
          </a:xfrm>
        </p:spPr>
        <p:txBody>
          <a:bodyPr/>
          <a:lstStyle/>
          <a:p>
            <a:r>
              <a:rPr lang="en-US" dirty="0"/>
              <a:t>In Python, you can also use the else clause on the try-except block which must be present after all the except clauses. The code enters the else block only if the try clause does not raise an exception.</a:t>
            </a:r>
          </a:p>
          <a:p>
            <a:pPr marL="0" indent="0">
              <a:buNone/>
            </a:pPr>
            <a:endParaRPr lang="en-IN" dirty="0"/>
          </a:p>
        </p:txBody>
      </p:sp>
      <p:sp>
        <p:nvSpPr>
          <p:cNvPr id="5" name="Rectangle 3"/>
          <p:cNvSpPr>
            <a:spLocks noChangeArrowheads="1"/>
          </p:cNvSpPr>
          <p:nvPr/>
        </p:nvSpPr>
        <p:spPr bwMode="auto">
          <a:xfrm>
            <a:off x="1222130" y="-4966578"/>
            <a:ext cx="4686300" cy="1015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0066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006699"/>
                </a:solidFill>
                <a:effectLst/>
                <a:latin typeface="Consolas" panose="020B0609020204030204" pitchFamily="49" charset="0"/>
              </a:rPr>
              <a:t>def</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ABC(a , b):</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try</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a</a:t>
            </a:r>
            <a:r>
              <a:rPr kumimoji="0" lang="en-US" altLang="en-US" sz="1100" b="1" i="0" u="none" strike="noStrike" cap="none" normalizeH="0" baseline="0" dirty="0" err="1">
                <a:ln>
                  <a:noFill/>
                </a:ln>
                <a:solidFill>
                  <a:srgbClr val="006699"/>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b</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b))</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except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ZeroDivisionError: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"a/b result in 0"</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else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(c)</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Driver program to test above function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ABC(</a:t>
            </a:r>
            <a:r>
              <a:rPr kumimoji="0" lang="en-US" altLang="en-US" sz="1100" b="0" i="0" u="none" strike="noStrike" cap="none" normalizeH="0" baseline="0" dirty="0">
                <a:ln>
                  <a:noFill/>
                </a:ln>
                <a:solidFill>
                  <a:srgbClr val="009900"/>
                </a:solidFill>
                <a:effectLst/>
                <a:latin typeface="Consolas" panose="020B0609020204030204" pitchFamily="49" charset="0"/>
              </a:rPr>
              <a:t>2.0</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9900"/>
                </a:solidFill>
                <a:effectLst/>
                <a:latin typeface="Consolas" panose="020B0609020204030204" pitchFamily="49" charset="0"/>
              </a:rPr>
              <a:t>3.0</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ABC(</a:t>
            </a:r>
            <a:r>
              <a:rPr kumimoji="0" lang="en-US" altLang="en-US" sz="1100" b="0" i="0" u="none" strike="noStrike" cap="none" normalizeH="0" baseline="0" dirty="0">
                <a:ln>
                  <a:noFill/>
                </a:ln>
                <a:solidFill>
                  <a:srgbClr val="009900"/>
                </a:solidFill>
                <a:effectLst/>
                <a:latin typeface="Consolas" panose="020B0609020204030204" pitchFamily="49" charset="0"/>
              </a:rPr>
              <a:t>3.0</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9900"/>
                </a:solidFill>
                <a:effectLst/>
                <a:latin typeface="Consolas" panose="020B0609020204030204" pitchFamily="49" charset="0"/>
              </a:rPr>
              <a:t>3.0</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533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8213"/>
          </a:xfrm>
        </p:spPr>
        <p:txBody>
          <a:bodyPr/>
          <a:lstStyle/>
          <a:p>
            <a:r>
              <a:rPr lang="en-IN" dirty="0"/>
              <a:t>Conditional Block using </a:t>
            </a:r>
            <a:r>
              <a:rPr lang="en-IN" dirty="0">
                <a:solidFill>
                  <a:srgbClr val="FF0000"/>
                </a:solidFill>
              </a:rPr>
              <a:t>IF</a:t>
            </a:r>
          </a:p>
        </p:txBody>
      </p:sp>
      <p:sp>
        <p:nvSpPr>
          <p:cNvPr id="3" name="Content Placeholder 2"/>
          <p:cNvSpPr>
            <a:spLocks noGrp="1"/>
          </p:cNvSpPr>
          <p:nvPr>
            <p:ph idx="1"/>
          </p:nvPr>
        </p:nvSpPr>
        <p:spPr>
          <a:xfrm>
            <a:off x="838200" y="1213338"/>
            <a:ext cx="10515600" cy="5113094"/>
          </a:xfrm>
        </p:spPr>
        <p:txBody>
          <a:bodyPr>
            <a:normAutofit/>
          </a:bodyPr>
          <a:lstStyle/>
          <a:p>
            <a:r>
              <a:rPr lang="en-US" sz="2000" dirty="0"/>
              <a:t>It involves decision making. If given condition is True, a decision is made to run one block of program. If the decision is false, some other block of code is executed.</a:t>
            </a:r>
          </a:p>
          <a:p>
            <a:r>
              <a:rPr lang="en-US" sz="2000" dirty="0"/>
              <a:t>First, the test expression is checked. If the expression is true, the body of the if the statement is executed. If it is false, the statement present after the if statement is executed. In either case, any line of code present outside if the statement is evaluated by default.</a:t>
            </a:r>
            <a:endParaRPr lang="en-IN" sz="2000" dirty="0"/>
          </a:p>
        </p:txBody>
      </p:sp>
      <p:pic>
        <p:nvPicPr>
          <p:cNvPr id="1026" name="Picture 2" descr="test-expression">
            <a:extLst>
              <a:ext uri="{FF2B5EF4-FFF2-40B4-BE49-F238E27FC236}">
                <a16:creationId xmlns:a16="http://schemas.microsoft.com/office/drawing/2014/main" id="{906288D5-6E50-726E-1F8D-B164B34E9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6" y="2939490"/>
            <a:ext cx="4025713" cy="355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42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7184F1-D854-7164-99CD-D6620C82C339}"/>
              </a:ext>
            </a:extLst>
          </p:cNvPr>
          <p:cNvPicPr>
            <a:picLocks noGrp="1" noChangeAspect="1"/>
          </p:cNvPicPr>
          <p:nvPr>
            <p:ph idx="1"/>
          </p:nvPr>
        </p:nvPicPr>
        <p:blipFill>
          <a:blip r:embed="rId2"/>
          <a:stretch>
            <a:fillRect/>
          </a:stretch>
        </p:blipFill>
        <p:spPr>
          <a:xfrm>
            <a:off x="727294" y="252625"/>
            <a:ext cx="7563906" cy="4305901"/>
          </a:xfrm>
        </p:spPr>
      </p:pic>
      <p:pic>
        <p:nvPicPr>
          <p:cNvPr id="7" name="Picture 6">
            <a:extLst>
              <a:ext uri="{FF2B5EF4-FFF2-40B4-BE49-F238E27FC236}">
                <a16:creationId xmlns:a16="http://schemas.microsoft.com/office/drawing/2014/main" id="{DBC71FFB-A505-9018-7361-5CE6106DE542}"/>
              </a:ext>
            </a:extLst>
          </p:cNvPr>
          <p:cNvPicPr>
            <a:picLocks noChangeAspect="1"/>
          </p:cNvPicPr>
          <p:nvPr/>
        </p:nvPicPr>
        <p:blipFill>
          <a:blip r:embed="rId3"/>
          <a:stretch>
            <a:fillRect/>
          </a:stretch>
        </p:blipFill>
        <p:spPr>
          <a:xfrm>
            <a:off x="1411405" y="4558526"/>
            <a:ext cx="3667637" cy="1400370"/>
          </a:xfrm>
          <a:prstGeom prst="rect">
            <a:avLst/>
          </a:prstGeom>
        </p:spPr>
      </p:pic>
    </p:spTree>
    <p:extLst>
      <p:ext uri="{BB962C8B-B14F-4D97-AF65-F5344CB8AC3E}">
        <p14:creationId xmlns:p14="http://schemas.microsoft.com/office/powerpoint/2010/main" val="3943507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706"/>
          </a:xfrm>
        </p:spPr>
        <p:txBody>
          <a:bodyPr>
            <a:normAutofit fontScale="90000"/>
          </a:bodyPr>
          <a:lstStyle/>
          <a:p>
            <a:r>
              <a:rPr lang="en-IN" b="1" dirty="0"/>
              <a:t>Finally Keyword in Python</a:t>
            </a:r>
            <a:br>
              <a:rPr lang="en-IN" b="1" dirty="0"/>
            </a:br>
            <a:endParaRPr lang="en-IN" dirty="0"/>
          </a:p>
        </p:txBody>
      </p:sp>
      <p:sp>
        <p:nvSpPr>
          <p:cNvPr id="3" name="Content Placeholder 2"/>
          <p:cNvSpPr>
            <a:spLocks noGrp="1"/>
          </p:cNvSpPr>
          <p:nvPr>
            <p:ph idx="1"/>
          </p:nvPr>
        </p:nvSpPr>
        <p:spPr>
          <a:xfrm>
            <a:off x="838200" y="844062"/>
            <a:ext cx="10515600" cy="5332901"/>
          </a:xfrm>
        </p:spPr>
        <p:txBody>
          <a:bodyPr/>
          <a:lstStyle/>
          <a:p>
            <a:r>
              <a:rPr lang="en-US" dirty="0"/>
              <a:t>Python provides a keyword finally, which is always executed after the try and except blocks. The final block always executes after the normal termination of the try block or after the try block terminates due to some exceptions.</a:t>
            </a:r>
          </a:p>
          <a:p>
            <a:r>
              <a:rPr lang="en-US" dirty="0"/>
              <a:t> </a:t>
            </a:r>
            <a:endParaRPr lang="en-IN" dirty="0"/>
          </a:p>
        </p:txBody>
      </p:sp>
      <p:pic>
        <p:nvPicPr>
          <p:cNvPr id="4" name="Picture 3"/>
          <p:cNvPicPr>
            <a:picLocks noChangeAspect="1"/>
          </p:cNvPicPr>
          <p:nvPr/>
        </p:nvPicPr>
        <p:blipFill>
          <a:blip r:embed="rId2"/>
          <a:stretch>
            <a:fillRect/>
          </a:stretch>
        </p:blipFill>
        <p:spPr>
          <a:xfrm>
            <a:off x="1086215" y="2553066"/>
            <a:ext cx="5631108" cy="3452080"/>
          </a:xfrm>
          <a:prstGeom prst="rect">
            <a:avLst/>
          </a:prstGeom>
        </p:spPr>
      </p:pic>
    </p:spTree>
    <p:extLst>
      <p:ext uri="{BB962C8B-B14F-4D97-AF65-F5344CB8AC3E}">
        <p14:creationId xmlns:p14="http://schemas.microsoft.com/office/powerpoint/2010/main" val="1079640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56945" y="1292468"/>
            <a:ext cx="8384931" cy="4598377"/>
          </a:xfrm>
          <a:prstGeom prst="rect">
            <a:avLst/>
          </a:prstGeom>
        </p:spPr>
      </p:pic>
    </p:spTree>
    <p:extLst>
      <p:ext uri="{BB962C8B-B14F-4D97-AF65-F5344CB8AC3E}">
        <p14:creationId xmlns:p14="http://schemas.microsoft.com/office/powerpoint/2010/main" val="54752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LIST COMPREHENSION</a:t>
            </a:r>
          </a:p>
        </p:txBody>
      </p:sp>
      <p:sp>
        <p:nvSpPr>
          <p:cNvPr id="3" name="Content Placeholder 2"/>
          <p:cNvSpPr>
            <a:spLocks noGrp="1"/>
          </p:cNvSpPr>
          <p:nvPr>
            <p:ph idx="1"/>
          </p:nvPr>
        </p:nvSpPr>
        <p:spPr>
          <a:xfrm>
            <a:off x="838200" y="1266092"/>
            <a:ext cx="10515600" cy="4910871"/>
          </a:xfrm>
        </p:spPr>
        <p:txBody>
          <a:bodyPr/>
          <a:lstStyle/>
          <a:p>
            <a:r>
              <a:rPr lang="en-US" dirty="0"/>
              <a:t>Syntax becomes shorter and elegant with list comprehension</a:t>
            </a:r>
            <a:endParaRPr lang="en-IN" dirty="0"/>
          </a:p>
        </p:txBody>
      </p:sp>
      <p:pic>
        <p:nvPicPr>
          <p:cNvPr id="5" name="Picture 4"/>
          <p:cNvPicPr>
            <a:picLocks noChangeAspect="1"/>
          </p:cNvPicPr>
          <p:nvPr/>
        </p:nvPicPr>
        <p:blipFill>
          <a:blip r:embed="rId2"/>
          <a:stretch>
            <a:fillRect/>
          </a:stretch>
        </p:blipFill>
        <p:spPr>
          <a:xfrm>
            <a:off x="1169377" y="1969477"/>
            <a:ext cx="8060348" cy="4141177"/>
          </a:xfrm>
          <a:prstGeom prst="rect">
            <a:avLst/>
          </a:prstGeom>
        </p:spPr>
      </p:pic>
    </p:spTree>
    <p:extLst>
      <p:ext uri="{BB962C8B-B14F-4D97-AF65-F5344CB8AC3E}">
        <p14:creationId xmlns:p14="http://schemas.microsoft.com/office/powerpoint/2010/main" val="262653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8023" y="729762"/>
            <a:ext cx="10119946" cy="5099537"/>
          </a:xfrm>
          <a:prstGeom prst="rect">
            <a:avLst/>
          </a:prstGeom>
        </p:spPr>
      </p:pic>
    </p:spTree>
    <p:extLst>
      <p:ext uri="{BB962C8B-B14F-4D97-AF65-F5344CB8AC3E}">
        <p14:creationId xmlns:p14="http://schemas.microsoft.com/office/powerpoint/2010/main" val="385029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3237"/>
          </a:xfrm>
        </p:spPr>
        <p:txBody>
          <a:bodyPr>
            <a:normAutofit fontScale="90000"/>
          </a:bodyPr>
          <a:lstStyle/>
          <a:p>
            <a:r>
              <a:rPr lang="en-US" dirty="0"/>
              <a:t>Using condition in list comprehension</a:t>
            </a:r>
            <a:endParaRPr lang="en-IN" dirty="0"/>
          </a:p>
        </p:txBody>
      </p:sp>
      <p:pic>
        <p:nvPicPr>
          <p:cNvPr id="4" name="Content Placeholder 3"/>
          <p:cNvPicPr>
            <a:picLocks noGrp="1" noChangeAspect="1"/>
          </p:cNvPicPr>
          <p:nvPr>
            <p:ph idx="1"/>
          </p:nvPr>
        </p:nvPicPr>
        <p:blipFill>
          <a:blip r:embed="rId2"/>
          <a:stretch>
            <a:fillRect/>
          </a:stretch>
        </p:blipFill>
        <p:spPr>
          <a:xfrm>
            <a:off x="457201" y="1521068"/>
            <a:ext cx="10729912" cy="4607169"/>
          </a:xfrm>
          <a:prstGeom prst="rect">
            <a:avLst/>
          </a:prstGeom>
        </p:spPr>
      </p:pic>
    </p:spTree>
    <p:extLst>
      <p:ext uri="{BB962C8B-B14F-4D97-AF65-F5344CB8AC3E}">
        <p14:creationId xmlns:p14="http://schemas.microsoft.com/office/powerpoint/2010/main" val="4045642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252"/>
          </a:xfrm>
        </p:spPr>
        <p:txBody>
          <a:bodyPr/>
          <a:lstStyle/>
          <a:p>
            <a:r>
              <a:rPr lang="en-IN" dirty="0"/>
              <a:t>Dictionary comprehension</a:t>
            </a:r>
          </a:p>
        </p:txBody>
      </p:sp>
      <p:pic>
        <p:nvPicPr>
          <p:cNvPr id="4" name="Content Placeholder 3"/>
          <p:cNvPicPr>
            <a:picLocks noGrp="1" noChangeAspect="1"/>
          </p:cNvPicPr>
          <p:nvPr>
            <p:ph idx="1"/>
          </p:nvPr>
        </p:nvPicPr>
        <p:blipFill>
          <a:blip r:embed="rId2"/>
          <a:stretch>
            <a:fillRect/>
          </a:stretch>
        </p:blipFill>
        <p:spPr>
          <a:xfrm>
            <a:off x="1090247" y="1301262"/>
            <a:ext cx="8591916" cy="4580792"/>
          </a:xfrm>
          <a:prstGeom prst="rect">
            <a:avLst/>
          </a:prstGeom>
        </p:spPr>
      </p:pic>
    </p:spTree>
    <p:extLst>
      <p:ext uri="{BB962C8B-B14F-4D97-AF65-F5344CB8AC3E}">
        <p14:creationId xmlns:p14="http://schemas.microsoft.com/office/powerpoint/2010/main" val="1595863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00100" y="1116623"/>
            <a:ext cx="9344025" cy="3732396"/>
          </a:xfrm>
          <a:prstGeom prst="rect">
            <a:avLst/>
          </a:prstGeom>
        </p:spPr>
      </p:pic>
    </p:spTree>
    <p:extLst>
      <p:ext uri="{BB962C8B-B14F-4D97-AF65-F5344CB8AC3E}">
        <p14:creationId xmlns:p14="http://schemas.microsoft.com/office/powerpoint/2010/main" val="3403590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0777" y="1072662"/>
            <a:ext cx="7250723" cy="4273061"/>
          </a:xfrm>
          <a:prstGeom prst="rect">
            <a:avLst/>
          </a:prstGeom>
        </p:spPr>
      </p:pic>
    </p:spTree>
    <p:extLst>
      <p:ext uri="{BB962C8B-B14F-4D97-AF65-F5344CB8AC3E}">
        <p14:creationId xmlns:p14="http://schemas.microsoft.com/office/powerpoint/2010/main" val="3467666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Zip function with lists</a:t>
            </a:r>
          </a:p>
        </p:txBody>
      </p:sp>
      <p:sp>
        <p:nvSpPr>
          <p:cNvPr id="3" name="Content Placeholder 2"/>
          <p:cNvSpPr>
            <a:spLocks noGrp="1"/>
          </p:cNvSpPr>
          <p:nvPr>
            <p:ph idx="1"/>
          </p:nvPr>
        </p:nvSpPr>
        <p:spPr/>
        <p:txBody>
          <a:bodyPr/>
          <a:lstStyle/>
          <a:p>
            <a:r>
              <a:rPr lang="en-US" dirty="0"/>
              <a:t>The zip() function is used to combine two or more lists (or any other </a:t>
            </a:r>
            <a:r>
              <a:rPr lang="en-US" dirty="0" err="1"/>
              <a:t>iterables</a:t>
            </a:r>
            <a:r>
              <a:rPr lang="en-US" dirty="0"/>
              <a:t>) into a single </a:t>
            </a:r>
            <a:r>
              <a:rPr lang="en-US" dirty="0" err="1"/>
              <a:t>iterable</a:t>
            </a:r>
            <a:r>
              <a:rPr lang="en-US" dirty="0"/>
              <a:t>, where elements from corresponding positions are paired together. The resulting </a:t>
            </a:r>
            <a:r>
              <a:rPr lang="en-US" dirty="0" err="1"/>
              <a:t>iterable</a:t>
            </a:r>
            <a:r>
              <a:rPr lang="en-US" dirty="0"/>
              <a:t> contains tuples, where the first element from each list is paired together, the second element from each list is paired together, and so on.</a:t>
            </a:r>
            <a:endParaRPr lang="en-IN" dirty="0"/>
          </a:p>
        </p:txBody>
      </p:sp>
      <p:pic>
        <p:nvPicPr>
          <p:cNvPr id="4" name="Picture 3"/>
          <p:cNvPicPr>
            <a:picLocks noChangeAspect="1"/>
          </p:cNvPicPr>
          <p:nvPr/>
        </p:nvPicPr>
        <p:blipFill>
          <a:blip r:embed="rId2"/>
          <a:stretch>
            <a:fillRect/>
          </a:stretch>
        </p:blipFill>
        <p:spPr>
          <a:xfrm>
            <a:off x="1175604" y="3861287"/>
            <a:ext cx="6746265" cy="2574681"/>
          </a:xfrm>
          <a:prstGeom prst="rect">
            <a:avLst/>
          </a:prstGeom>
        </p:spPr>
      </p:pic>
    </p:spTree>
    <p:extLst>
      <p:ext uri="{BB962C8B-B14F-4D97-AF65-F5344CB8AC3E}">
        <p14:creationId xmlns:p14="http://schemas.microsoft.com/office/powerpoint/2010/main" val="177274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C2BC9F-99C7-E189-6C49-8E33ECB34FB4}"/>
              </a:ext>
            </a:extLst>
          </p:cNvPr>
          <p:cNvPicPr>
            <a:picLocks noChangeAspect="1"/>
          </p:cNvPicPr>
          <p:nvPr/>
        </p:nvPicPr>
        <p:blipFill>
          <a:blip r:embed="rId2"/>
          <a:stretch>
            <a:fillRect/>
          </a:stretch>
        </p:blipFill>
        <p:spPr>
          <a:xfrm>
            <a:off x="563633" y="277905"/>
            <a:ext cx="6815919" cy="3334871"/>
          </a:xfrm>
          <a:prstGeom prst="rect">
            <a:avLst/>
          </a:prstGeom>
        </p:spPr>
      </p:pic>
      <p:sp>
        <p:nvSpPr>
          <p:cNvPr id="5" name="Content Placeholder 4">
            <a:extLst>
              <a:ext uri="{FF2B5EF4-FFF2-40B4-BE49-F238E27FC236}">
                <a16:creationId xmlns:a16="http://schemas.microsoft.com/office/drawing/2014/main" id="{5CF64695-1FA5-BD45-BD18-397DBE2B1B8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45616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zip() with Dictionary</a:t>
            </a:r>
          </a:p>
        </p:txBody>
      </p:sp>
      <p:sp>
        <p:nvSpPr>
          <p:cNvPr id="3" name="Content Placeholder 2"/>
          <p:cNvSpPr>
            <a:spLocks noGrp="1"/>
          </p:cNvSpPr>
          <p:nvPr>
            <p:ph idx="1"/>
          </p:nvPr>
        </p:nvSpPr>
        <p:spPr/>
        <p:txBody>
          <a:bodyPr/>
          <a:lstStyle/>
          <a:p>
            <a:pPr algn="just"/>
            <a:r>
              <a:rPr lang="en-US" dirty="0"/>
              <a:t>The zip() function in Python is used to combine two or more </a:t>
            </a:r>
            <a:r>
              <a:rPr lang="en-US" dirty="0" err="1"/>
              <a:t>iterable</a:t>
            </a:r>
            <a:r>
              <a:rPr lang="en-US" dirty="0"/>
              <a:t> dictionaries into a single </a:t>
            </a:r>
            <a:r>
              <a:rPr lang="en-US" dirty="0" err="1"/>
              <a:t>iterable</a:t>
            </a:r>
            <a:r>
              <a:rPr lang="en-US" dirty="0"/>
              <a:t>, where corresponding elements from the input </a:t>
            </a:r>
            <a:r>
              <a:rPr lang="en-US" dirty="0" err="1"/>
              <a:t>iterable</a:t>
            </a:r>
            <a:r>
              <a:rPr lang="en-US" dirty="0"/>
              <a:t> are paired together as tuples. When using zip() with dictionaries, it pairs the keys and values of the dictionaries based on their position in the dictionary..</a:t>
            </a:r>
          </a:p>
          <a:p>
            <a:pPr algn="just"/>
            <a:endParaRPr lang="en-IN" dirty="0"/>
          </a:p>
        </p:txBody>
      </p:sp>
      <p:pic>
        <p:nvPicPr>
          <p:cNvPr id="4" name="Picture 3"/>
          <p:cNvPicPr>
            <a:picLocks noChangeAspect="1"/>
          </p:cNvPicPr>
          <p:nvPr/>
        </p:nvPicPr>
        <p:blipFill>
          <a:blip r:embed="rId2"/>
          <a:stretch>
            <a:fillRect/>
          </a:stretch>
        </p:blipFill>
        <p:spPr>
          <a:xfrm>
            <a:off x="1366837" y="4001294"/>
            <a:ext cx="6308848" cy="2175669"/>
          </a:xfrm>
          <a:prstGeom prst="rect">
            <a:avLst/>
          </a:prstGeom>
        </p:spPr>
      </p:pic>
    </p:spTree>
    <p:extLst>
      <p:ext uri="{BB962C8B-B14F-4D97-AF65-F5344CB8AC3E}">
        <p14:creationId xmlns:p14="http://schemas.microsoft.com/office/powerpoint/2010/main" val="134412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D50531-8F34-C587-0D93-3E2C3CBEF0BE}"/>
              </a:ext>
            </a:extLst>
          </p:cNvPr>
          <p:cNvPicPr>
            <a:picLocks noGrp="1" noChangeAspect="1"/>
          </p:cNvPicPr>
          <p:nvPr>
            <p:ph idx="1"/>
          </p:nvPr>
        </p:nvPicPr>
        <p:blipFill>
          <a:blip r:embed="rId2"/>
          <a:stretch>
            <a:fillRect/>
          </a:stretch>
        </p:blipFill>
        <p:spPr>
          <a:xfrm>
            <a:off x="1461247" y="850786"/>
            <a:ext cx="9117105" cy="5047989"/>
          </a:xfrm>
        </p:spPr>
      </p:pic>
    </p:spTree>
    <p:extLst>
      <p:ext uri="{BB962C8B-B14F-4D97-AF65-F5344CB8AC3E}">
        <p14:creationId xmlns:p14="http://schemas.microsoft.com/office/powerpoint/2010/main" val="64732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37A7-B179-DCBC-5196-CE6BE90D215A}"/>
              </a:ext>
            </a:extLst>
          </p:cNvPr>
          <p:cNvSpPr>
            <a:spLocks noGrp="1"/>
          </p:cNvSpPr>
          <p:nvPr>
            <p:ph type="title"/>
          </p:nvPr>
        </p:nvSpPr>
        <p:spPr>
          <a:xfrm>
            <a:off x="838200" y="365125"/>
            <a:ext cx="10515600" cy="898899"/>
          </a:xfrm>
        </p:spPr>
        <p:txBody>
          <a:bodyPr/>
          <a:lstStyle/>
          <a:p>
            <a:r>
              <a:rPr lang="en-IN" dirty="0"/>
              <a:t>If-Else Statement</a:t>
            </a:r>
          </a:p>
        </p:txBody>
      </p:sp>
      <p:sp>
        <p:nvSpPr>
          <p:cNvPr id="3" name="Content Placeholder 2">
            <a:extLst>
              <a:ext uri="{FF2B5EF4-FFF2-40B4-BE49-F238E27FC236}">
                <a16:creationId xmlns:a16="http://schemas.microsoft.com/office/drawing/2014/main" id="{8338ED00-C0A7-9A91-2CCB-76F040D505C6}"/>
              </a:ext>
            </a:extLst>
          </p:cNvPr>
          <p:cNvSpPr>
            <a:spLocks noGrp="1"/>
          </p:cNvSpPr>
          <p:nvPr>
            <p:ph sz="half" idx="1"/>
          </p:nvPr>
        </p:nvSpPr>
        <p:spPr>
          <a:xfrm>
            <a:off x="394447" y="1416424"/>
            <a:ext cx="5625353" cy="4760539"/>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if-else statement is used to execute both the true part and the false part of a given condition. </a:t>
            </a:r>
          </a:p>
          <a:p>
            <a:pPr algn="just"/>
            <a:r>
              <a:rPr lang="en-US" dirty="0">
                <a:latin typeface="Times New Roman" panose="02020603050405020304" pitchFamily="18" charset="0"/>
                <a:cs typeface="Times New Roman" panose="02020603050405020304" pitchFamily="18" charset="0"/>
              </a:rPr>
              <a:t>If the condition is true, the if block code is executed and if the condition is false, the else block code is executed.</a:t>
            </a:r>
          </a:p>
          <a:p>
            <a:pPr algn="just"/>
            <a:r>
              <a:rPr lang="en-US" b="0" i="0" dirty="0">
                <a:solidFill>
                  <a:srgbClr val="51565E"/>
                </a:solidFill>
                <a:effectLst/>
                <a:latin typeface="Times New Roman" panose="02020603050405020304" pitchFamily="18" charset="0"/>
                <a:cs typeface="Times New Roman" panose="02020603050405020304" pitchFamily="18" charset="0"/>
              </a:rPr>
              <a:t>First, the test expression is checked. If it is true, the statements present in the body of the if block will execute. Next, the statements present below the if block is executed. In case the test expression has false results, the statements present in the else body are executed, and then the statements below the if-else are executed.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444B40-FE88-8B46-59C8-D5F01269173D}"/>
              </a:ext>
            </a:extLst>
          </p:cNvPr>
          <p:cNvPicPr>
            <a:picLocks noChangeAspect="1"/>
          </p:cNvPicPr>
          <p:nvPr/>
        </p:nvPicPr>
        <p:blipFill>
          <a:blip r:embed="rId2"/>
          <a:stretch>
            <a:fillRect/>
          </a:stretch>
        </p:blipFill>
        <p:spPr>
          <a:xfrm>
            <a:off x="6445624" y="1524001"/>
            <a:ext cx="4258235" cy="4652962"/>
          </a:xfrm>
          <a:prstGeom prst="rect">
            <a:avLst/>
          </a:prstGeom>
        </p:spPr>
      </p:pic>
    </p:spTree>
    <p:extLst>
      <p:ext uri="{BB962C8B-B14F-4D97-AF65-F5344CB8AC3E}">
        <p14:creationId xmlns:p14="http://schemas.microsoft.com/office/powerpoint/2010/main" val="410150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96F1FF-E223-569B-EFFC-C9437C7956F8}"/>
              </a:ext>
            </a:extLst>
          </p:cNvPr>
          <p:cNvPicPr>
            <a:picLocks noGrp="1" noChangeAspect="1"/>
          </p:cNvPicPr>
          <p:nvPr>
            <p:ph idx="1"/>
          </p:nvPr>
        </p:nvPicPr>
        <p:blipFill>
          <a:blip r:embed="rId2"/>
          <a:stretch>
            <a:fillRect/>
          </a:stretch>
        </p:blipFill>
        <p:spPr>
          <a:xfrm>
            <a:off x="98612" y="302372"/>
            <a:ext cx="5656032" cy="2950720"/>
          </a:xfrm>
          <a:prstGeom prst="rect">
            <a:avLst/>
          </a:prstGeom>
        </p:spPr>
      </p:pic>
      <p:pic>
        <p:nvPicPr>
          <p:cNvPr id="7" name="Picture 6">
            <a:extLst>
              <a:ext uri="{FF2B5EF4-FFF2-40B4-BE49-F238E27FC236}">
                <a16:creationId xmlns:a16="http://schemas.microsoft.com/office/drawing/2014/main" id="{4CD4A2B3-EF0F-A376-BADA-6210A86CEDF1}"/>
              </a:ext>
            </a:extLst>
          </p:cNvPr>
          <p:cNvPicPr>
            <a:picLocks noChangeAspect="1"/>
          </p:cNvPicPr>
          <p:nvPr/>
        </p:nvPicPr>
        <p:blipFill>
          <a:blip r:embed="rId3"/>
          <a:stretch>
            <a:fillRect/>
          </a:stretch>
        </p:blipFill>
        <p:spPr>
          <a:xfrm>
            <a:off x="4940252" y="455986"/>
            <a:ext cx="7027630" cy="5946028"/>
          </a:xfrm>
          <a:prstGeom prst="rect">
            <a:avLst/>
          </a:prstGeom>
        </p:spPr>
      </p:pic>
    </p:spTree>
    <p:extLst>
      <p:ext uri="{BB962C8B-B14F-4D97-AF65-F5344CB8AC3E}">
        <p14:creationId xmlns:p14="http://schemas.microsoft.com/office/powerpoint/2010/main" val="276138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0AFC-4C0B-90C1-F85C-32963E520EF4}"/>
              </a:ext>
            </a:extLst>
          </p:cNvPr>
          <p:cNvSpPr>
            <a:spLocks noGrp="1"/>
          </p:cNvSpPr>
          <p:nvPr>
            <p:ph type="title"/>
          </p:nvPr>
        </p:nvSpPr>
        <p:spPr/>
        <p:txBody>
          <a:bodyPr/>
          <a:lstStyle/>
          <a:p>
            <a:r>
              <a:rPr lang="en-IN" dirty="0"/>
              <a:t>Nested IF Statement</a:t>
            </a:r>
          </a:p>
        </p:txBody>
      </p:sp>
      <p:sp>
        <p:nvSpPr>
          <p:cNvPr id="3" name="Content Placeholder 2">
            <a:extLst>
              <a:ext uri="{FF2B5EF4-FFF2-40B4-BE49-F238E27FC236}">
                <a16:creationId xmlns:a16="http://schemas.microsoft.com/office/drawing/2014/main" id="{556182E0-C786-031B-ADD2-247A786A9BE6}"/>
              </a:ext>
            </a:extLst>
          </p:cNvPr>
          <p:cNvSpPr>
            <a:spLocks noGrp="1"/>
          </p:cNvSpPr>
          <p:nvPr>
            <p:ph idx="1"/>
          </p:nvPr>
        </p:nvSpPr>
        <p:spPr/>
        <p:txBody>
          <a:bodyPr/>
          <a:lstStyle/>
          <a:p>
            <a:r>
              <a:rPr lang="en-US" dirty="0"/>
              <a:t>When an if a statement is present inside another if statement, it is called a nested IF statement. This situation occurs when you have to filter a variable multiple times.</a:t>
            </a:r>
          </a:p>
          <a:p>
            <a:endParaRPr lang="en-IN" dirty="0"/>
          </a:p>
        </p:txBody>
      </p:sp>
      <p:pic>
        <p:nvPicPr>
          <p:cNvPr id="5" name="Picture 4">
            <a:extLst>
              <a:ext uri="{FF2B5EF4-FFF2-40B4-BE49-F238E27FC236}">
                <a16:creationId xmlns:a16="http://schemas.microsoft.com/office/drawing/2014/main" id="{6A1F1D20-A3C6-8E45-34B0-26093320A818}"/>
              </a:ext>
            </a:extLst>
          </p:cNvPr>
          <p:cNvPicPr>
            <a:picLocks noChangeAspect="1"/>
          </p:cNvPicPr>
          <p:nvPr/>
        </p:nvPicPr>
        <p:blipFill>
          <a:blip r:embed="rId2"/>
          <a:stretch>
            <a:fillRect/>
          </a:stretch>
        </p:blipFill>
        <p:spPr>
          <a:xfrm>
            <a:off x="838200" y="3177712"/>
            <a:ext cx="4881282" cy="3315163"/>
          </a:xfrm>
          <a:prstGeom prst="rect">
            <a:avLst/>
          </a:prstGeom>
        </p:spPr>
      </p:pic>
    </p:spTree>
    <p:extLst>
      <p:ext uri="{BB962C8B-B14F-4D97-AF65-F5344CB8AC3E}">
        <p14:creationId xmlns:p14="http://schemas.microsoft.com/office/powerpoint/2010/main" val="1853268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CE6FBFF0E89B4D91DFABB47ADE9D6A" ma:contentTypeVersion="4" ma:contentTypeDescription="Create a new document." ma:contentTypeScope="" ma:versionID="f5fcf9ac97fa87f6f66241a43342234c">
  <xsd:schema xmlns:xsd="http://www.w3.org/2001/XMLSchema" xmlns:xs="http://www.w3.org/2001/XMLSchema" xmlns:p="http://schemas.microsoft.com/office/2006/metadata/properties" xmlns:ns2="736ce548-8940-4d64-8f0b-1c35184332a7" targetNamespace="http://schemas.microsoft.com/office/2006/metadata/properties" ma:root="true" ma:fieldsID="5952c952d95739422f6edcbb0070272f" ns2:_="">
    <xsd:import namespace="736ce548-8940-4d64-8f0b-1c35184332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6ce548-8940-4d64-8f0b-1c351843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5F58FC-294F-4057-A9F5-32C6337D3006}"/>
</file>

<file path=customXml/itemProps2.xml><?xml version="1.0" encoding="utf-8"?>
<ds:datastoreItem xmlns:ds="http://schemas.openxmlformats.org/officeDocument/2006/customXml" ds:itemID="{8266CCE7-AB5D-49F3-97D2-58F9745F9936}"/>
</file>

<file path=customXml/itemProps3.xml><?xml version="1.0" encoding="utf-8"?>
<ds:datastoreItem xmlns:ds="http://schemas.openxmlformats.org/officeDocument/2006/customXml" ds:itemID="{ADA12121-1E5A-47CA-BABD-D4BF8E7098FF}"/>
</file>

<file path=docProps/app.xml><?xml version="1.0" encoding="utf-8"?>
<Properties xmlns="http://schemas.openxmlformats.org/officeDocument/2006/extended-properties" xmlns:vt="http://schemas.openxmlformats.org/officeDocument/2006/docPropsVTypes">
  <TotalTime>458</TotalTime>
  <Words>1722</Words>
  <Application>Microsoft Office PowerPoint</Application>
  <PresentationFormat>Widescreen</PresentationFormat>
  <Paragraphs>162</Paragraphs>
  <Slides>50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Calibri Light</vt:lpstr>
      <vt:lpstr>Consolas</vt:lpstr>
      <vt:lpstr>Courier New</vt:lpstr>
      <vt:lpstr>DM Sans</vt:lpstr>
      <vt:lpstr>Helvetica Neue</vt:lpstr>
      <vt:lpstr>Open Sans</vt:lpstr>
      <vt:lpstr>Times New Roman</vt:lpstr>
      <vt:lpstr>Office Theme</vt:lpstr>
      <vt:lpstr>PPt 4</vt:lpstr>
      <vt:lpstr>PowerPoint Presentation</vt:lpstr>
      <vt:lpstr>PowerPoint Presentation</vt:lpstr>
      <vt:lpstr>Conditional Block using IF</vt:lpstr>
      <vt:lpstr>PowerPoint Presentation</vt:lpstr>
      <vt:lpstr>PowerPoint Presentation</vt:lpstr>
      <vt:lpstr>If-Else Statement</vt:lpstr>
      <vt:lpstr>PowerPoint Presentation</vt:lpstr>
      <vt:lpstr>Nested IF Statement</vt:lpstr>
      <vt:lpstr>PowerPoint Presentation</vt:lpstr>
      <vt:lpstr>PowerPoint Presentation</vt:lpstr>
      <vt:lpstr>If-Elif-Else Statement</vt:lpstr>
      <vt:lpstr>PowerPoint Presentation</vt:lpstr>
      <vt:lpstr>PowerPoint Presentation</vt:lpstr>
      <vt:lpstr>LOOPS</vt:lpstr>
      <vt:lpstr>PowerPoint Presentation</vt:lpstr>
      <vt:lpstr>range() in while loop </vt:lpstr>
      <vt:lpstr>PowerPoint Presentation</vt:lpstr>
      <vt:lpstr>PowerPoint Presentation</vt:lpstr>
      <vt:lpstr>PowerPoint Presentation</vt:lpstr>
      <vt:lpstr>PowerPoint Presentation</vt:lpstr>
      <vt:lpstr>Loop manipulation using Pass, Continue, Break</vt:lpstr>
      <vt:lpstr>Loop manipulation using Break </vt:lpstr>
      <vt:lpstr>PowerPoint Presentation</vt:lpstr>
      <vt:lpstr>Loop manipulation using Continue</vt:lpstr>
      <vt:lpstr>PowerPoint Presentation</vt:lpstr>
      <vt:lpstr>PowerPoint Presentation</vt:lpstr>
      <vt:lpstr>The Pass Statement</vt:lpstr>
      <vt:lpstr>PowerPoint Presentation</vt:lpstr>
      <vt:lpstr>PowerPoint Presentation</vt:lpstr>
      <vt:lpstr>Tell the output</vt:lpstr>
      <vt:lpstr>PowerPoint Presentation</vt:lpstr>
      <vt:lpstr>Combining the Statements </vt:lpstr>
      <vt:lpstr>PowerPoint Presentation</vt:lpstr>
      <vt:lpstr>Try and except in python</vt:lpstr>
      <vt:lpstr>PowerPoint Presentation</vt:lpstr>
      <vt:lpstr>PowerPoint Presentation</vt:lpstr>
      <vt:lpstr>PowerPoint Presentation</vt:lpstr>
      <vt:lpstr>Else Clause</vt:lpstr>
      <vt:lpstr>PowerPoint Presentation</vt:lpstr>
      <vt:lpstr>Finally Keyword in Python </vt:lpstr>
      <vt:lpstr>PowerPoint Presentation</vt:lpstr>
      <vt:lpstr>LIST COMPREHENSION</vt:lpstr>
      <vt:lpstr>PowerPoint Presentation</vt:lpstr>
      <vt:lpstr>Using condition in list comprehension</vt:lpstr>
      <vt:lpstr>Dictionary comprehension</vt:lpstr>
      <vt:lpstr>PowerPoint Presentation</vt:lpstr>
      <vt:lpstr>PowerPoint Presentation</vt:lpstr>
      <vt:lpstr>Zip function with lists</vt:lpstr>
      <vt:lpstr>Python zip() with Dictionary</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4</dc:title>
  <dc:creator>Kshamta Mathur (MPSTME)</dc:creator>
  <cp:lastModifiedBy>Mpstme Student</cp:lastModifiedBy>
  <cp:revision>15</cp:revision>
  <dcterms:created xsi:type="dcterms:W3CDTF">2024-01-05T05:38:40Z</dcterms:created>
  <dcterms:modified xsi:type="dcterms:W3CDTF">2025-01-22T03:44:43Z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0x01010015CE6FBFF0E89B4D91DFABB47ADE9D6A</vt:lpwstr>
  </property>
</Properties>
</file>