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50.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51.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 id="274" r:id="rId20"/>
    <p:sldId id="275" r:id="rId21"/>
    <p:sldId id="276" r:id="rId22"/>
    <p:sldId id="278" r:id="rId23"/>
    <p:sldId id="279" r:id="rId24"/>
    <p:sldId id="280" r:id="rId25"/>
    <p:sldId id="281" r:id="rId26"/>
    <p:sldId id="284" r:id="rId27"/>
    <p:sldId id="285" r:id="rId28"/>
    <p:sldId id="286" r:id="rId29"/>
    <p:sldId id="287" r:id="rId30"/>
    <p:sldId id="304" r:id="rId31"/>
    <p:sldId id="305" r:id="rId32"/>
    <p:sldId id="306" r:id="rId33"/>
    <p:sldId id="277" r:id="rId34"/>
    <p:sldId id="307" r:id="rId35"/>
    <p:sldId id="308" r:id="rId36"/>
    <p:sldId id="288" r:id="rId37"/>
    <p:sldId id="282" r:id="rId38"/>
    <p:sldId id="283" r:id="rId39"/>
    <p:sldId id="289" r:id="rId40"/>
    <p:sldId id="290" r:id="rId41"/>
    <p:sldId id="309"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170AA3F-BCC2-4DEF-B244-0475D63A3183}" type="datetimeFigureOut">
              <a:rPr lang="en-IN" smtClean="0"/>
              <a:t>23-01-2025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CB2CA-4B28-4D19-ABE5-A02B4380D2BC}" type="slidenum">
              <a:rPr lang="en-IN" smtClean="0"/>
              <a:t>‹#›</a:t>
            </a:fld>
            <a:endParaRPr lang="en-IN"/>
          </a:p>
        </p:txBody>
      </p:sp>
    </p:spTree>
    <p:extLst>
      <p:ext uri="{BB962C8B-B14F-4D97-AF65-F5344CB8AC3E}">
        <p14:creationId xmlns:p14="http://schemas.microsoft.com/office/powerpoint/2010/main" val="405215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70AA3F-BCC2-4DEF-B244-0475D63A3183}" type="datetimeFigureOut">
              <a:rPr lang="en-IN" smtClean="0"/>
              <a:t>23-01-2025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CB2CA-4B28-4D19-ABE5-A02B4380D2BC}" type="slidenum">
              <a:rPr lang="en-IN" smtClean="0"/>
              <a:t>‹#›</a:t>
            </a:fld>
            <a:endParaRPr lang="en-IN"/>
          </a:p>
        </p:txBody>
      </p:sp>
    </p:spTree>
    <p:extLst>
      <p:ext uri="{BB962C8B-B14F-4D97-AF65-F5344CB8AC3E}">
        <p14:creationId xmlns:p14="http://schemas.microsoft.com/office/powerpoint/2010/main" val="158245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70AA3F-BCC2-4DEF-B244-0475D63A3183}" type="datetimeFigureOut">
              <a:rPr lang="en-IN" smtClean="0"/>
              <a:t>23-01-2025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CB2CA-4B28-4D19-ABE5-A02B4380D2BC}" type="slidenum">
              <a:rPr lang="en-IN" smtClean="0"/>
              <a:t>‹#›</a:t>
            </a:fld>
            <a:endParaRPr lang="en-IN"/>
          </a:p>
        </p:txBody>
      </p:sp>
    </p:spTree>
    <p:extLst>
      <p:ext uri="{BB962C8B-B14F-4D97-AF65-F5344CB8AC3E}">
        <p14:creationId xmlns:p14="http://schemas.microsoft.com/office/powerpoint/2010/main" val="3671945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170AA3F-BCC2-4DEF-B244-0475D63A3183}" type="datetimeFigureOut">
              <a:rPr lang="en-IN" smtClean="0"/>
              <a:t>23-01-2025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CB2CA-4B28-4D19-ABE5-A02B4380D2BC}" type="slidenum">
              <a:rPr lang="en-IN" smtClean="0"/>
              <a:t>‹#›</a:t>
            </a:fld>
            <a:endParaRPr lang="en-IN"/>
          </a:p>
        </p:txBody>
      </p:sp>
    </p:spTree>
    <p:extLst>
      <p:ext uri="{BB962C8B-B14F-4D97-AF65-F5344CB8AC3E}">
        <p14:creationId xmlns:p14="http://schemas.microsoft.com/office/powerpoint/2010/main" val="200420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170AA3F-BCC2-4DEF-B244-0475D63A3183}" type="datetimeFigureOut">
              <a:rPr lang="en-IN" smtClean="0"/>
              <a:t>23-01-2025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CB2CA-4B28-4D19-ABE5-A02B4380D2BC}" type="slidenum">
              <a:rPr lang="en-IN" smtClean="0"/>
              <a:t>‹#›</a:t>
            </a:fld>
            <a:endParaRPr lang="en-IN"/>
          </a:p>
        </p:txBody>
      </p:sp>
    </p:spTree>
    <p:extLst>
      <p:ext uri="{BB962C8B-B14F-4D97-AF65-F5344CB8AC3E}">
        <p14:creationId xmlns:p14="http://schemas.microsoft.com/office/powerpoint/2010/main" val="155602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170AA3F-BCC2-4DEF-B244-0475D63A3183}" type="datetimeFigureOut">
              <a:rPr lang="en-IN" smtClean="0"/>
              <a:t>23-01-2025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3CB2CA-4B28-4D19-ABE5-A02B4380D2BC}" type="slidenum">
              <a:rPr lang="en-IN" smtClean="0"/>
              <a:t>‹#›</a:t>
            </a:fld>
            <a:endParaRPr lang="en-IN"/>
          </a:p>
        </p:txBody>
      </p:sp>
    </p:spTree>
    <p:extLst>
      <p:ext uri="{BB962C8B-B14F-4D97-AF65-F5344CB8AC3E}">
        <p14:creationId xmlns:p14="http://schemas.microsoft.com/office/powerpoint/2010/main" val="2877846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170AA3F-BCC2-4DEF-B244-0475D63A3183}" type="datetimeFigureOut">
              <a:rPr lang="en-IN" smtClean="0"/>
              <a:t>23-01-2025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3CB2CA-4B28-4D19-ABE5-A02B4380D2BC}" type="slidenum">
              <a:rPr lang="en-IN" smtClean="0"/>
              <a:t>‹#›</a:t>
            </a:fld>
            <a:endParaRPr lang="en-IN"/>
          </a:p>
        </p:txBody>
      </p:sp>
    </p:spTree>
    <p:extLst>
      <p:ext uri="{BB962C8B-B14F-4D97-AF65-F5344CB8AC3E}">
        <p14:creationId xmlns:p14="http://schemas.microsoft.com/office/powerpoint/2010/main" val="416594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170AA3F-BCC2-4DEF-B244-0475D63A3183}" type="datetimeFigureOut">
              <a:rPr lang="en-IN" smtClean="0"/>
              <a:t>23-01-2025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3CB2CA-4B28-4D19-ABE5-A02B4380D2BC}" type="slidenum">
              <a:rPr lang="en-IN" smtClean="0"/>
              <a:t>‹#›</a:t>
            </a:fld>
            <a:endParaRPr lang="en-IN"/>
          </a:p>
        </p:txBody>
      </p:sp>
    </p:spTree>
    <p:extLst>
      <p:ext uri="{BB962C8B-B14F-4D97-AF65-F5344CB8AC3E}">
        <p14:creationId xmlns:p14="http://schemas.microsoft.com/office/powerpoint/2010/main" val="3211535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70AA3F-BCC2-4DEF-B244-0475D63A3183}" type="datetimeFigureOut">
              <a:rPr lang="en-IN" smtClean="0"/>
              <a:t>23-01-2025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3CB2CA-4B28-4D19-ABE5-A02B4380D2BC}" type="slidenum">
              <a:rPr lang="en-IN" smtClean="0"/>
              <a:t>‹#›</a:t>
            </a:fld>
            <a:endParaRPr lang="en-IN"/>
          </a:p>
        </p:txBody>
      </p:sp>
    </p:spTree>
    <p:extLst>
      <p:ext uri="{BB962C8B-B14F-4D97-AF65-F5344CB8AC3E}">
        <p14:creationId xmlns:p14="http://schemas.microsoft.com/office/powerpoint/2010/main" val="258264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70AA3F-BCC2-4DEF-B244-0475D63A3183}" type="datetimeFigureOut">
              <a:rPr lang="en-IN" smtClean="0"/>
              <a:t>23-01-2025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3CB2CA-4B28-4D19-ABE5-A02B4380D2BC}" type="slidenum">
              <a:rPr lang="en-IN" smtClean="0"/>
              <a:t>‹#›</a:t>
            </a:fld>
            <a:endParaRPr lang="en-IN"/>
          </a:p>
        </p:txBody>
      </p:sp>
    </p:spTree>
    <p:extLst>
      <p:ext uri="{BB962C8B-B14F-4D97-AF65-F5344CB8AC3E}">
        <p14:creationId xmlns:p14="http://schemas.microsoft.com/office/powerpoint/2010/main" val="1086916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170AA3F-BCC2-4DEF-B244-0475D63A3183}" type="datetimeFigureOut">
              <a:rPr lang="en-IN" smtClean="0"/>
              <a:t>23-01-2025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3CB2CA-4B28-4D19-ABE5-A02B4380D2BC}" type="slidenum">
              <a:rPr lang="en-IN" smtClean="0"/>
              <a:t>‹#›</a:t>
            </a:fld>
            <a:endParaRPr lang="en-IN"/>
          </a:p>
        </p:txBody>
      </p:sp>
    </p:spTree>
    <p:extLst>
      <p:ext uri="{BB962C8B-B14F-4D97-AF65-F5344CB8AC3E}">
        <p14:creationId xmlns:p14="http://schemas.microsoft.com/office/powerpoint/2010/main" val="1528354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70AA3F-BCC2-4DEF-B244-0475D63A3183}" type="datetimeFigureOut">
              <a:rPr lang="en-IN" smtClean="0"/>
              <a:t>23-01-2025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CB2CA-4B28-4D19-ABE5-A02B4380D2BC}" type="slidenum">
              <a:rPr lang="en-IN" smtClean="0"/>
              <a:t>‹#›</a:t>
            </a:fld>
            <a:endParaRPr lang="en-IN"/>
          </a:p>
        </p:txBody>
      </p:sp>
    </p:spTree>
    <p:extLst>
      <p:ext uri="{BB962C8B-B14F-4D97-AF65-F5344CB8AC3E}">
        <p14:creationId xmlns:p14="http://schemas.microsoft.com/office/powerpoint/2010/main" val="891753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Functions in python</a:t>
            </a:r>
            <a:br>
              <a:rPr lang="en-IN" dirty="0" smtClean="0"/>
            </a:br>
            <a:endParaRPr lang="en-IN" dirty="0"/>
          </a:p>
        </p:txBody>
      </p:sp>
    </p:spTree>
    <p:extLst>
      <p:ext uri="{BB962C8B-B14F-4D97-AF65-F5344CB8AC3E}">
        <p14:creationId xmlns:p14="http://schemas.microsoft.com/office/powerpoint/2010/main" val="4219163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0438"/>
            <a:ext cx="10515600" cy="5306525"/>
          </a:xfrm>
        </p:spPr>
        <p:txBody>
          <a:bodyPr/>
          <a:lstStyle/>
          <a:p>
            <a:r>
              <a:rPr lang="en-IN" dirty="0" smtClean="0"/>
              <a:t>Example</a:t>
            </a:r>
          </a:p>
          <a:p>
            <a:endParaRPr lang="en-IN" dirty="0"/>
          </a:p>
        </p:txBody>
      </p:sp>
      <p:pic>
        <p:nvPicPr>
          <p:cNvPr id="4" name="Picture 3"/>
          <p:cNvPicPr>
            <a:picLocks noChangeAspect="1"/>
          </p:cNvPicPr>
          <p:nvPr/>
        </p:nvPicPr>
        <p:blipFill>
          <a:blip r:embed="rId2"/>
          <a:stretch>
            <a:fillRect/>
          </a:stretch>
        </p:blipFill>
        <p:spPr>
          <a:xfrm>
            <a:off x="838200" y="1545981"/>
            <a:ext cx="6899031" cy="3676650"/>
          </a:xfrm>
          <a:prstGeom prst="rect">
            <a:avLst/>
          </a:prstGeom>
        </p:spPr>
      </p:pic>
    </p:spTree>
    <p:extLst>
      <p:ext uri="{BB962C8B-B14F-4D97-AF65-F5344CB8AC3E}">
        <p14:creationId xmlns:p14="http://schemas.microsoft.com/office/powerpoint/2010/main" val="2568440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3170" y="345648"/>
            <a:ext cx="6924675" cy="2733675"/>
          </a:xfrm>
          <a:prstGeom prst="rect">
            <a:avLst/>
          </a:prstGeom>
        </p:spPr>
      </p:pic>
      <p:pic>
        <p:nvPicPr>
          <p:cNvPr id="5" name="Picture 4"/>
          <p:cNvPicPr>
            <a:picLocks noChangeAspect="1"/>
          </p:cNvPicPr>
          <p:nvPr/>
        </p:nvPicPr>
        <p:blipFill>
          <a:blip r:embed="rId3"/>
          <a:stretch>
            <a:fillRect/>
          </a:stretch>
        </p:blipFill>
        <p:spPr>
          <a:xfrm>
            <a:off x="830506" y="3079323"/>
            <a:ext cx="7629525" cy="3409400"/>
          </a:xfrm>
          <a:prstGeom prst="rect">
            <a:avLst/>
          </a:prstGeom>
        </p:spPr>
      </p:pic>
    </p:spTree>
    <p:extLst>
      <p:ext uri="{BB962C8B-B14F-4D97-AF65-F5344CB8AC3E}">
        <p14:creationId xmlns:p14="http://schemas.microsoft.com/office/powerpoint/2010/main" val="2953780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4254"/>
            <a:ext cx="10515600" cy="5552709"/>
          </a:xfrm>
        </p:spPr>
        <p:txBody>
          <a:bodyPr/>
          <a:lstStyle/>
          <a:p>
            <a:r>
              <a:rPr lang="en-US" dirty="0" smtClean="0"/>
              <a:t>A simple Python function to check whether x is even or odd</a:t>
            </a:r>
            <a:endParaRPr lang="en-IN" dirty="0"/>
          </a:p>
        </p:txBody>
      </p:sp>
      <p:pic>
        <p:nvPicPr>
          <p:cNvPr id="5" name="Picture 4"/>
          <p:cNvPicPr>
            <a:picLocks noChangeAspect="1"/>
          </p:cNvPicPr>
          <p:nvPr/>
        </p:nvPicPr>
        <p:blipFill>
          <a:blip r:embed="rId2"/>
          <a:stretch>
            <a:fillRect/>
          </a:stretch>
        </p:blipFill>
        <p:spPr>
          <a:xfrm>
            <a:off x="1033096" y="1570891"/>
            <a:ext cx="6106258" cy="2447193"/>
          </a:xfrm>
          <a:prstGeom prst="rect">
            <a:avLst/>
          </a:prstGeom>
        </p:spPr>
      </p:pic>
      <p:pic>
        <p:nvPicPr>
          <p:cNvPr id="6" name="Picture 5"/>
          <p:cNvPicPr>
            <a:picLocks noChangeAspect="1"/>
          </p:cNvPicPr>
          <p:nvPr/>
        </p:nvPicPr>
        <p:blipFill>
          <a:blip r:embed="rId3"/>
          <a:stretch>
            <a:fillRect/>
          </a:stretch>
        </p:blipFill>
        <p:spPr>
          <a:xfrm>
            <a:off x="1033096" y="4143375"/>
            <a:ext cx="3724275" cy="1314450"/>
          </a:xfrm>
          <a:prstGeom prst="rect">
            <a:avLst/>
          </a:prstGeom>
        </p:spPr>
      </p:pic>
    </p:spTree>
    <p:extLst>
      <p:ext uri="{BB962C8B-B14F-4D97-AF65-F5344CB8AC3E}">
        <p14:creationId xmlns:p14="http://schemas.microsoft.com/office/powerpoint/2010/main" val="2819070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return Statement in Python</a:t>
            </a:r>
            <a:br>
              <a:rPr lang="en-US" b="1" dirty="0"/>
            </a:br>
            <a:endParaRPr lang="en-IN" dirty="0"/>
          </a:p>
        </p:txBody>
      </p:sp>
      <p:pic>
        <p:nvPicPr>
          <p:cNvPr id="4" name="Content Placeholder 3"/>
          <p:cNvPicPr>
            <a:picLocks noGrp="1" noChangeAspect="1"/>
          </p:cNvPicPr>
          <p:nvPr>
            <p:ph idx="1"/>
          </p:nvPr>
        </p:nvPicPr>
        <p:blipFill>
          <a:blip r:embed="rId2"/>
          <a:stretch>
            <a:fillRect/>
          </a:stretch>
        </p:blipFill>
        <p:spPr>
          <a:xfrm>
            <a:off x="723533" y="1257361"/>
            <a:ext cx="7667625" cy="2076450"/>
          </a:xfrm>
          <a:prstGeom prst="rect">
            <a:avLst/>
          </a:prstGeom>
        </p:spPr>
      </p:pic>
      <p:sp>
        <p:nvSpPr>
          <p:cNvPr id="5" name="Rectangle 4"/>
          <p:cNvSpPr/>
          <p:nvPr/>
        </p:nvSpPr>
        <p:spPr>
          <a:xfrm>
            <a:off x="838200" y="3650958"/>
            <a:ext cx="7321062" cy="646331"/>
          </a:xfrm>
          <a:prstGeom prst="rect">
            <a:avLst/>
          </a:prstGeom>
        </p:spPr>
        <p:txBody>
          <a:bodyPr wrap="square">
            <a:spAutoFit/>
          </a:bodyPr>
          <a:lstStyle/>
          <a:p>
            <a:r>
              <a:rPr lang="en-US" dirty="0" smtClean="0"/>
              <a:t>The return statement also denotes that the function has ended. Any code after return is not executed.</a:t>
            </a:r>
            <a:endParaRPr lang="en-IN" dirty="0"/>
          </a:p>
        </p:txBody>
      </p:sp>
    </p:spTree>
    <p:extLst>
      <p:ext uri="{BB962C8B-B14F-4D97-AF65-F5344CB8AC3E}">
        <p14:creationId xmlns:p14="http://schemas.microsoft.com/office/powerpoint/2010/main" val="41693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31985" y="516974"/>
            <a:ext cx="6479930" cy="2630671"/>
          </a:xfrm>
          <a:prstGeom prst="rect">
            <a:avLst/>
          </a:prstGeom>
        </p:spPr>
      </p:pic>
      <p:pic>
        <p:nvPicPr>
          <p:cNvPr id="5" name="Picture 4"/>
          <p:cNvPicPr>
            <a:picLocks noChangeAspect="1"/>
          </p:cNvPicPr>
          <p:nvPr/>
        </p:nvPicPr>
        <p:blipFill>
          <a:blip r:embed="rId3"/>
          <a:stretch>
            <a:fillRect/>
          </a:stretch>
        </p:blipFill>
        <p:spPr>
          <a:xfrm>
            <a:off x="800466" y="3422405"/>
            <a:ext cx="5895975" cy="2686050"/>
          </a:xfrm>
          <a:prstGeom prst="rect">
            <a:avLst/>
          </a:prstGeom>
        </p:spPr>
      </p:pic>
    </p:spTree>
    <p:extLst>
      <p:ext uri="{BB962C8B-B14F-4D97-AF65-F5344CB8AC3E}">
        <p14:creationId xmlns:p14="http://schemas.microsoft.com/office/powerpoint/2010/main" val="136383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8937"/>
          </a:xfrm>
        </p:spPr>
        <p:txBody>
          <a:bodyPr>
            <a:normAutofit fontScale="90000"/>
          </a:bodyPr>
          <a:lstStyle/>
          <a:p>
            <a:r>
              <a:rPr lang="en-IN" dirty="0" smtClean="0"/>
              <a:t>Arguments</a:t>
            </a:r>
            <a:br>
              <a:rPr lang="en-IN" dirty="0" smtClean="0"/>
            </a:br>
            <a:endParaRPr lang="en-IN" dirty="0"/>
          </a:p>
        </p:txBody>
      </p:sp>
      <p:sp>
        <p:nvSpPr>
          <p:cNvPr id="3" name="Content Placeholder 2"/>
          <p:cNvSpPr>
            <a:spLocks noGrp="1"/>
          </p:cNvSpPr>
          <p:nvPr>
            <p:ph idx="1"/>
          </p:nvPr>
        </p:nvSpPr>
        <p:spPr>
          <a:xfrm>
            <a:off x="838200" y="1213338"/>
            <a:ext cx="10515600" cy="4963625"/>
          </a:xfrm>
        </p:spPr>
        <p:txBody>
          <a:bodyPr/>
          <a:lstStyle/>
          <a:p>
            <a:r>
              <a:rPr lang="en-US" dirty="0" smtClean="0"/>
              <a:t>Information </a:t>
            </a:r>
            <a:r>
              <a:rPr lang="en-US" dirty="0"/>
              <a:t>can be passed into functions as arguments.</a:t>
            </a:r>
          </a:p>
          <a:p>
            <a:r>
              <a:rPr lang="en-US" dirty="0"/>
              <a:t>Arguments are specified after the function name, inside the parentheses. You can add as many arguments as you want, just separate them with a comma.</a:t>
            </a:r>
          </a:p>
          <a:p>
            <a:r>
              <a:rPr lang="en-US" dirty="0"/>
              <a:t>The following example has a function with one argument (</a:t>
            </a:r>
            <a:r>
              <a:rPr lang="en-US" dirty="0" err="1"/>
              <a:t>fname</a:t>
            </a:r>
            <a:r>
              <a:rPr lang="en-US" dirty="0"/>
              <a:t>). When the function is called, we pass along a first name, which is used inside the function to print the full name:</a:t>
            </a:r>
          </a:p>
          <a:p>
            <a:endParaRPr lang="en-IN" dirty="0"/>
          </a:p>
        </p:txBody>
      </p:sp>
      <p:pic>
        <p:nvPicPr>
          <p:cNvPr id="4" name="Picture 3"/>
          <p:cNvPicPr>
            <a:picLocks noChangeAspect="1"/>
          </p:cNvPicPr>
          <p:nvPr/>
        </p:nvPicPr>
        <p:blipFill>
          <a:blip r:embed="rId2"/>
          <a:stretch>
            <a:fillRect/>
          </a:stretch>
        </p:blipFill>
        <p:spPr>
          <a:xfrm>
            <a:off x="1147762" y="4486641"/>
            <a:ext cx="4197961" cy="1966913"/>
          </a:xfrm>
          <a:prstGeom prst="rect">
            <a:avLst/>
          </a:prstGeom>
        </p:spPr>
      </p:pic>
      <p:pic>
        <p:nvPicPr>
          <p:cNvPr id="5" name="Picture 4"/>
          <p:cNvPicPr>
            <a:picLocks noChangeAspect="1"/>
          </p:cNvPicPr>
          <p:nvPr/>
        </p:nvPicPr>
        <p:blipFill>
          <a:blip r:embed="rId3"/>
          <a:stretch>
            <a:fillRect/>
          </a:stretch>
        </p:blipFill>
        <p:spPr>
          <a:xfrm>
            <a:off x="6095999" y="4730931"/>
            <a:ext cx="2397369" cy="1186292"/>
          </a:xfrm>
          <a:prstGeom prst="rect">
            <a:avLst/>
          </a:prstGeom>
        </p:spPr>
      </p:pic>
    </p:spTree>
    <p:extLst>
      <p:ext uri="{BB962C8B-B14F-4D97-AF65-F5344CB8AC3E}">
        <p14:creationId xmlns:p14="http://schemas.microsoft.com/office/powerpoint/2010/main" val="1981277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Function Arguments</a:t>
            </a:r>
            <a:br>
              <a:rPr lang="en-IN" dirty="0" smtClean="0"/>
            </a:br>
            <a:endParaRPr lang="en-IN" dirty="0"/>
          </a:p>
        </p:txBody>
      </p:sp>
      <p:sp>
        <p:nvSpPr>
          <p:cNvPr id="3" name="Content Placeholder 2"/>
          <p:cNvSpPr>
            <a:spLocks noGrp="1"/>
          </p:cNvSpPr>
          <p:nvPr>
            <p:ph idx="1"/>
          </p:nvPr>
        </p:nvSpPr>
        <p:spPr/>
        <p:txBody>
          <a:bodyPr/>
          <a:lstStyle/>
          <a:p>
            <a:pPr marL="0" indent="0">
              <a:buNone/>
            </a:pPr>
            <a:r>
              <a:rPr lang="en-US" dirty="0" smtClean="0"/>
              <a:t>The following are the types of arguments that we can use to call a function:</a:t>
            </a:r>
          </a:p>
          <a:p>
            <a:endParaRPr lang="en-US" dirty="0" smtClean="0"/>
          </a:p>
          <a:p>
            <a:r>
              <a:rPr lang="en-US" dirty="0" smtClean="0"/>
              <a:t>Default arguments</a:t>
            </a:r>
          </a:p>
          <a:p>
            <a:r>
              <a:rPr lang="en-US" dirty="0" smtClean="0"/>
              <a:t>Keyword arguments</a:t>
            </a:r>
          </a:p>
          <a:p>
            <a:r>
              <a:rPr lang="en-IN" b="1" dirty="0"/>
              <a:t>Positional </a:t>
            </a:r>
            <a:r>
              <a:rPr lang="en-IN" b="1" dirty="0" smtClean="0"/>
              <a:t>arguments</a:t>
            </a:r>
          </a:p>
          <a:p>
            <a:r>
              <a:rPr lang="en-US" b="1" dirty="0" smtClean="0"/>
              <a:t>Arbitrary </a:t>
            </a:r>
            <a:r>
              <a:rPr lang="en-US" b="1" dirty="0"/>
              <a:t>arguments</a:t>
            </a:r>
            <a:r>
              <a:rPr lang="en-US" dirty="0"/>
              <a:t> (variable-length arguments *</a:t>
            </a:r>
            <a:r>
              <a:rPr lang="en-US" dirty="0" err="1"/>
              <a:t>args</a:t>
            </a:r>
            <a:r>
              <a:rPr lang="en-US" dirty="0"/>
              <a:t> and **</a:t>
            </a:r>
            <a:r>
              <a:rPr lang="en-US" dirty="0" err="1"/>
              <a:t>kwargs</a:t>
            </a:r>
            <a:r>
              <a:rPr lang="en-US" dirty="0"/>
              <a:t>)</a:t>
            </a:r>
          </a:p>
          <a:p>
            <a:endParaRPr lang="en-US" dirty="0" smtClean="0"/>
          </a:p>
        </p:txBody>
      </p:sp>
    </p:spTree>
    <p:extLst>
      <p:ext uri="{BB962C8B-B14F-4D97-AF65-F5344CB8AC3E}">
        <p14:creationId xmlns:p14="http://schemas.microsoft.com/office/powerpoint/2010/main" val="2162605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Default Arguments</a:t>
            </a:r>
            <a:br>
              <a:rPr lang="en-IN" b="1" dirty="0"/>
            </a:br>
            <a:endParaRPr lang="en-IN" dirty="0"/>
          </a:p>
        </p:txBody>
      </p:sp>
      <p:sp>
        <p:nvSpPr>
          <p:cNvPr id="3" name="Content Placeholder 2"/>
          <p:cNvSpPr>
            <a:spLocks noGrp="1"/>
          </p:cNvSpPr>
          <p:nvPr>
            <p:ph idx="1"/>
          </p:nvPr>
        </p:nvSpPr>
        <p:spPr/>
        <p:txBody>
          <a:bodyPr/>
          <a:lstStyle/>
          <a:p>
            <a:pPr algn="just"/>
            <a:r>
              <a:rPr lang="en-US" dirty="0" smtClean="0"/>
              <a:t>A default argument is a parameter that assumes a default value if a value is not provided in the function call for that argument. The following example illustrates Default arguments. </a:t>
            </a:r>
            <a:endParaRPr lang="en-US" dirty="0"/>
          </a:p>
          <a:p>
            <a:pPr algn="just"/>
            <a:endParaRPr lang="en-IN" dirty="0"/>
          </a:p>
        </p:txBody>
      </p:sp>
      <p:pic>
        <p:nvPicPr>
          <p:cNvPr id="4" name="Picture 3"/>
          <p:cNvPicPr>
            <a:picLocks noChangeAspect="1"/>
          </p:cNvPicPr>
          <p:nvPr/>
        </p:nvPicPr>
        <p:blipFill>
          <a:blip r:embed="rId2"/>
          <a:stretch>
            <a:fillRect/>
          </a:stretch>
        </p:blipFill>
        <p:spPr>
          <a:xfrm>
            <a:off x="985837" y="3267441"/>
            <a:ext cx="4685201" cy="2333259"/>
          </a:xfrm>
          <a:prstGeom prst="rect">
            <a:avLst/>
          </a:prstGeom>
        </p:spPr>
      </p:pic>
    </p:spTree>
    <p:extLst>
      <p:ext uri="{BB962C8B-B14F-4D97-AF65-F5344CB8AC3E}">
        <p14:creationId xmlns:p14="http://schemas.microsoft.com/office/powerpoint/2010/main" val="2526105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85446" y="890648"/>
            <a:ext cx="4495800" cy="1209675"/>
          </a:xfrm>
          <a:prstGeom prst="rect">
            <a:avLst/>
          </a:prstGeom>
        </p:spPr>
      </p:pic>
    </p:spTree>
    <p:extLst>
      <p:ext uri="{BB962C8B-B14F-4D97-AF65-F5344CB8AC3E}">
        <p14:creationId xmlns:p14="http://schemas.microsoft.com/office/powerpoint/2010/main" val="2421072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9952"/>
          </a:xfrm>
        </p:spPr>
        <p:txBody>
          <a:bodyPr>
            <a:normAutofit fontScale="90000"/>
          </a:bodyPr>
          <a:lstStyle/>
          <a:p>
            <a:r>
              <a:rPr lang="en-US" dirty="0" smtClean="0"/>
              <a:t>When to Create a Function with Default Arguments</a:t>
            </a:r>
            <a:endParaRPr lang="en-IN" dirty="0"/>
          </a:p>
        </p:txBody>
      </p:sp>
      <p:sp>
        <p:nvSpPr>
          <p:cNvPr id="3" name="Content Placeholder 2"/>
          <p:cNvSpPr>
            <a:spLocks noGrp="1"/>
          </p:cNvSpPr>
          <p:nvPr>
            <p:ph idx="1"/>
          </p:nvPr>
        </p:nvSpPr>
        <p:spPr>
          <a:xfrm>
            <a:off x="838200" y="1433146"/>
            <a:ext cx="10515600" cy="4743817"/>
          </a:xfrm>
        </p:spPr>
        <p:txBody>
          <a:bodyPr>
            <a:normAutofit/>
          </a:bodyPr>
          <a:lstStyle/>
          <a:p>
            <a:r>
              <a:rPr lang="en-US" dirty="0" smtClean="0"/>
              <a:t>if certain parameters  take a specific value most of the time during the function calls?</a:t>
            </a:r>
          </a:p>
          <a:p>
            <a:r>
              <a:rPr lang="en-US" dirty="0" smtClean="0"/>
              <a:t>we can do better than calling the function with the same value for a particular parameter by using </a:t>
            </a:r>
            <a:r>
              <a:rPr lang="en-US" dirty="0" smtClean="0">
                <a:solidFill>
                  <a:srgbClr val="FF0000"/>
                </a:solidFill>
              </a:rPr>
              <a:t>default arguments .</a:t>
            </a:r>
          </a:p>
          <a:p>
            <a:pPr marL="0" indent="0">
              <a:buNone/>
            </a:pPr>
            <a:r>
              <a:rPr lang="en-US" dirty="0" smtClean="0"/>
              <a:t>Let's create a function </a:t>
            </a:r>
            <a:r>
              <a:rPr lang="en-US" dirty="0" err="1" smtClean="0">
                <a:solidFill>
                  <a:srgbClr val="FF0000"/>
                </a:solidFill>
              </a:rPr>
              <a:t>total_calc</a:t>
            </a:r>
            <a:r>
              <a:rPr lang="en-US" dirty="0" smtClean="0">
                <a:solidFill>
                  <a:srgbClr val="FF0000"/>
                </a:solidFill>
              </a:rPr>
              <a:t>() </a:t>
            </a:r>
            <a:r>
              <a:rPr lang="en-US" dirty="0" smtClean="0"/>
              <a:t>that helps us calculate and print out the total amount to be paid at a restaurant. Given a </a:t>
            </a:r>
            <a:r>
              <a:rPr lang="en-US" dirty="0" err="1" smtClean="0">
                <a:solidFill>
                  <a:srgbClr val="FF0000"/>
                </a:solidFill>
              </a:rPr>
              <a:t>bill_amount</a:t>
            </a:r>
            <a:r>
              <a:rPr lang="en-US" dirty="0" smtClean="0"/>
              <a:t> and the percentage of the </a:t>
            </a:r>
            <a:r>
              <a:rPr lang="en-US" dirty="0" err="1" smtClean="0">
                <a:solidFill>
                  <a:srgbClr val="FF0000"/>
                </a:solidFill>
              </a:rPr>
              <a:t>bill_amount</a:t>
            </a:r>
            <a:r>
              <a:rPr lang="en-US" dirty="0" smtClean="0"/>
              <a:t> you choose to pay as tip </a:t>
            </a:r>
            <a:r>
              <a:rPr lang="en-US" dirty="0" smtClean="0">
                <a:solidFill>
                  <a:srgbClr val="FF0000"/>
                </a:solidFill>
              </a:rPr>
              <a:t>(</a:t>
            </a:r>
            <a:r>
              <a:rPr lang="en-US" dirty="0" err="1" smtClean="0">
                <a:solidFill>
                  <a:srgbClr val="FF0000"/>
                </a:solidFill>
              </a:rPr>
              <a:t>tip_perc</a:t>
            </a:r>
            <a:r>
              <a:rPr lang="en-US" dirty="0" smtClean="0">
                <a:solidFill>
                  <a:srgbClr val="FF0000"/>
                </a:solidFill>
              </a:rPr>
              <a:t> </a:t>
            </a:r>
            <a:r>
              <a:rPr lang="en-US" dirty="0" smtClean="0"/>
              <a:t>), this function calculates the total amount that you should pay.</a:t>
            </a:r>
          </a:p>
          <a:p>
            <a:pPr marL="0" indent="0">
              <a:buNone/>
            </a:pPr>
            <a:endParaRPr lang="en-US" dirty="0" smtClean="0"/>
          </a:p>
        </p:txBody>
      </p:sp>
    </p:spTree>
    <p:extLst>
      <p:ext uri="{BB962C8B-B14F-4D97-AF65-F5344CB8AC3E}">
        <p14:creationId xmlns:p14="http://schemas.microsoft.com/office/powerpoint/2010/main" val="1999111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17685"/>
            <a:ext cx="10515600" cy="5359278"/>
          </a:xfrm>
        </p:spPr>
        <p:txBody>
          <a:bodyPr/>
          <a:lstStyle/>
          <a:p>
            <a:pPr algn="just"/>
            <a:r>
              <a:rPr lang="en-US" b="1" dirty="0"/>
              <a:t>Python Functions</a:t>
            </a:r>
            <a:r>
              <a:rPr lang="en-US" dirty="0"/>
              <a:t> is a block of statements that return the specific task. The idea is to put some commonly or repeatedly done tasks together and make a function so that instead of writing the same code again and again for different inputs, we can do the function calls to reuse code contained in it over and over again</a:t>
            </a:r>
            <a:r>
              <a:rPr lang="en-US" dirty="0" smtClean="0"/>
              <a:t>.</a:t>
            </a:r>
          </a:p>
          <a:p>
            <a:pPr fontAlgn="base"/>
            <a:r>
              <a:rPr lang="en-US" dirty="0"/>
              <a:t>Some </a:t>
            </a:r>
            <a:r>
              <a:rPr lang="en-US" b="1" dirty="0"/>
              <a:t>Benefits of Using Functions</a:t>
            </a:r>
            <a:endParaRPr lang="en-US" dirty="0"/>
          </a:p>
          <a:p>
            <a:pPr fontAlgn="base"/>
            <a:r>
              <a:rPr lang="en-US" dirty="0"/>
              <a:t>Increase Code Readability </a:t>
            </a:r>
          </a:p>
          <a:p>
            <a:pPr fontAlgn="base"/>
            <a:r>
              <a:rPr lang="en-US" dirty="0"/>
              <a:t>Increase Code Reusability</a:t>
            </a:r>
          </a:p>
          <a:p>
            <a:pPr algn="just"/>
            <a:endParaRPr lang="en-IN" dirty="0"/>
          </a:p>
        </p:txBody>
      </p:sp>
    </p:spTree>
    <p:extLst>
      <p:ext uri="{BB962C8B-B14F-4D97-AF65-F5344CB8AC3E}">
        <p14:creationId xmlns:p14="http://schemas.microsoft.com/office/powerpoint/2010/main" val="616078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78493" y="686498"/>
            <a:ext cx="7004921" cy="1889648"/>
          </a:xfrm>
          <a:prstGeom prst="rect">
            <a:avLst/>
          </a:prstGeom>
        </p:spPr>
      </p:pic>
      <p:sp>
        <p:nvSpPr>
          <p:cNvPr id="5" name="Rectangle 4"/>
          <p:cNvSpPr/>
          <p:nvPr/>
        </p:nvSpPr>
        <p:spPr>
          <a:xfrm>
            <a:off x="1060938" y="3213519"/>
            <a:ext cx="7678616" cy="646331"/>
          </a:xfrm>
          <a:prstGeom prst="rect">
            <a:avLst/>
          </a:prstGeom>
        </p:spPr>
        <p:txBody>
          <a:bodyPr wrap="square">
            <a:spAutoFit/>
          </a:bodyPr>
          <a:lstStyle/>
          <a:p>
            <a:r>
              <a:rPr lang="en-US" dirty="0" smtClean="0"/>
              <a:t>the function definition includes the default value of the parameter </a:t>
            </a:r>
            <a:r>
              <a:rPr lang="en-US" dirty="0" err="1" smtClean="0"/>
              <a:t>tip_perc</a:t>
            </a:r>
            <a:r>
              <a:rPr lang="en-US" dirty="0" smtClean="0"/>
              <a:t> to be used when the user doesn't specify a tip percentage.</a:t>
            </a:r>
            <a:endParaRPr lang="en-US" dirty="0"/>
          </a:p>
        </p:txBody>
      </p:sp>
    </p:spTree>
    <p:extLst>
      <p:ext uri="{BB962C8B-B14F-4D97-AF65-F5344CB8AC3E}">
        <p14:creationId xmlns:p14="http://schemas.microsoft.com/office/powerpoint/2010/main" val="1135443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86879" y="469127"/>
            <a:ext cx="7102043" cy="4366642"/>
          </a:xfrm>
          <a:prstGeom prst="rect">
            <a:avLst/>
          </a:prstGeom>
        </p:spPr>
      </p:pic>
      <p:sp>
        <p:nvSpPr>
          <p:cNvPr id="5" name="Rectangle 4"/>
          <p:cNvSpPr/>
          <p:nvPr/>
        </p:nvSpPr>
        <p:spPr>
          <a:xfrm>
            <a:off x="986878" y="5053290"/>
            <a:ext cx="8675867" cy="1200329"/>
          </a:xfrm>
          <a:prstGeom prst="rect">
            <a:avLst/>
          </a:prstGeom>
        </p:spPr>
        <p:txBody>
          <a:bodyPr wrap="square">
            <a:spAutoFit/>
          </a:bodyPr>
          <a:lstStyle/>
          <a:p>
            <a:r>
              <a:rPr lang="en-US" dirty="0" smtClean="0">
                <a:solidFill>
                  <a:srgbClr val="FF0000"/>
                </a:solidFill>
              </a:rPr>
              <a:t>When you call the function </a:t>
            </a:r>
            <a:r>
              <a:rPr lang="en-US" dirty="0" err="1" smtClean="0">
                <a:solidFill>
                  <a:srgbClr val="FF0000"/>
                </a:solidFill>
              </a:rPr>
              <a:t>total_calc</a:t>
            </a:r>
            <a:r>
              <a:rPr lang="en-US" dirty="0" smtClean="0">
                <a:solidFill>
                  <a:srgbClr val="FF0000"/>
                </a:solidFill>
              </a:rPr>
              <a:t> with only the </a:t>
            </a:r>
            <a:r>
              <a:rPr lang="en-US" dirty="0" err="1" smtClean="0">
                <a:solidFill>
                  <a:srgbClr val="FF0000"/>
                </a:solidFill>
              </a:rPr>
              <a:t>bill_amount</a:t>
            </a:r>
            <a:r>
              <a:rPr lang="en-US" dirty="0" smtClean="0">
                <a:solidFill>
                  <a:srgbClr val="FF0000"/>
                </a:solidFill>
              </a:rPr>
              <a:t>, by default the tip percentage of 10 is used.</a:t>
            </a:r>
          </a:p>
          <a:p>
            <a:r>
              <a:rPr lang="en-US" dirty="0" smtClean="0">
                <a:solidFill>
                  <a:srgbClr val="FF0000"/>
                </a:solidFill>
              </a:rPr>
              <a:t>When you explicitly specify the percentage tip, the tip percentage mentioned in the function call is used</a:t>
            </a:r>
            <a:r>
              <a:rPr lang="en-US" dirty="0" smtClean="0"/>
              <a:t>.</a:t>
            </a:r>
            <a:endParaRPr lang="en-IN" dirty="0"/>
          </a:p>
        </p:txBody>
      </p:sp>
    </p:spTree>
    <p:extLst>
      <p:ext uri="{BB962C8B-B14F-4D97-AF65-F5344CB8AC3E}">
        <p14:creationId xmlns:p14="http://schemas.microsoft.com/office/powerpoint/2010/main" val="2145207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Positional Arguments</a:t>
            </a:r>
            <a:br>
              <a:rPr lang="en-IN" b="1" dirty="0"/>
            </a:br>
            <a:endParaRPr lang="en-IN" dirty="0"/>
          </a:p>
        </p:txBody>
      </p:sp>
      <p:sp>
        <p:nvSpPr>
          <p:cNvPr id="3" name="Content Placeholder 2"/>
          <p:cNvSpPr>
            <a:spLocks noGrp="1"/>
          </p:cNvSpPr>
          <p:nvPr>
            <p:ph idx="1"/>
          </p:nvPr>
        </p:nvSpPr>
        <p:spPr/>
        <p:txBody>
          <a:bodyPr/>
          <a:lstStyle/>
          <a:p>
            <a:r>
              <a:rPr lang="en-US" dirty="0" smtClean="0"/>
              <a:t>We used the Position argument during the function call so that the first argument (or value) is assigned to name and the second argument (or value) is assigned to age. </a:t>
            </a:r>
          </a:p>
          <a:p>
            <a:r>
              <a:rPr lang="en-US" dirty="0" smtClean="0"/>
              <a:t>By changing the position, or if you forget the order of the positions, the values can be used in the wrong places</a:t>
            </a:r>
          </a:p>
          <a:p>
            <a:endParaRPr lang="en-IN" dirty="0"/>
          </a:p>
        </p:txBody>
      </p:sp>
      <p:pic>
        <p:nvPicPr>
          <p:cNvPr id="4" name="Picture 3"/>
          <p:cNvPicPr>
            <a:picLocks noChangeAspect="1"/>
          </p:cNvPicPr>
          <p:nvPr/>
        </p:nvPicPr>
        <p:blipFill>
          <a:blip r:embed="rId2"/>
          <a:stretch>
            <a:fillRect/>
          </a:stretch>
        </p:blipFill>
        <p:spPr>
          <a:xfrm>
            <a:off x="1169897" y="4065587"/>
            <a:ext cx="5063849" cy="2018689"/>
          </a:xfrm>
          <a:prstGeom prst="rect">
            <a:avLst/>
          </a:prstGeom>
        </p:spPr>
      </p:pic>
    </p:spTree>
    <p:extLst>
      <p:ext uri="{BB962C8B-B14F-4D97-AF65-F5344CB8AC3E}">
        <p14:creationId xmlns:p14="http://schemas.microsoft.com/office/powerpoint/2010/main" val="1887409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32474" y="401442"/>
            <a:ext cx="5397988" cy="2508812"/>
          </a:xfrm>
          <a:prstGeom prst="rect">
            <a:avLst/>
          </a:prstGeom>
        </p:spPr>
      </p:pic>
    </p:spTree>
    <p:extLst>
      <p:ext uri="{BB962C8B-B14F-4D97-AF65-F5344CB8AC3E}">
        <p14:creationId xmlns:p14="http://schemas.microsoft.com/office/powerpoint/2010/main" val="1011282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195754" y="817685"/>
            <a:ext cx="8167777" cy="5174612"/>
          </a:xfrm>
          <a:prstGeom prst="rect">
            <a:avLst/>
          </a:prstGeom>
        </p:spPr>
      </p:pic>
    </p:spTree>
    <p:extLst>
      <p:ext uri="{BB962C8B-B14F-4D97-AF65-F5344CB8AC3E}">
        <p14:creationId xmlns:p14="http://schemas.microsoft.com/office/powerpoint/2010/main" val="4263717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 print docstring of a function</a:t>
            </a:r>
            <a:endParaRPr lang="en-IN" dirty="0"/>
          </a:p>
        </p:txBody>
      </p:sp>
      <p:pic>
        <p:nvPicPr>
          <p:cNvPr id="4" name="Content Placeholder 3"/>
          <p:cNvPicPr>
            <a:picLocks noGrp="1" noChangeAspect="1"/>
          </p:cNvPicPr>
          <p:nvPr>
            <p:ph idx="1"/>
          </p:nvPr>
        </p:nvPicPr>
        <p:blipFill>
          <a:blip r:embed="rId2"/>
          <a:stretch>
            <a:fillRect/>
          </a:stretch>
        </p:blipFill>
        <p:spPr>
          <a:xfrm>
            <a:off x="1173050" y="1792798"/>
            <a:ext cx="8014912" cy="3465002"/>
          </a:xfrm>
          <a:prstGeom prst="rect">
            <a:avLst/>
          </a:prstGeom>
        </p:spPr>
      </p:pic>
    </p:spTree>
    <p:extLst>
      <p:ext uri="{BB962C8B-B14F-4D97-AF65-F5344CB8AC3E}">
        <p14:creationId xmlns:p14="http://schemas.microsoft.com/office/powerpoint/2010/main" val="2626590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Create a Function that Returns Multiple Values in Python</a:t>
            </a:r>
            <a:br>
              <a:rPr lang="en-US" b="1" dirty="0"/>
            </a:br>
            <a:endParaRPr lang="en-IN" dirty="0"/>
          </a:p>
        </p:txBody>
      </p:sp>
      <p:pic>
        <p:nvPicPr>
          <p:cNvPr id="4" name="Content Placeholder 3"/>
          <p:cNvPicPr>
            <a:picLocks noGrp="1" noChangeAspect="1"/>
          </p:cNvPicPr>
          <p:nvPr>
            <p:ph idx="1"/>
          </p:nvPr>
        </p:nvPicPr>
        <p:blipFill>
          <a:blip r:embed="rId2"/>
          <a:stretch>
            <a:fillRect/>
          </a:stretch>
        </p:blipFill>
        <p:spPr>
          <a:xfrm>
            <a:off x="1091716" y="1619592"/>
            <a:ext cx="5172797" cy="1228896"/>
          </a:xfrm>
          <a:prstGeom prst="rect">
            <a:avLst/>
          </a:prstGeom>
        </p:spPr>
      </p:pic>
      <p:sp>
        <p:nvSpPr>
          <p:cNvPr id="5" name="Rectangle 4"/>
          <p:cNvSpPr/>
          <p:nvPr/>
        </p:nvSpPr>
        <p:spPr>
          <a:xfrm>
            <a:off x="937846" y="2945155"/>
            <a:ext cx="10562492" cy="923330"/>
          </a:xfrm>
          <a:prstGeom prst="rect">
            <a:avLst/>
          </a:prstGeom>
        </p:spPr>
        <p:txBody>
          <a:bodyPr wrap="square">
            <a:spAutoFit/>
          </a:bodyPr>
          <a:lstStyle/>
          <a:p>
            <a:r>
              <a:rPr lang="en-US" dirty="0" smtClean="0"/>
              <a:t>Let's call the function </a:t>
            </a:r>
            <a:r>
              <a:rPr lang="en-US" dirty="0" err="1" smtClean="0"/>
              <a:t>volume_of_cuboid</a:t>
            </a:r>
            <a:r>
              <a:rPr lang="en-US" dirty="0" smtClean="0"/>
              <a:t>() with the necessary dimension arguments, as shown in the code snippet.</a:t>
            </a:r>
          </a:p>
          <a:p>
            <a:r>
              <a:rPr lang="en-US" dirty="0" smtClean="0"/>
              <a:t> Now we use the variable volume to capture the value returned from the function.</a:t>
            </a:r>
            <a:endParaRPr lang="en-IN" dirty="0"/>
          </a:p>
        </p:txBody>
      </p:sp>
      <p:pic>
        <p:nvPicPr>
          <p:cNvPr id="6" name="Picture 5"/>
          <p:cNvPicPr>
            <a:picLocks noChangeAspect="1"/>
          </p:cNvPicPr>
          <p:nvPr/>
        </p:nvPicPr>
        <p:blipFill>
          <a:blip r:embed="rId3"/>
          <a:stretch>
            <a:fillRect/>
          </a:stretch>
        </p:blipFill>
        <p:spPr>
          <a:xfrm>
            <a:off x="1091716" y="4402290"/>
            <a:ext cx="7867646" cy="1664402"/>
          </a:xfrm>
          <a:prstGeom prst="rect">
            <a:avLst/>
          </a:prstGeom>
        </p:spPr>
      </p:pic>
    </p:spTree>
    <p:extLst>
      <p:ext uri="{BB962C8B-B14F-4D97-AF65-F5344CB8AC3E}">
        <p14:creationId xmlns:p14="http://schemas.microsoft.com/office/powerpoint/2010/main" val="16567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0438"/>
            <a:ext cx="10515600" cy="5306525"/>
          </a:xfrm>
        </p:spPr>
        <p:txBody>
          <a:bodyPr/>
          <a:lstStyle/>
          <a:p>
            <a:r>
              <a:rPr lang="en-US" dirty="0" smtClean="0"/>
              <a:t> The function </a:t>
            </a:r>
            <a:r>
              <a:rPr lang="en-US" dirty="0" err="1" smtClean="0"/>
              <a:t>volume_of_cuboid</a:t>
            </a:r>
            <a:r>
              <a:rPr lang="en-US" dirty="0" smtClean="0"/>
              <a:t>() returned only one value, namely, the volume of a cuboid given its dimensions. Let's see how we can return multiple values from a function.</a:t>
            </a:r>
          </a:p>
          <a:p>
            <a:endParaRPr lang="en-US" dirty="0" smtClean="0"/>
          </a:p>
          <a:p>
            <a:r>
              <a:rPr lang="en-US" dirty="0" smtClean="0"/>
              <a:t>To return multiple values from a function, just specify the values to be returned, separated by a comma.</a:t>
            </a:r>
          </a:p>
          <a:p>
            <a:r>
              <a:rPr lang="en-US" dirty="0" smtClean="0"/>
              <a:t>By default, the function returns the values as a tuple. If there are N return values, we get an N-tuple.</a:t>
            </a:r>
            <a:endParaRPr lang="en-IN" dirty="0"/>
          </a:p>
        </p:txBody>
      </p:sp>
    </p:spTree>
    <p:extLst>
      <p:ext uri="{BB962C8B-B14F-4D97-AF65-F5344CB8AC3E}">
        <p14:creationId xmlns:p14="http://schemas.microsoft.com/office/powerpoint/2010/main" val="149600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3577"/>
            <a:ext cx="10515600" cy="5693386"/>
          </a:xfrm>
        </p:spPr>
        <p:txBody>
          <a:bodyPr/>
          <a:lstStyle/>
          <a:p>
            <a:r>
              <a:rPr lang="en-US" dirty="0" smtClean="0"/>
              <a:t>Let's create a simple function cube() that returns the volume and total surface area of a cube, given the length of its side.</a:t>
            </a:r>
            <a:endParaRPr lang="en-IN" dirty="0"/>
          </a:p>
        </p:txBody>
      </p:sp>
      <p:pic>
        <p:nvPicPr>
          <p:cNvPr id="5" name="Picture 4"/>
          <p:cNvPicPr>
            <a:picLocks noChangeAspect="1"/>
          </p:cNvPicPr>
          <p:nvPr/>
        </p:nvPicPr>
        <p:blipFill>
          <a:blip r:embed="rId2"/>
          <a:stretch>
            <a:fillRect/>
          </a:stretch>
        </p:blipFill>
        <p:spPr>
          <a:xfrm>
            <a:off x="1116274" y="1873818"/>
            <a:ext cx="6736808" cy="1828605"/>
          </a:xfrm>
          <a:prstGeom prst="rect">
            <a:avLst/>
          </a:prstGeom>
        </p:spPr>
      </p:pic>
      <p:pic>
        <p:nvPicPr>
          <p:cNvPr id="6" name="Picture 5"/>
          <p:cNvPicPr>
            <a:picLocks noChangeAspect="1"/>
          </p:cNvPicPr>
          <p:nvPr/>
        </p:nvPicPr>
        <p:blipFill>
          <a:blip r:embed="rId3"/>
          <a:stretch>
            <a:fillRect/>
          </a:stretch>
        </p:blipFill>
        <p:spPr>
          <a:xfrm>
            <a:off x="921831" y="3809999"/>
            <a:ext cx="7125694" cy="2644929"/>
          </a:xfrm>
          <a:prstGeom prst="rect">
            <a:avLst/>
          </a:prstGeom>
        </p:spPr>
      </p:pic>
    </p:spTree>
    <p:extLst>
      <p:ext uri="{BB962C8B-B14F-4D97-AF65-F5344CB8AC3E}">
        <p14:creationId xmlns:p14="http://schemas.microsoft.com/office/powerpoint/2010/main" val="97660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75947" y="905608"/>
            <a:ext cx="9063954" cy="4105477"/>
          </a:xfrm>
          <a:prstGeom prst="rect">
            <a:avLst/>
          </a:prstGeom>
        </p:spPr>
      </p:pic>
    </p:spTree>
    <p:extLst>
      <p:ext uri="{BB962C8B-B14F-4D97-AF65-F5344CB8AC3E}">
        <p14:creationId xmlns:p14="http://schemas.microsoft.com/office/powerpoint/2010/main" val="145539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90246"/>
            <a:ext cx="10515600" cy="5086717"/>
          </a:xfrm>
        </p:spPr>
        <p:txBody>
          <a:bodyPr/>
          <a:lstStyle/>
          <a:p>
            <a:r>
              <a:rPr lang="en-US" dirty="0" smtClean="0"/>
              <a:t>There </a:t>
            </a:r>
            <a:r>
              <a:rPr lang="en-US" dirty="0"/>
              <a:t>are three types of functions</a:t>
            </a:r>
          </a:p>
          <a:p>
            <a:r>
              <a:rPr lang="en-US" b="1" dirty="0"/>
              <a:t>Built-in function</a:t>
            </a:r>
            <a:r>
              <a:rPr lang="en-US" dirty="0"/>
              <a:t/>
            </a:r>
            <a:br>
              <a:rPr lang="en-US" dirty="0"/>
            </a:br>
            <a:r>
              <a:rPr lang="en-US" dirty="0"/>
              <a:t>Functions like help(), max(), min(), print() are built-in functions</a:t>
            </a:r>
          </a:p>
          <a:p>
            <a:r>
              <a:rPr lang="en-US" b="1" dirty="0"/>
              <a:t>User Defined Functions</a:t>
            </a:r>
            <a:r>
              <a:rPr lang="en-US" dirty="0"/>
              <a:t/>
            </a:r>
            <a:br>
              <a:rPr lang="en-US" dirty="0"/>
            </a:br>
            <a:r>
              <a:rPr lang="en-US" dirty="0"/>
              <a:t>Created by the user to perform a specific task</a:t>
            </a:r>
          </a:p>
          <a:p>
            <a:r>
              <a:rPr lang="en-US" b="1" dirty="0"/>
              <a:t>Anonymous functions</a:t>
            </a:r>
            <a:r>
              <a:rPr lang="en-US" dirty="0"/>
              <a:t/>
            </a:r>
            <a:br>
              <a:rPr lang="en-US" dirty="0"/>
            </a:br>
            <a:r>
              <a:rPr lang="en-US" dirty="0"/>
              <a:t>Which are also called lambda functions because they are not declared with the standard def keyword</a:t>
            </a:r>
            <a:r>
              <a:rPr lang="en-US" dirty="0" smtClean="0"/>
              <a:t>.</a:t>
            </a:r>
          </a:p>
          <a:p>
            <a:r>
              <a:rPr lang="en-IN" b="1" dirty="0"/>
              <a:t>Recursive Functions in </a:t>
            </a:r>
            <a:r>
              <a:rPr lang="en-IN" b="1" dirty="0" smtClean="0"/>
              <a:t>Python</a:t>
            </a:r>
          </a:p>
          <a:p>
            <a:r>
              <a:rPr lang="en-IN" b="1" dirty="0"/>
              <a:t>Higher-order Functions in </a:t>
            </a:r>
            <a:r>
              <a:rPr lang="en-IN" b="1" dirty="0" smtClean="0"/>
              <a:t>Python</a:t>
            </a:r>
            <a:endParaRPr lang="en-IN" b="1" dirty="0"/>
          </a:p>
          <a:p>
            <a:endParaRPr lang="en-US" dirty="0"/>
          </a:p>
          <a:p>
            <a:endParaRPr lang="en-IN" dirty="0"/>
          </a:p>
        </p:txBody>
      </p:sp>
    </p:spTree>
    <p:extLst>
      <p:ext uri="{BB962C8B-B14F-4D97-AF65-F5344CB8AC3E}">
        <p14:creationId xmlns:p14="http://schemas.microsoft.com/office/powerpoint/2010/main" val="2791464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6667"/>
          </a:xfrm>
        </p:spPr>
        <p:txBody>
          <a:bodyPr>
            <a:normAutofit fontScale="90000"/>
          </a:bodyPr>
          <a:lstStyle/>
          <a:p>
            <a:r>
              <a:rPr lang="en-IN" dirty="0" smtClean="0"/>
              <a:t/>
            </a:r>
            <a:br>
              <a:rPr lang="en-IN" dirty="0" smtClean="0"/>
            </a:br>
            <a:r>
              <a:rPr lang="en-IN" dirty="0" smtClean="0"/>
              <a:t>Unpacking </a:t>
            </a:r>
            <a:r>
              <a:rPr lang="en-IN" dirty="0"/>
              <a:t>Positional Arguments</a:t>
            </a:r>
            <a:br>
              <a:rPr lang="en-IN" dirty="0"/>
            </a:br>
            <a:endParaRPr lang="en-IN" dirty="0"/>
          </a:p>
        </p:txBody>
      </p:sp>
      <p:sp>
        <p:nvSpPr>
          <p:cNvPr id="3" name="Content Placeholder 2"/>
          <p:cNvSpPr>
            <a:spLocks noGrp="1"/>
          </p:cNvSpPr>
          <p:nvPr>
            <p:ph idx="1"/>
          </p:nvPr>
        </p:nvSpPr>
        <p:spPr>
          <a:xfrm>
            <a:off x="838200" y="1424354"/>
            <a:ext cx="10515600" cy="4752609"/>
          </a:xfrm>
        </p:spPr>
        <p:txBody>
          <a:bodyPr>
            <a:normAutofit/>
          </a:bodyPr>
          <a:lstStyle/>
          <a:p>
            <a:pPr algn="just"/>
            <a:r>
              <a:rPr lang="en-US" sz="2000" dirty="0">
                <a:solidFill>
                  <a:srgbClr val="383838"/>
                </a:solidFill>
                <a:latin typeface="Times New Roman" panose="02020603050405020304" pitchFamily="18" charset="0"/>
                <a:cs typeface="Times New Roman" panose="02020603050405020304" pitchFamily="18" charset="0"/>
              </a:rPr>
              <a:t>Python provides a way to unpack a list or tuple and pass its elements as positional arguments to a function. This is useful when we have a collection of values we want to pass as separate arguments.</a:t>
            </a: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15511" y="2104292"/>
            <a:ext cx="3848100" cy="2209800"/>
          </a:xfrm>
          <a:prstGeom prst="rect">
            <a:avLst/>
          </a:prstGeom>
        </p:spPr>
      </p:pic>
      <p:sp>
        <p:nvSpPr>
          <p:cNvPr id="5" name="Rectangle 4"/>
          <p:cNvSpPr/>
          <p:nvPr/>
        </p:nvSpPr>
        <p:spPr>
          <a:xfrm>
            <a:off x="1015511" y="4586654"/>
            <a:ext cx="10528789" cy="923330"/>
          </a:xfrm>
          <a:prstGeom prst="rect">
            <a:avLst/>
          </a:prstGeom>
        </p:spPr>
        <p:txBody>
          <a:bodyPr wrap="square">
            <a:spAutoFit/>
          </a:bodyPr>
          <a:lstStyle/>
          <a:p>
            <a:r>
              <a:rPr lang="en-US" dirty="0"/>
              <a:t>In this example, we have a list of `numbers` containing the values `[3, 5]`. Using the `*` operator before the list, we unpack its elements and pass them as positional arguments to the `</a:t>
            </a:r>
            <a:r>
              <a:rPr lang="en-US" dirty="0" err="1"/>
              <a:t>add_numbers</a:t>
            </a:r>
            <a:r>
              <a:rPr lang="en-US" dirty="0"/>
              <a:t>` function. The result is `8`, the sum of `3` and `5`</a:t>
            </a:r>
            <a:endParaRPr lang="en-IN" dirty="0"/>
          </a:p>
        </p:txBody>
      </p:sp>
    </p:spTree>
    <p:extLst>
      <p:ext uri="{BB962C8B-B14F-4D97-AF65-F5344CB8AC3E}">
        <p14:creationId xmlns:p14="http://schemas.microsoft.com/office/powerpoint/2010/main" val="3948691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05313"/>
          </a:xfrm>
        </p:spPr>
        <p:txBody>
          <a:bodyPr>
            <a:normAutofit fontScale="90000"/>
          </a:bodyPr>
          <a:lstStyle/>
          <a:p>
            <a:r>
              <a:rPr lang="en-IN" dirty="0" smtClean="0"/>
              <a:t/>
            </a:r>
            <a:br>
              <a:rPr lang="en-IN" dirty="0" smtClean="0"/>
            </a:br>
            <a:r>
              <a:rPr lang="en-IN" dirty="0" smtClean="0"/>
              <a:t>Unpacking </a:t>
            </a:r>
            <a:r>
              <a:rPr lang="en-IN" dirty="0"/>
              <a:t>Positional Arguments</a:t>
            </a:r>
            <a:br>
              <a:rPr lang="en-IN" dirty="0"/>
            </a:br>
            <a:endParaRPr lang="en-IN" dirty="0"/>
          </a:p>
        </p:txBody>
      </p:sp>
      <p:pic>
        <p:nvPicPr>
          <p:cNvPr id="4" name="Content Placeholder 3"/>
          <p:cNvPicPr>
            <a:picLocks noGrp="1" noChangeAspect="1"/>
          </p:cNvPicPr>
          <p:nvPr>
            <p:ph idx="1"/>
          </p:nvPr>
        </p:nvPicPr>
        <p:blipFill>
          <a:blip r:embed="rId2"/>
          <a:stretch>
            <a:fillRect/>
          </a:stretch>
        </p:blipFill>
        <p:spPr>
          <a:xfrm>
            <a:off x="1026502" y="1175544"/>
            <a:ext cx="6402998" cy="2066925"/>
          </a:xfrm>
          <a:prstGeom prst="rect">
            <a:avLst/>
          </a:prstGeom>
        </p:spPr>
      </p:pic>
      <p:pic>
        <p:nvPicPr>
          <p:cNvPr id="5" name="Picture 4"/>
          <p:cNvPicPr>
            <a:picLocks noChangeAspect="1"/>
          </p:cNvPicPr>
          <p:nvPr/>
        </p:nvPicPr>
        <p:blipFill>
          <a:blip r:embed="rId3"/>
          <a:stretch>
            <a:fillRect/>
          </a:stretch>
        </p:blipFill>
        <p:spPr>
          <a:xfrm>
            <a:off x="1103434" y="3547575"/>
            <a:ext cx="6326065" cy="476250"/>
          </a:xfrm>
          <a:prstGeom prst="rect">
            <a:avLst/>
          </a:prstGeom>
        </p:spPr>
      </p:pic>
      <p:pic>
        <p:nvPicPr>
          <p:cNvPr id="6" name="Picture 5"/>
          <p:cNvPicPr>
            <a:picLocks noChangeAspect="1"/>
          </p:cNvPicPr>
          <p:nvPr/>
        </p:nvPicPr>
        <p:blipFill>
          <a:blip r:embed="rId4"/>
          <a:stretch>
            <a:fillRect/>
          </a:stretch>
        </p:blipFill>
        <p:spPr>
          <a:xfrm>
            <a:off x="1026502" y="4071756"/>
            <a:ext cx="6297490" cy="514350"/>
          </a:xfrm>
          <a:prstGeom prst="rect">
            <a:avLst/>
          </a:prstGeom>
        </p:spPr>
      </p:pic>
      <p:pic>
        <p:nvPicPr>
          <p:cNvPr id="7" name="Picture 6"/>
          <p:cNvPicPr>
            <a:picLocks noChangeAspect="1"/>
          </p:cNvPicPr>
          <p:nvPr/>
        </p:nvPicPr>
        <p:blipFill>
          <a:blip r:embed="rId5"/>
          <a:stretch>
            <a:fillRect/>
          </a:stretch>
        </p:blipFill>
        <p:spPr>
          <a:xfrm>
            <a:off x="1103434" y="4634037"/>
            <a:ext cx="7240466" cy="597386"/>
          </a:xfrm>
          <a:prstGeom prst="rect">
            <a:avLst/>
          </a:prstGeom>
        </p:spPr>
      </p:pic>
    </p:spTree>
    <p:extLst>
      <p:ext uri="{BB962C8B-B14F-4D97-AF65-F5344CB8AC3E}">
        <p14:creationId xmlns:p14="http://schemas.microsoft.com/office/powerpoint/2010/main" val="20275262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914033" y="1990420"/>
            <a:ext cx="5935175" cy="276225"/>
          </a:xfrm>
          <a:prstGeom prst="rect">
            <a:avLst/>
          </a:prstGeom>
        </p:spPr>
      </p:pic>
      <p:pic>
        <p:nvPicPr>
          <p:cNvPr id="5" name="Picture 4"/>
          <p:cNvPicPr>
            <a:picLocks noChangeAspect="1"/>
          </p:cNvPicPr>
          <p:nvPr/>
        </p:nvPicPr>
        <p:blipFill>
          <a:blip r:embed="rId3"/>
          <a:stretch>
            <a:fillRect/>
          </a:stretch>
        </p:blipFill>
        <p:spPr>
          <a:xfrm>
            <a:off x="992431" y="2494816"/>
            <a:ext cx="5935907" cy="635245"/>
          </a:xfrm>
          <a:prstGeom prst="rect">
            <a:avLst/>
          </a:prstGeom>
        </p:spPr>
      </p:pic>
      <p:sp>
        <p:nvSpPr>
          <p:cNvPr id="6" name="Rectangle 5"/>
          <p:cNvSpPr/>
          <p:nvPr/>
        </p:nvSpPr>
        <p:spPr>
          <a:xfrm>
            <a:off x="914033" y="3288296"/>
            <a:ext cx="3627596" cy="369332"/>
          </a:xfrm>
          <a:prstGeom prst="rect">
            <a:avLst/>
          </a:prstGeom>
        </p:spPr>
        <p:txBody>
          <a:bodyPr wrap="none">
            <a:spAutoFit/>
          </a:bodyPr>
          <a:lstStyle/>
          <a:p>
            <a:r>
              <a:rPr lang="en-IN" dirty="0"/>
              <a:t>Double Asterisk (**) for Dictionaries:</a:t>
            </a:r>
          </a:p>
        </p:txBody>
      </p:sp>
      <p:sp>
        <p:nvSpPr>
          <p:cNvPr id="7" name="Rectangle 6"/>
          <p:cNvSpPr/>
          <p:nvPr/>
        </p:nvSpPr>
        <p:spPr>
          <a:xfrm>
            <a:off x="838200" y="3828546"/>
            <a:ext cx="6096000" cy="646331"/>
          </a:xfrm>
          <a:prstGeom prst="rect">
            <a:avLst/>
          </a:prstGeom>
        </p:spPr>
        <p:txBody>
          <a:bodyPr>
            <a:spAutoFit/>
          </a:bodyPr>
          <a:lstStyle/>
          <a:p>
            <a:r>
              <a:rPr lang="en-US" dirty="0"/>
              <a:t>The ** operator is used to unpack a dictionary into keyword arguments, where keys match parameter names.</a:t>
            </a:r>
            <a:endParaRPr lang="en-IN" dirty="0"/>
          </a:p>
        </p:txBody>
      </p:sp>
    </p:spTree>
    <p:extLst>
      <p:ext uri="{BB962C8B-B14F-4D97-AF65-F5344CB8AC3E}">
        <p14:creationId xmlns:p14="http://schemas.microsoft.com/office/powerpoint/2010/main" val="1126109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Keyword Arguments</a:t>
            </a:r>
            <a:br>
              <a:rPr lang="en-IN" b="1" dirty="0"/>
            </a:br>
            <a:endParaRPr lang="en-IN" dirty="0"/>
          </a:p>
        </p:txBody>
      </p:sp>
      <p:sp>
        <p:nvSpPr>
          <p:cNvPr id="3" name="Content Placeholder 2"/>
          <p:cNvSpPr>
            <a:spLocks noGrp="1"/>
          </p:cNvSpPr>
          <p:nvPr>
            <p:ph idx="1"/>
          </p:nvPr>
        </p:nvSpPr>
        <p:spPr/>
        <p:txBody>
          <a:bodyPr/>
          <a:lstStyle/>
          <a:p>
            <a:pPr marL="0" indent="0">
              <a:buNone/>
            </a:pPr>
            <a:r>
              <a:rPr lang="en-US" dirty="0"/>
              <a:t>The idea is to allow the caller to specify the argument name with values so that the caller does not need to remember the order of parameters.</a:t>
            </a:r>
            <a:endParaRPr lang="en-IN" dirty="0"/>
          </a:p>
        </p:txBody>
      </p:sp>
      <p:pic>
        <p:nvPicPr>
          <p:cNvPr id="4" name="Picture 3"/>
          <p:cNvPicPr>
            <a:picLocks noChangeAspect="1"/>
          </p:cNvPicPr>
          <p:nvPr/>
        </p:nvPicPr>
        <p:blipFill>
          <a:blip r:embed="rId2"/>
          <a:stretch>
            <a:fillRect/>
          </a:stretch>
        </p:blipFill>
        <p:spPr>
          <a:xfrm>
            <a:off x="927974" y="2886713"/>
            <a:ext cx="6220171" cy="2713987"/>
          </a:xfrm>
          <a:prstGeom prst="rect">
            <a:avLst/>
          </a:prstGeom>
        </p:spPr>
      </p:pic>
    </p:spTree>
    <p:extLst>
      <p:ext uri="{BB962C8B-B14F-4D97-AF65-F5344CB8AC3E}">
        <p14:creationId xmlns:p14="http://schemas.microsoft.com/office/powerpoint/2010/main" val="30328945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keyword argument</a:t>
            </a:r>
            <a:endParaRPr lang="en-IN" dirty="0"/>
          </a:p>
        </p:txBody>
      </p:sp>
      <p:pic>
        <p:nvPicPr>
          <p:cNvPr id="4" name="Content Placeholder 3"/>
          <p:cNvPicPr>
            <a:picLocks noGrp="1" noChangeAspect="1"/>
          </p:cNvPicPr>
          <p:nvPr>
            <p:ph idx="1"/>
          </p:nvPr>
        </p:nvPicPr>
        <p:blipFill>
          <a:blip r:embed="rId2"/>
          <a:stretch>
            <a:fillRect/>
          </a:stretch>
        </p:blipFill>
        <p:spPr>
          <a:xfrm>
            <a:off x="970450" y="1690688"/>
            <a:ext cx="5764458" cy="1342658"/>
          </a:xfrm>
          <a:prstGeom prst="rect">
            <a:avLst/>
          </a:prstGeom>
        </p:spPr>
      </p:pic>
    </p:spTree>
    <p:extLst>
      <p:ext uri="{BB962C8B-B14F-4D97-AF65-F5344CB8AC3E}">
        <p14:creationId xmlns:p14="http://schemas.microsoft.com/office/powerpoint/2010/main" val="3515879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1690"/>
          </a:xfrm>
        </p:spPr>
        <p:txBody>
          <a:bodyPr>
            <a:normAutofit fontScale="90000"/>
          </a:bodyPr>
          <a:lstStyle/>
          <a:p>
            <a:r>
              <a:rPr lang="en-IN" dirty="0"/>
              <a:t>Unpacking Keyword </a:t>
            </a:r>
            <a:r>
              <a:rPr lang="en-IN" dirty="0" smtClean="0"/>
              <a:t>Arguments</a:t>
            </a:r>
            <a:endParaRPr lang="en-IN" dirty="0"/>
          </a:p>
        </p:txBody>
      </p:sp>
      <p:sp>
        <p:nvSpPr>
          <p:cNvPr id="3" name="Content Placeholder 2"/>
          <p:cNvSpPr>
            <a:spLocks noGrp="1"/>
          </p:cNvSpPr>
          <p:nvPr>
            <p:ph idx="1"/>
          </p:nvPr>
        </p:nvSpPr>
        <p:spPr>
          <a:xfrm>
            <a:off x="838200" y="1028700"/>
            <a:ext cx="10515600" cy="5148263"/>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Python provides a way to unpack a dictionary and pass its key-value pairs as keyword arguments to a function. This is useful when we have a collection of values we want to pass as separate keyword arguments</a:t>
            </a:r>
            <a:r>
              <a:rPr lang="en-US" dirty="0" smtClean="0"/>
              <a:t>.</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r>
              <a:rPr lang="en-US" sz="2200" dirty="0">
                <a:latin typeface="Times New Roman" panose="02020603050405020304" pitchFamily="18" charset="0"/>
                <a:cs typeface="Times New Roman" panose="02020603050405020304" pitchFamily="18" charset="0"/>
              </a:rPr>
              <a:t>In this example, we have a dictionary `person` containing the key-value pair `{“name”: “Alice”}.` Using the `**` operator before the dictionary, we unpack its key-value pairs and pass them as keyword arguments to the `greet` function. </a:t>
            </a:r>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output is “Hello, Alice!”.</a:t>
            </a:r>
            <a:endParaRPr lang="en-US" sz="2200" dirty="0" smtClean="0">
              <a:latin typeface="Times New Roman" panose="02020603050405020304" pitchFamily="18" charset="0"/>
              <a:cs typeface="Times New Roman" panose="02020603050405020304" pitchFamily="18" charset="0"/>
            </a:endParaRPr>
          </a:p>
          <a:p>
            <a:pPr algn="just"/>
            <a:endParaRPr lang="en-IN" dirty="0"/>
          </a:p>
        </p:txBody>
      </p:sp>
      <p:pic>
        <p:nvPicPr>
          <p:cNvPr id="4" name="Picture 3"/>
          <p:cNvPicPr>
            <a:picLocks noChangeAspect="1"/>
          </p:cNvPicPr>
          <p:nvPr/>
        </p:nvPicPr>
        <p:blipFill>
          <a:blip r:embed="rId2"/>
          <a:stretch>
            <a:fillRect/>
          </a:stretch>
        </p:blipFill>
        <p:spPr>
          <a:xfrm>
            <a:off x="1153624" y="2326664"/>
            <a:ext cx="4833938" cy="1571625"/>
          </a:xfrm>
          <a:prstGeom prst="rect">
            <a:avLst/>
          </a:prstGeom>
        </p:spPr>
      </p:pic>
    </p:spTree>
    <p:extLst>
      <p:ext uri="{BB962C8B-B14F-4D97-AF65-F5344CB8AC3E}">
        <p14:creationId xmlns:p14="http://schemas.microsoft.com/office/powerpoint/2010/main" val="786674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Arbitrary  Arguments</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smtClean="0"/>
              <a:t>What if we do not know the exact number of arguments beforehand?</a:t>
            </a:r>
          </a:p>
          <a:p>
            <a:pPr algn="just"/>
            <a:r>
              <a:rPr lang="en-US" dirty="0" smtClean="0"/>
              <a:t>Can we create functions that work with a variable number of arguments?</a:t>
            </a:r>
          </a:p>
          <a:p>
            <a:pPr algn="just"/>
            <a:r>
              <a:rPr lang="en-US" dirty="0" smtClean="0"/>
              <a:t>The answer is yes! </a:t>
            </a:r>
            <a:endParaRPr lang="en-US" dirty="0" smtClean="0"/>
          </a:p>
          <a:p>
            <a:pPr algn="just"/>
            <a:r>
              <a:rPr lang="en-US" dirty="0"/>
              <a:t>Python allows us to define functions that can accept a variable number of arguments. These are known as arbitrary arguments and are helpful when we need to know how many arguments will be passed to the function</a:t>
            </a:r>
            <a:r>
              <a:rPr lang="en-US" dirty="0" smtClean="0"/>
              <a:t>.</a:t>
            </a:r>
          </a:p>
          <a:p>
            <a:pPr algn="just"/>
            <a:r>
              <a:rPr lang="en-US" dirty="0" smtClean="0">
                <a:solidFill>
                  <a:srgbClr val="FF0000"/>
                </a:solidFill>
              </a:rPr>
              <a:t>There </a:t>
            </a:r>
            <a:r>
              <a:rPr lang="en-US" dirty="0">
                <a:solidFill>
                  <a:srgbClr val="FF0000"/>
                </a:solidFill>
              </a:rPr>
              <a:t>are two types of arbitrary arguments: `*</a:t>
            </a:r>
            <a:r>
              <a:rPr lang="en-US" dirty="0" err="1">
                <a:solidFill>
                  <a:srgbClr val="FF0000"/>
                </a:solidFill>
              </a:rPr>
              <a:t>args</a:t>
            </a:r>
            <a:r>
              <a:rPr lang="en-US" dirty="0">
                <a:solidFill>
                  <a:srgbClr val="FF0000"/>
                </a:solidFill>
              </a:rPr>
              <a:t>` for variable-length positional arguments and `**</a:t>
            </a:r>
            <a:r>
              <a:rPr lang="en-US" dirty="0" err="1">
                <a:solidFill>
                  <a:srgbClr val="FF0000"/>
                </a:solidFill>
              </a:rPr>
              <a:t>kwargs</a:t>
            </a:r>
            <a:r>
              <a:rPr lang="en-US" dirty="0">
                <a:solidFill>
                  <a:srgbClr val="FF0000"/>
                </a:solidFill>
              </a:rPr>
              <a:t>` for variable-length keyword arguments.</a:t>
            </a:r>
            <a:endParaRPr lang="en-US" dirty="0" smtClean="0">
              <a:solidFill>
                <a:srgbClr val="FF0000"/>
              </a:solidFill>
            </a:endParaRPr>
          </a:p>
          <a:p>
            <a:pPr algn="just"/>
            <a:r>
              <a:rPr lang="en-US" dirty="0" smtClean="0"/>
              <a:t>Let's create a simple function my_var_sum() that returns the sum of all numbers passed in as the argument. However, the number of arguments could be potentially different each time we call the function.</a:t>
            </a:r>
          </a:p>
          <a:p>
            <a:endParaRPr lang="en-US" dirty="0" smtClean="0"/>
          </a:p>
          <a:p>
            <a:endParaRPr lang="en-IN" dirty="0"/>
          </a:p>
        </p:txBody>
      </p:sp>
    </p:spTree>
    <p:extLst>
      <p:ext uri="{BB962C8B-B14F-4D97-AF65-F5344CB8AC3E}">
        <p14:creationId xmlns:p14="http://schemas.microsoft.com/office/powerpoint/2010/main" val="1344954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Arbitrary Keyword  Arguments</a:t>
            </a:r>
            <a:br>
              <a:rPr lang="en-IN" b="1" dirty="0"/>
            </a:br>
            <a:endParaRPr lang="en-IN" dirty="0"/>
          </a:p>
        </p:txBody>
      </p:sp>
      <p:sp>
        <p:nvSpPr>
          <p:cNvPr id="3" name="Content Placeholder 2"/>
          <p:cNvSpPr>
            <a:spLocks noGrp="1"/>
          </p:cNvSpPr>
          <p:nvPr>
            <p:ph idx="1"/>
          </p:nvPr>
        </p:nvSpPr>
        <p:spPr/>
        <p:txBody>
          <a:bodyPr/>
          <a:lstStyle/>
          <a:p>
            <a:r>
              <a:rPr lang="en-IN" dirty="0" smtClean="0"/>
              <a:t>In Python Arbitrary Keyword Arguments, *</a:t>
            </a:r>
            <a:r>
              <a:rPr lang="en-IN" dirty="0" err="1" smtClean="0"/>
              <a:t>args</a:t>
            </a:r>
            <a:r>
              <a:rPr lang="en-IN" dirty="0" smtClean="0"/>
              <a:t>, and **</a:t>
            </a:r>
            <a:r>
              <a:rPr lang="en-IN" dirty="0" err="1" smtClean="0"/>
              <a:t>kwargs</a:t>
            </a:r>
            <a:r>
              <a:rPr lang="en-IN" dirty="0" smtClean="0"/>
              <a:t> can pass a variable number of arguments to a function using special symbols. There are two special symbols:</a:t>
            </a:r>
          </a:p>
          <a:p>
            <a:endParaRPr lang="en-IN" dirty="0" smtClean="0"/>
          </a:p>
          <a:p>
            <a:pPr marL="0" indent="0">
              <a:buNone/>
            </a:pPr>
            <a:r>
              <a:rPr lang="en-IN" dirty="0" smtClean="0"/>
              <a:t>*</a:t>
            </a:r>
            <a:r>
              <a:rPr lang="en-IN" dirty="0" err="1" smtClean="0"/>
              <a:t>args</a:t>
            </a:r>
            <a:r>
              <a:rPr lang="en-IN" dirty="0" smtClean="0"/>
              <a:t> in Python (Non-Keyword Arguments)</a:t>
            </a:r>
          </a:p>
          <a:p>
            <a:pPr marL="0" indent="0">
              <a:buNone/>
            </a:pPr>
            <a:r>
              <a:rPr lang="en-IN" dirty="0" smtClean="0"/>
              <a:t>**</a:t>
            </a:r>
            <a:r>
              <a:rPr lang="en-IN" dirty="0" err="1" smtClean="0"/>
              <a:t>kwargs</a:t>
            </a:r>
            <a:r>
              <a:rPr lang="en-IN" dirty="0" smtClean="0"/>
              <a:t> in Python (Keyword Arguments)</a:t>
            </a:r>
            <a:endParaRPr lang="en-IN" dirty="0"/>
          </a:p>
        </p:txBody>
      </p:sp>
    </p:spTree>
    <p:extLst>
      <p:ext uri="{BB962C8B-B14F-4D97-AF65-F5344CB8AC3E}">
        <p14:creationId xmlns:p14="http://schemas.microsoft.com/office/powerpoint/2010/main" val="8419969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32954" y="646941"/>
            <a:ext cx="5252484" cy="1858867"/>
          </a:xfrm>
          <a:prstGeom prst="rect">
            <a:avLst/>
          </a:prstGeom>
        </p:spPr>
      </p:pic>
      <p:sp>
        <p:nvSpPr>
          <p:cNvPr id="5" name="Rectangle 4"/>
          <p:cNvSpPr/>
          <p:nvPr/>
        </p:nvSpPr>
        <p:spPr>
          <a:xfrm>
            <a:off x="1403838" y="2681544"/>
            <a:ext cx="8434753" cy="1754326"/>
          </a:xfrm>
          <a:prstGeom prst="rect">
            <a:avLst/>
          </a:prstGeom>
        </p:spPr>
        <p:txBody>
          <a:bodyPr wrap="square">
            <a:spAutoFit/>
          </a:bodyPr>
          <a:lstStyle/>
          <a:p>
            <a:r>
              <a:rPr lang="en-US" dirty="0" smtClean="0"/>
              <a:t>Notice how the function definition now has *</a:t>
            </a:r>
            <a:r>
              <a:rPr lang="en-US" dirty="0" err="1" smtClean="0"/>
              <a:t>args</a:t>
            </a:r>
            <a:r>
              <a:rPr lang="en-US" dirty="0" smtClean="0"/>
              <a:t> instead of just the name of the parameter.</a:t>
            </a:r>
          </a:p>
          <a:p>
            <a:endParaRPr lang="en-US" dirty="0"/>
          </a:p>
          <a:p>
            <a:r>
              <a:rPr lang="en-US" dirty="0" smtClean="0"/>
              <a:t> In the body of the function, we loop through </a:t>
            </a:r>
            <a:r>
              <a:rPr lang="en-US" dirty="0" err="1" smtClean="0"/>
              <a:t>args</a:t>
            </a:r>
            <a:r>
              <a:rPr lang="en-US" dirty="0" smtClean="0"/>
              <a:t> until we've used all the arguments.</a:t>
            </a:r>
          </a:p>
          <a:p>
            <a:endParaRPr lang="en-US" dirty="0" smtClean="0"/>
          </a:p>
          <a:p>
            <a:r>
              <a:rPr lang="en-US" dirty="0" smtClean="0"/>
              <a:t> The function my_var_sum returns the sum of all numbers passed in as arguments</a:t>
            </a:r>
            <a:endParaRPr lang="en-IN" dirty="0"/>
          </a:p>
        </p:txBody>
      </p:sp>
      <p:sp>
        <p:nvSpPr>
          <p:cNvPr id="6" name="Rectangle 5"/>
          <p:cNvSpPr/>
          <p:nvPr/>
        </p:nvSpPr>
        <p:spPr>
          <a:xfrm>
            <a:off x="1332953" y="4857682"/>
            <a:ext cx="7784669" cy="646331"/>
          </a:xfrm>
          <a:prstGeom prst="rect">
            <a:avLst/>
          </a:prstGeom>
        </p:spPr>
        <p:txBody>
          <a:bodyPr wrap="square">
            <a:spAutoFit/>
          </a:bodyPr>
          <a:lstStyle/>
          <a:p>
            <a:r>
              <a:rPr lang="en-US" dirty="0" smtClean="0"/>
              <a:t>Let's now call the function my_var_sum() with a different number of arguments each time and quickly check if the returned answers are correct!</a:t>
            </a:r>
            <a:endParaRPr lang="en-IN" dirty="0"/>
          </a:p>
        </p:txBody>
      </p:sp>
    </p:spTree>
    <p:extLst>
      <p:ext uri="{BB962C8B-B14F-4D97-AF65-F5344CB8AC3E}">
        <p14:creationId xmlns:p14="http://schemas.microsoft.com/office/powerpoint/2010/main" val="19507342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83677" y="422031"/>
            <a:ext cx="7708327" cy="6057899"/>
          </a:xfrm>
          <a:prstGeom prst="rect">
            <a:avLst/>
          </a:prstGeom>
        </p:spPr>
      </p:pic>
    </p:spTree>
    <p:extLst>
      <p:ext uri="{BB962C8B-B14F-4D97-AF65-F5344CB8AC3E}">
        <p14:creationId xmlns:p14="http://schemas.microsoft.com/office/powerpoint/2010/main" val="36988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Python Function Declaration</a:t>
            </a:r>
            <a:br>
              <a:rPr lang="en-IN" b="1" dirty="0"/>
            </a:br>
            <a:endParaRPr lang="en-IN" dirty="0"/>
          </a:p>
        </p:txBody>
      </p:sp>
      <p:pic>
        <p:nvPicPr>
          <p:cNvPr id="4" name="Content Placeholder 3"/>
          <p:cNvPicPr>
            <a:picLocks noGrp="1" noChangeAspect="1"/>
          </p:cNvPicPr>
          <p:nvPr>
            <p:ph idx="1"/>
          </p:nvPr>
        </p:nvPicPr>
        <p:blipFill>
          <a:blip r:embed="rId2"/>
          <a:stretch>
            <a:fillRect/>
          </a:stretch>
        </p:blipFill>
        <p:spPr>
          <a:xfrm>
            <a:off x="1081454" y="1767254"/>
            <a:ext cx="8440615" cy="4105963"/>
          </a:xfrm>
          <a:prstGeom prst="rect">
            <a:avLst/>
          </a:prstGeom>
        </p:spPr>
      </p:pic>
    </p:spTree>
    <p:extLst>
      <p:ext uri="{BB962C8B-B14F-4D97-AF65-F5344CB8AC3E}">
        <p14:creationId xmlns:p14="http://schemas.microsoft.com/office/powerpoint/2010/main" val="38014099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Arbitrary keyword arguments (**</a:t>
            </a:r>
            <a:r>
              <a:rPr lang="en-US" dirty="0" err="1"/>
              <a:t>kwargs</a:t>
            </a:r>
            <a:r>
              <a:rPr lang="en-US" dirty="0"/>
              <a:t>)</a:t>
            </a:r>
            <a:r>
              <a:rPr lang="en-US" dirty="0" smtClean="0"/>
              <a:t/>
            </a:r>
            <a:br>
              <a:rPr lang="en-US" dirty="0" smtClean="0"/>
            </a:br>
            <a:endParaRPr lang="en-IN" dirty="0"/>
          </a:p>
        </p:txBody>
      </p:sp>
      <p:sp>
        <p:nvSpPr>
          <p:cNvPr id="3" name="Content Placeholder 2"/>
          <p:cNvSpPr>
            <a:spLocks noGrp="1"/>
          </p:cNvSpPr>
          <p:nvPr>
            <p:ph idx="1"/>
          </p:nvPr>
        </p:nvSpPr>
        <p:spPr/>
        <p:txBody>
          <a:bodyPr/>
          <a:lstStyle/>
          <a:p>
            <a:r>
              <a:rPr lang="en-US" dirty="0" smtClean="0"/>
              <a:t>Argument which is a key-value pair is packed in a dictionary</a:t>
            </a:r>
          </a:p>
          <a:p>
            <a:endParaRPr lang="en-IN" dirty="0"/>
          </a:p>
        </p:txBody>
      </p:sp>
      <p:pic>
        <p:nvPicPr>
          <p:cNvPr id="4" name="Picture 3"/>
          <p:cNvPicPr>
            <a:picLocks noChangeAspect="1"/>
          </p:cNvPicPr>
          <p:nvPr/>
        </p:nvPicPr>
        <p:blipFill>
          <a:blip r:embed="rId2"/>
          <a:stretch>
            <a:fillRect/>
          </a:stretch>
        </p:blipFill>
        <p:spPr>
          <a:xfrm>
            <a:off x="748984" y="2862119"/>
            <a:ext cx="8843424" cy="2764958"/>
          </a:xfrm>
          <a:prstGeom prst="rect">
            <a:avLst/>
          </a:prstGeom>
        </p:spPr>
      </p:pic>
    </p:spTree>
    <p:extLst>
      <p:ext uri="{BB962C8B-B14F-4D97-AF65-F5344CB8AC3E}">
        <p14:creationId xmlns:p14="http://schemas.microsoft.com/office/powerpoint/2010/main" val="1586522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76312" y="956652"/>
            <a:ext cx="5697050" cy="1600200"/>
          </a:xfrm>
          <a:prstGeom prst="rect">
            <a:avLst/>
          </a:prstGeom>
        </p:spPr>
      </p:pic>
      <p:sp>
        <p:nvSpPr>
          <p:cNvPr id="5" name="Rectangle 4"/>
          <p:cNvSpPr/>
          <p:nvPr/>
        </p:nvSpPr>
        <p:spPr>
          <a:xfrm>
            <a:off x="776836" y="3068405"/>
            <a:ext cx="10152001" cy="1477328"/>
          </a:xfrm>
          <a:prstGeom prst="rect">
            <a:avLst/>
          </a:prstGeom>
        </p:spPr>
        <p:txBody>
          <a:bodyPr wrap="square">
            <a:spAutoFit/>
          </a:bodyPr>
          <a:lstStyle/>
          <a:p>
            <a:r>
              <a:rPr lang="en-US" dirty="0"/>
              <a:t>In this example, the `greet` function accepts any number of keyword arguments using the `**</a:t>
            </a:r>
            <a:r>
              <a:rPr lang="en-US" dirty="0" err="1"/>
              <a:t>kwargs</a:t>
            </a:r>
            <a:r>
              <a:rPr lang="en-US" dirty="0"/>
              <a:t>` syntax. </a:t>
            </a:r>
            <a:endParaRPr lang="en-US" dirty="0" smtClean="0"/>
          </a:p>
          <a:p>
            <a:r>
              <a:rPr lang="en-US" dirty="0" smtClean="0"/>
              <a:t>The </a:t>
            </a:r>
            <a:r>
              <a:rPr lang="en-US" dirty="0"/>
              <a:t>arguments `”name”: “Alice”,` `”age”: 25`, and `”city”: “New York”` are collected into a dictionary `</a:t>
            </a:r>
            <a:r>
              <a:rPr lang="en-US" dirty="0" err="1"/>
              <a:t>kwargs</a:t>
            </a:r>
            <a:r>
              <a:rPr lang="en-US" dirty="0"/>
              <a:t>.` </a:t>
            </a:r>
            <a:endParaRPr lang="en-US" dirty="0" smtClean="0"/>
          </a:p>
          <a:p>
            <a:r>
              <a:rPr lang="en-US" dirty="0" smtClean="0"/>
              <a:t>We </a:t>
            </a:r>
            <a:r>
              <a:rPr lang="en-US" dirty="0"/>
              <a:t>then iterate over the dictionary and print each key-value pair.</a:t>
            </a:r>
            <a:endParaRPr lang="en-IN" dirty="0"/>
          </a:p>
        </p:txBody>
      </p:sp>
    </p:spTree>
    <p:extLst>
      <p:ext uri="{BB962C8B-B14F-4D97-AF65-F5344CB8AC3E}">
        <p14:creationId xmlns:p14="http://schemas.microsoft.com/office/powerpoint/2010/main" val="3867465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Built-in functions</a:t>
            </a:r>
            <a:endParaRPr lang="en-IN" dirty="0"/>
          </a:p>
        </p:txBody>
      </p:sp>
      <p:sp>
        <p:nvSpPr>
          <p:cNvPr id="3" name="Content Placeholder 2"/>
          <p:cNvSpPr>
            <a:spLocks noGrp="1"/>
          </p:cNvSpPr>
          <p:nvPr>
            <p:ph idx="1"/>
          </p:nvPr>
        </p:nvSpPr>
        <p:spPr/>
        <p:txBody>
          <a:bodyPr/>
          <a:lstStyle/>
          <a:p>
            <a:r>
              <a:rPr lang="en-US" dirty="0"/>
              <a:t>Python has many built-in functions that are already defined and ready to use. These functions perform common operations that are frequently used in programming. Here are some of the most commonly used built-in functions in Python:</a:t>
            </a:r>
            <a:endParaRPr lang="en-IN" dirty="0"/>
          </a:p>
        </p:txBody>
      </p:sp>
    </p:spTree>
    <p:extLst>
      <p:ext uri="{BB962C8B-B14F-4D97-AF65-F5344CB8AC3E}">
        <p14:creationId xmlns:p14="http://schemas.microsoft.com/office/powerpoint/2010/main" val="33527595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57666" y="573759"/>
            <a:ext cx="9257934" cy="5009356"/>
          </a:xfrm>
          <a:prstGeom prst="rect">
            <a:avLst/>
          </a:prstGeom>
        </p:spPr>
      </p:pic>
    </p:spTree>
    <p:extLst>
      <p:ext uri="{BB962C8B-B14F-4D97-AF65-F5344CB8AC3E}">
        <p14:creationId xmlns:p14="http://schemas.microsoft.com/office/powerpoint/2010/main" val="37718777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User-defined Functions in Python</a:t>
            </a:r>
            <a:br>
              <a:rPr lang="en-IN" b="1" dirty="0"/>
            </a:br>
            <a:endParaRPr lang="en-IN" dirty="0"/>
          </a:p>
        </p:txBody>
      </p:sp>
      <p:sp>
        <p:nvSpPr>
          <p:cNvPr id="3" name="Content Placeholder 2"/>
          <p:cNvSpPr>
            <a:spLocks noGrp="1"/>
          </p:cNvSpPr>
          <p:nvPr>
            <p:ph idx="1"/>
          </p:nvPr>
        </p:nvSpPr>
        <p:spPr/>
        <p:txBody>
          <a:bodyPr/>
          <a:lstStyle/>
          <a:p>
            <a:r>
              <a:rPr lang="en-US" dirty="0"/>
              <a:t>User-defined functions are functions that the programmer creates to perform a specific task or set of tasks. Defining a function allows you to reuse code and makes your code more modular and easier to read. </a:t>
            </a:r>
            <a:endParaRPr lang="en-IN" dirty="0"/>
          </a:p>
        </p:txBody>
      </p:sp>
    </p:spTree>
    <p:extLst>
      <p:ext uri="{BB962C8B-B14F-4D97-AF65-F5344CB8AC3E}">
        <p14:creationId xmlns:p14="http://schemas.microsoft.com/office/powerpoint/2010/main" val="1593808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Recursive Functions in Python</a:t>
            </a:r>
          </a:p>
        </p:txBody>
      </p:sp>
      <p:sp>
        <p:nvSpPr>
          <p:cNvPr id="3" name="Content Placeholder 2"/>
          <p:cNvSpPr>
            <a:spLocks noGrp="1"/>
          </p:cNvSpPr>
          <p:nvPr>
            <p:ph idx="1"/>
          </p:nvPr>
        </p:nvSpPr>
        <p:spPr/>
        <p:txBody>
          <a:bodyPr/>
          <a:lstStyle/>
          <a:p>
            <a:pPr algn="just"/>
            <a:r>
              <a:rPr lang="en-US" dirty="0"/>
              <a:t>Recursive functions in Python call themselves to perform a task repeatedly until a certain condition is met. Recursive functions can be used to solve problems that can be broken down into smaller sub-problems that can be solved using the same approach</a:t>
            </a:r>
            <a:r>
              <a:rPr lang="en-US" dirty="0" smtClean="0"/>
              <a:t>.</a:t>
            </a:r>
          </a:p>
          <a:p>
            <a:pPr algn="just"/>
            <a:r>
              <a:rPr lang="en-US" dirty="0"/>
              <a:t>In Python, it’s also possible for a function to call itself! A function that calls itself is said to be </a:t>
            </a:r>
            <a:r>
              <a:rPr lang="en-US" b="1" dirty="0"/>
              <a:t>recursive</a:t>
            </a:r>
            <a:r>
              <a:rPr lang="en-US" dirty="0"/>
              <a:t>, and the technique of employing a recursive function is called </a:t>
            </a:r>
            <a:r>
              <a:rPr lang="en-US" b="1" dirty="0"/>
              <a:t>recursion</a:t>
            </a:r>
            <a:r>
              <a:rPr lang="en-US" dirty="0"/>
              <a:t>.</a:t>
            </a:r>
          </a:p>
          <a:p>
            <a:pPr algn="just"/>
            <a:r>
              <a:rPr lang="en-US" dirty="0"/>
              <a:t>It may seem peculiar for a function to call itself, but many types of programming problems are best expressed recursively</a:t>
            </a:r>
          </a:p>
          <a:p>
            <a:endParaRPr lang="en-IN" dirty="0"/>
          </a:p>
        </p:txBody>
      </p:sp>
    </p:spTree>
    <p:extLst>
      <p:ext uri="{BB962C8B-B14F-4D97-AF65-F5344CB8AC3E}">
        <p14:creationId xmlns:p14="http://schemas.microsoft.com/office/powerpoint/2010/main" val="2580666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Use Recursion?</a:t>
            </a:r>
            <a:br>
              <a:rPr lang="en-IN" b="1" dirty="0"/>
            </a:br>
            <a:endParaRPr lang="en-IN" dirty="0"/>
          </a:p>
        </p:txBody>
      </p:sp>
      <p:sp>
        <p:nvSpPr>
          <p:cNvPr id="3" name="Content Placeholder 2"/>
          <p:cNvSpPr>
            <a:spLocks noGrp="1"/>
          </p:cNvSpPr>
          <p:nvPr>
            <p:ph idx="1"/>
          </p:nvPr>
        </p:nvSpPr>
        <p:spPr/>
        <p:txBody>
          <a:bodyPr>
            <a:normAutofit lnSpcReduction="10000"/>
          </a:bodyPr>
          <a:lstStyle/>
          <a:p>
            <a:r>
              <a:rPr lang="en-US" dirty="0"/>
              <a:t>some situations particularly lend themselves to a self-referential definition—for </a:t>
            </a:r>
            <a:r>
              <a:rPr lang="en-US" dirty="0" smtClean="0"/>
              <a:t>example</a:t>
            </a:r>
          </a:p>
          <a:p>
            <a:endParaRPr lang="en-US" dirty="0"/>
          </a:p>
          <a:p>
            <a:endParaRPr lang="en-US" dirty="0" smtClean="0"/>
          </a:p>
          <a:p>
            <a:r>
              <a:rPr lang="en-US" dirty="0"/>
              <a:t> If you were devising an algorithm to handle such a case programmatically, a recursive solution would likely be cleaner and more concise.</a:t>
            </a:r>
          </a:p>
          <a:p>
            <a:r>
              <a:rPr lang="en-US" dirty="0"/>
              <a:t>Traversal of </a:t>
            </a:r>
            <a:r>
              <a:rPr lang="en-US" u="sng" dirty="0"/>
              <a:t>tree-like data </a:t>
            </a:r>
            <a:r>
              <a:rPr lang="en-US" u="sng" dirty="0" smtClean="0"/>
              <a:t>structures</a:t>
            </a:r>
            <a:r>
              <a:rPr lang="en-US" dirty="0"/>
              <a:t> </a:t>
            </a:r>
            <a:r>
              <a:rPr lang="en-US" dirty="0" smtClean="0"/>
              <a:t>is </a:t>
            </a:r>
            <a:r>
              <a:rPr lang="en-US" dirty="0"/>
              <a:t>another good example. Because these are nested structures, they readily fit a recursive definition. </a:t>
            </a:r>
          </a:p>
          <a:p>
            <a:endParaRPr lang="en-US" dirty="0" smtClean="0"/>
          </a:p>
          <a:p>
            <a:endParaRPr lang="en-IN" dirty="0"/>
          </a:p>
        </p:txBody>
      </p:sp>
      <p:pic>
        <p:nvPicPr>
          <p:cNvPr id="4" name="Picture 3"/>
          <p:cNvPicPr>
            <a:picLocks noChangeAspect="1"/>
          </p:cNvPicPr>
          <p:nvPr/>
        </p:nvPicPr>
        <p:blipFill>
          <a:blip r:embed="rId2"/>
          <a:stretch>
            <a:fillRect/>
          </a:stretch>
        </p:blipFill>
        <p:spPr>
          <a:xfrm>
            <a:off x="3356829" y="2716090"/>
            <a:ext cx="5267325" cy="476250"/>
          </a:xfrm>
          <a:prstGeom prst="rect">
            <a:avLst/>
          </a:prstGeom>
        </p:spPr>
      </p:pic>
    </p:spTree>
    <p:extLst>
      <p:ext uri="{BB962C8B-B14F-4D97-AF65-F5344CB8AC3E}">
        <p14:creationId xmlns:p14="http://schemas.microsoft.com/office/powerpoint/2010/main" val="39212543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On the other hand, recursion isn’t for every situation. Here are some other factors to consider:</a:t>
            </a:r>
          </a:p>
          <a:p>
            <a:endParaRPr lang="en-US" dirty="0"/>
          </a:p>
          <a:p>
            <a:r>
              <a:rPr lang="en-US" dirty="0"/>
              <a:t>For some problems, a recursive solution, though possible, will be awkward rather than elegant.</a:t>
            </a:r>
          </a:p>
          <a:p>
            <a:r>
              <a:rPr lang="en-US" dirty="0"/>
              <a:t>Recursive implementations often consume more memory than non-recursive ones.</a:t>
            </a:r>
          </a:p>
          <a:p>
            <a:r>
              <a:rPr lang="en-US" dirty="0"/>
              <a:t>In some cases, using recursion may result in slower execution time.</a:t>
            </a:r>
            <a:endParaRPr lang="en-IN" dirty="0"/>
          </a:p>
        </p:txBody>
      </p:sp>
    </p:spTree>
    <p:extLst>
      <p:ext uri="{BB962C8B-B14F-4D97-AF65-F5344CB8AC3E}">
        <p14:creationId xmlns:p14="http://schemas.microsoft.com/office/powerpoint/2010/main" val="41671070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 Down to Zero</a:t>
            </a:r>
          </a:p>
        </p:txBody>
      </p:sp>
      <p:pic>
        <p:nvPicPr>
          <p:cNvPr id="4" name="Content Placeholder 3"/>
          <p:cNvPicPr>
            <a:picLocks noGrp="1" noChangeAspect="1"/>
          </p:cNvPicPr>
          <p:nvPr>
            <p:ph idx="1"/>
          </p:nvPr>
        </p:nvPicPr>
        <p:blipFill>
          <a:blip r:embed="rId2"/>
          <a:stretch>
            <a:fillRect/>
          </a:stretch>
        </p:blipFill>
        <p:spPr>
          <a:xfrm>
            <a:off x="1090246" y="1491517"/>
            <a:ext cx="7564601" cy="4065221"/>
          </a:xfrm>
          <a:prstGeom prst="rect">
            <a:avLst/>
          </a:prstGeom>
        </p:spPr>
      </p:pic>
    </p:spTree>
    <p:extLst>
      <p:ext uri="{BB962C8B-B14F-4D97-AF65-F5344CB8AC3E}">
        <p14:creationId xmlns:p14="http://schemas.microsoft.com/office/powerpoint/2010/main" val="25649395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77412" y="2274705"/>
            <a:ext cx="5753100" cy="1114425"/>
          </a:xfrm>
          <a:prstGeom prst="rect">
            <a:avLst/>
          </a:prstGeom>
        </p:spPr>
      </p:pic>
      <p:sp>
        <p:nvSpPr>
          <p:cNvPr id="5" name="Rectangle 4"/>
          <p:cNvSpPr/>
          <p:nvPr/>
        </p:nvSpPr>
        <p:spPr>
          <a:xfrm>
            <a:off x="805962" y="1173704"/>
            <a:ext cx="6096000" cy="923330"/>
          </a:xfrm>
          <a:prstGeom prst="rect">
            <a:avLst/>
          </a:prstGeom>
        </p:spPr>
        <p:txBody>
          <a:bodyPr>
            <a:spAutoFit/>
          </a:bodyPr>
          <a:lstStyle/>
          <a:p>
            <a:r>
              <a:rPr lang="en-US" dirty="0"/>
              <a:t>The version of countdown() shown above clearly highlights the base case and the recursive call, but there’s a more concise way to express it:</a:t>
            </a:r>
            <a:endParaRPr lang="en-IN" dirty="0"/>
          </a:p>
        </p:txBody>
      </p:sp>
      <p:sp>
        <p:nvSpPr>
          <p:cNvPr id="6" name="Rectangle 5"/>
          <p:cNvSpPr/>
          <p:nvPr/>
        </p:nvSpPr>
        <p:spPr>
          <a:xfrm>
            <a:off x="893885" y="3389130"/>
            <a:ext cx="6096000" cy="646331"/>
          </a:xfrm>
          <a:prstGeom prst="rect">
            <a:avLst/>
          </a:prstGeom>
        </p:spPr>
        <p:txBody>
          <a:bodyPr>
            <a:spAutoFit/>
          </a:bodyPr>
          <a:lstStyle/>
          <a:p>
            <a:r>
              <a:rPr lang="en-IN" dirty="0"/>
              <a:t>Here’s one possible non-recursive implementation for comparison:</a:t>
            </a:r>
          </a:p>
        </p:txBody>
      </p:sp>
      <p:pic>
        <p:nvPicPr>
          <p:cNvPr id="7" name="Picture 6"/>
          <p:cNvPicPr>
            <a:picLocks noChangeAspect="1"/>
          </p:cNvPicPr>
          <p:nvPr/>
        </p:nvPicPr>
        <p:blipFill>
          <a:blip r:embed="rId3"/>
          <a:stretch>
            <a:fillRect/>
          </a:stretch>
        </p:blipFill>
        <p:spPr>
          <a:xfrm>
            <a:off x="977412" y="4035461"/>
            <a:ext cx="6759819" cy="2054835"/>
          </a:xfrm>
          <a:prstGeom prst="rect">
            <a:avLst/>
          </a:prstGeom>
        </p:spPr>
      </p:pic>
    </p:spTree>
    <p:extLst>
      <p:ext uri="{BB962C8B-B14F-4D97-AF65-F5344CB8AC3E}">
        <p14:creationId xmlns:p14="http://schemas.microsoft.com/office/powerpoint/2010/main" val="340467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8938"/>
            <a:ext cx="10515600" cy="5878025"/>
          </a:xfrm>
        </p:spPr>
        <p:txBody>
          <a:bodyPr>
            <a:normAutofit fontScale="92500" lnSpcReduction="20000"/>
          </a:bodyPr>
          <a:lstStyle/>
          <a:p>
            <a:pPr algn="just"/>
            <a:r>
              <a:rPr lang="en-US" dirty="0" smtClean="0">
                <a:latin typeface="Times New Roman" panose="02020603050405020304" pitchFamily="18" charset="0"/>
                <a:cs typeface="Times New Roman" panose="02020603050405020304" pitchFamily="18" charset="0"/>
              </a:rPr>
              <a:t>We need to use the </a:t>
            </a:r>
            <a:r>
              <a:rPr lang="en-US" dirty="0" err="1" smtClean="0">
                <a:latin typeface="Times New Roman" panose="02020603050405020304" pitchFamily="18" charset="0"/>
                <a:cs typeface="Times New Roman" panose="02020603050405020304" pitchFamily="18" charset="0"/>
              </a:rPr>
              <a:t>def</a:t>
            </a:r>
            <a:r>
              <a:rPr lang="en-US" dirty="0" smtClean="0">
                <a:latin typeface="Times New Roman" panose="02020603050405020304" pitchFamily="18" charset="0"/>
                <a:cs typeface="Times New Roman" panose="02020603050405020304" pitchFamily="18" charset="0"/>
              </a:rPr>
              <a:t> keyword, give your function a name, followed by a pair of parentheses, and end the line with a colon (:).</a:t>
            </a:r>
          </a:p>
          <a:p>
            <a:pPr algn="just"/>
            <a:r>
              <a:rPr lang="en-US" dirty="0" smtClean="0">
                <a:latin typeface="Times New Roman" panose="02020603050405020304" pitchFamily="18" charset="0"/>
                <a:cs typeface="Times New Roman" panose="02020603050405020304" pitchFamily="18" charset="0"/>
              </a:rPr>
              <a:t>If your function takes arguments, the names of the arguments (parameters) are mentioned inside the opening and closing parentheses.</a:t>
            </a:r>
          </a:p>
          <a:p>
            <a:pPr algn="just"/>
            <a:r>
              <a:rPr lang="en-US" dirty="0" smtClean="0">
                <a:latin typeface="Times New Roman" panose="02020603050405020304" pitchFamily="18" charset="0"/>
                <a:cs typeface="Times New Roman" panose="02020603050405020304" pitchFamily="18" charset="0"/>
              </a:rPr>
              <a:t>Please note that in function definition, the arguments that your function consumes are referred to as parameters.</a:t>
            </a:r>
          </a:p>
          <a:p>
            <a:pPr algn="just"/>
            <a:r>
              <a:rPr lang="en-US" dirty="0" smtClean="0">
                <a:latin typeface="Times New Roman" panose="02020603050405020304" pitchFamily="18" charset="0"/>
                <a:cs typeface="Times New Roman" panose="02020603050405020304" pitchFamily="18" charset="0"/>
              </a:rPr>
              <a:t>When you call the function with specific values for these parameters, they're called arguments or actual parameters. This is because the arguments in the function call are the values used for the function's parameters.</a:t>
            </a:r>
          </a:p>
          <a:p>
            <a:pPr algn="just"/>
            <a:r>
              <a:rPr lang="en-US" dirty="0" smtClean="0">
                <a:latin typeface="Times New Roman" panose="02020603050405020304" pitchFamily="18" charset="0"/>
                <a:cs typeface="Times New Roman" panose="02020603050405020304" pitchFamily="18" charset="0"/>
              </a:rPr>
              <a:t>Then, you begin an indented block. This is the body of the function that describes what your function does.</a:t>
            </a:r>
          </a:p>
          <a:p>
            <a:pPr algn="just"/>
            <a:r>
              <a:rPr lang="en-US" dirty="0" smtClean="0">
                <a:latin typeface="Times New Roman" panose="02020603050405020304" pitchFamily="18" charset="0"/>
                <a:cs typeface="Times New Roman" panose="02020603050405020304" pitchFamily="18" charset="0"/>
              </a:rPr>
              <a:t>There's a return statement that returns the result of the operation on the arguments. The return statement returns control to the point where the function was originally called.</a:t>
            </a:r>
          </a:p>
          <a:p>
            <a:pPr algn="just"/>
            <a:r>
              <a:rPr lang="en-US" dirty="0" smtClean="0">
                <a:latin typeface="Times New Roman" panose="02020603050405020304" pitchFamily="18" charset="0"/>
                <a:cs typeface="Times New Roman" panose="02020603050405020304" pitchFamily="18" charset="0"/>
              </a:rPr>
              <a:t>Note that the arguments and the return statement are optional. This means that you could have a function that takes in no arguments, and returns nothing.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9567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Recursion or Iteration</a:t>
            </a:r>
            <a:endParaRPr lang="en-IN" dirty="0"/>
          </a:p>
        </p:txBody>
      </p:sp>
      <p:sp>
        <p:nvSpPr>
          <p:cNvPr id="3" name="Content Placeholder 2"/>
          <p:cNvSpPr>
            <a:spLocks noGrp="1"/>
          </p:cNvSpPr>
          <p:nvPr>
            <p:ph idx="1"/>
          </p:nvPr>
        </p:nvSpPr>
        <p:spPr/>
        <p:txBody>
          <a:bodyPr/>
          <a:lstStyle/>
          <a:p>
            <a:r>
              <a:rPr lang="en-US" dirty="0"/>
              <a:t>Loops are used to perform repetitive tasks, and so are the functions? What is the difference, and how to know when to use what?</a:t>
            </a:r>
          </a:p>
          <a:p>
            <a:endParaRPr lang="en-US" dirty="0"/>
          </a:p>
          <a:p>
            <a:r>
              <a:rPr lang="en-US" dirty="0"/>
              <a:t>It is simple. When we use loops, we need to know how many times we need to iterate the loop as in a for loop. When we know the number of iterations, we use a for loop. If not, we will be left with either while and do-while loops or Recursion. We need to choose based on the need, and in some cases, we use Recursion for the return values.</a:t>
            </a:r>
            <a:endParaRPr lang="en-IN" dirty="0"/>
          </a:p>
        </p:txBody>
      </p:sp>
    </p:spTree>
    <p:extLst>
      <p:ext uri="{BB962C8B-B14F-4D97-AF65-F5344CB8AC3E}">
        <p14:creationId xmlns:p14="http://schemas.microsoft.com/office/powerpoint/2010/main" val="3109764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08917" y="864271"/>
            <a:ext cx="6446960" cy="981075"/>
          </a:xfrm>
          <a:prstGeom prst="rect">
            <a:avLst/>
          </a:prstGeom>
        </p:spPr>
      </p:pic>
      <p:pic>
        <p:nvPicPr>
          <p:cNvPr id="5" name="Picture 4"/>
          <p:cNvPicPr>
            <a:picLocks noChangeAspect="1"/>
          </p:cNvPicPr>
          <p:nvPr/>
        </p:nvPicPr>
        <p:blipFill>
          <a:blip r:embed="rId3"/>
          <a:stretch>
            <a:fillRect/>
          </a:stretch>
        </p:blipFill>
        <p:spPr>
          <a:xfrm>
            <a:off x="1008917" y="2177561"/>
            <a:ext cx="4591050" cy="2590800"/>
          </a:xfrm>
          <a:prstGeom prst="rect">
            <a:avLst/>
          </a:prstGeom>
        </p:spPr>
      </p:pic>
    </p:spTree>
    <p:extLst>
      <p:ext uri="{BB962C8B-B14F-4D97-AF65-F5344CB8AC3E}">
        <p14:creationId xmlns:p14="http://schemas.microsoft.com/office/powerpoint/2010/main" val="21332246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59119" y="481073"/>
            <a:ext cx="5839557" cy="2714625"/>
          </a:xfrm>
          <a:prstGeom prst="rect">
            <a:avLst/>
          </a:prstGeom>
        </p:spPr>
      </p:pic>
      <p:pic>
        <p:nvPicPr>
          <p:cNvPr id="5" name="Picture 4"/>
          <p:cNvPicPr>
            <a:picLocks noChangeAspect="1"/>
          </p:cNvPicPr>
          <p:nvPr/>
        </p:nvPicPr>
        <p:blipFill>
          <a:blip r:embed="rId3"/>
          <a:stretch>
            <a:fillRect/>
          </a:stretch>
        </p:blipFill>
        <p:spPr>
          <a:xfrm>
            <a:off x="1159119" y="3515823"/>
            <a:ext cx="3705225" cy="600075"/>
          </a:xfrm>
          <a:prstGeom prst="rect">
            <a:avLst/>
          </a:prstGeom>
        </p:spPr>
      </p:pic>
      <p:pic>
        <p:nvPicPr>
          <p:cNvPr id="6" name="Picture 5"/>
          <p:cNvPicPr>
            <a:picLocks noChangeAspect="1"/>
          </p:cNvPicPr>
          <p:nvPr/>
        </p:nvPicPr>
        <p:blipFill>
          <a:blip r:embed="rId4"/>
          <a:stretch>
            <a:fillRect/>
          </a:stretch>
        </p:blipFill>
        <p:spPr>
          <a:xfrm>
            <a:off x="7148512" y="481073"/>
            <a:ext cx="3838575" cy="4724400"/>
          </a:xfrm>
          <a:prstGeom prst="rect">
            <a:avLst/>
          </a:prstGeom>
        </p:spPr>
      </p:pic>
    </p:spTree>
    <p:extLst>
      <p:ext uri="{BB962C8B-B14F-4D97-AF65-F5344CB8AC3E}">
        <p14:creationId xmlns:p14="http://schemas.microsoft.com/office/powerpoint/2010/main" val="24255255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Traverse a Nested List</a:t>
            </a:r>
            <a:br>
              <a:rPr lang="en-IN" b="1" dirty="0"/>
            </a:br>
            <a:endParaRPr lang="en-IN" dirty="0"/>
          </a:p>
        </p:txBody>
      </p:sp>
      <p:sp>
        <p:nvSpPr>
          <p:cNvPr id="3" name="Content Placeholder 2"/>
          <p:cNvSpPr>
            <a:spLocks noGrp="1"/>
          </p:cNvSpPr>
          <p:nvPr>
            <p:ph idx="1"/>
          </p:nvPr>
        </p:nvSpPr>
        <p:spPr>
          <a:xfrm>
            <a:off x="838200" y="1283677"/>
            <a:ext cx="10515600" cy="4893286"/>
          </a:xfrm>
        </p:spPr>
        <p:txBody>
          <a:bodyPr>
            <a:normAutofit/>
          </a:bodyPr>
          <a:lstStyle/>
          <a:p>
            <a:r>
              <a:rPr lang="en-US" sz="2000" dirty="0" smtClean="0"/>
              <a:t>The following </a:t>
            </a:r>
            <a:r>
              <a:rPr lang="en-US" sz="2000" dirty="0"/>
              <a:t>example involves visiting each item in a nested list </a:t>
            </a:r>
            <a:r>
              <a:rPr lang="en-US" sz="2000" dirty="0" smtClean="0"/>
              <a:t>structure</a:t>
            </a:r>
          </a:p>
          <a:p>
            <a:r>
              <a:rPr lang="en-US" sz="2000" dirty="0" smtClean="0"/>
              <a:t>As </a:t>
            </a:r>
            <a:r>
              <a:rPr lang="en-US" sz="2000" dirty="0"/>
              <a:t>the following diagram shows, names contains two </a:t>
            </a:r>
            <a:r>
              <a:rPr lang="en-US" sz="2000" dirty="0" err="1"/>
              <a:t>sublists</a:t>
            </a:r>
            <a:r>
              <a:rPr lang="en-US" sz="2000" dirty="0"/>
              <a:t>. The </a:t>
            </a:r>
            <a:r>
              <a:rPr lang="en-US" sz="2000" dirty="0" smtClean="0"/>
              <a:t>first </a:t>
            </a:r>
            <a:r>
              <a:rPr lang="en-US" sz="2000" dirty="0"/>
              <a:t>of these </a:t>
            </a:r>
            <a:r>
              <a:rPr lang="en-US" sz="2000" dirty="0" err="1"/>
              <a:t>sublists</a:t>
            </a:r>
            <a:r>
              <a:rPr lang="en-US" sz="2000" dirty="0"/>
              <a:t> itself contains another </a:t>
            </a:r>
            <a:r>
              <a:rPr lang="en-US" sz="2000" dirty="0" err="1"/>
              <a:t>sublist</a:t>
            </a:r>
            <a:r>
              <a:rPr lang="en-US" sz="2000" dirty="0"/>
              <a:t>:</a:t>
            </a:r>
            <a:endParaRPr lang="en-IN" sz="2000" dirty="0"/>
          </a:p>
        </p:txBody>
      </p:sp>
      <p:pic>
        <p:nvPicPr>
          <p:cNvPr id="4" name="Picture 3"/>
          <p:cNvPicPr>
            <a:picLocks noChangeAspect="1"/>
          </p:cNvPicPr>
          <p:nvPr/>
        </p:nvPicPr>
        <p:blipFill>
          <a:blip r:embed="rId2"/>
          <a:stretch>
            <a:fillRect/>
          </a:stretch>
        </p:blipFill>
        <p:spPr>
          <a:xfrm>
            <a:off x="402980" y="2339853"/>
            <a:ext cx="4925067" cy="4280754"/>
          </a:xfrm>
          <a:prstGeom prst="rect">
            <a:avLst/>
          </a:prstGeom>
        </p:spPr>
      </p:pic>
      <p:pic>
        <p:nvPicPr>
          <p:cNvPr id="5" name="Picture 4"/>
          <p:cNvPicPr>
            <a:picLocks noChangeAspect="1"/>
          </p:cNvPicPr>
          <p:nvPr/>
        </p:nvPicPr>
        <p:blipFill>
          <a:blip r:embed="rId3"/>
          <a:stretch>
            <a:fillRect/>
          </a:stretch>
        </p:blipFill>
        <p:spPr>
          <a:xfrm>
            <a:off x="4075967" y="2268232"/>
            <a:ext cx="6800850" cy="2924175"/>
          </a:xfrm>
          <a:prstGeom prst="rect">
            <a:avLst/>
          </a:prstGeom>
        </p:spPr>
      </p:pic>
    </p:spTree>
    <p:extLst>
      <p:ext uri="{BB962C8B-B14F-4D97-AF65-F5344CB8AC3E}">
        <p14:creationId xmlns:p14="http://schemas.microsoft.com/office/powerpoint/2010/main" val="4571671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4212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4444"/>
          </a:xfrm>
        </p:spPr>
        <p:txBody>
          <a:bodyPr>
            <a:normAutofit fontScale="90000"/>
          </a:bodyPr>
          <a:lstStyle/>
          <a:p>
            <a:r>
              <a:rPr lang="en-IN" b="1" dirty="0"/>
              <a:t>Create a Simple Function</a:t>
            </a:r>
            <a:br>
              <a:rPr lang="en-IN" b="1" dirty="0"/>
            </a:br>
            <a:endParaRPr lang="en-IN" dirty="0"/>
          </a:p>
        </p:txBody>
      </p:sp>
      <p:pic>
        <p:nvPicPr>
          <p:cNvPr id="4" name="Content Placeholder 3"/>
          <p:cNvPicPr>
            <a:picLocks noGrp="1" noChangeAspect="1"/>
          </p:cNvPicPr>
          <p:nvPr>
            <p:ph idx="1"/>
          </p:nvPr>
        </p:nvPicPr>
        <p:blipFill>
          <a:blip r:embed="rId2"/>
          <a:stretch>
            <a:fillRect/>
          </a:stretch>
        </p:blipFill>
        <p:spPr>
          <a:xfrm>
            <a:off x="1015394" y="769152"/>
            <a:ext cx="7214206" cy="3609417"/>
          </a:xfrm>
          <a:prstGeom prst="rect">
            <a:avLst/>
          </a:prstGeom>
        </p:spPr>
      </p:pic>
      <p:pic>
        <p:nvPicPr>
          <p:cNvPr id="5" name="Picture 4"/>
          <p:cNvPicPr>
            <a:picLocks noChangeAspect="1"/>
          </p:cNvPicPr>
          <p:nvPr/>
        </p:nvPicPr>
        <p:blipFill>
          <a:blip r:embed="rId3"/>
          <a:stretch>
            <a:fillRect/>
          </a:stretch>
        </p:blipFill>
        <p:spPr>
          <a:xfrm>
            <a:off x="1015394" y="4659093"/>
            <a:ext cx="6185506" cy="1759292"/>
          </a:xfrm>
          <a:prstGeom prst="rect">
            <a:avLst/>
          </a:prstGeom>
        </p:spPr>
      </p:pic>
    </p:spTree>
    <p:extLst>
      <p:ext uri="{BB962C8B-B14F-4D97-AF65-F5344CB8AC3E}">
        <p14:creationId xmlns:p14="http://schemas.microsoft.com/office/powerpoint/2010/main" val="3678083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81087" y="466542"/>
            <a:ext cx="6919913" cy="3943350"/>
          </a:xfrm>
          <a:prstGeom prst="rect">
            <a:avLst/>
          </a:prstGeom>
        </p:spPr>
      </p:pic>
      <p:sp>
        <p:nvSpPr>
          <p:cNvPr id="5" name="Rectangle 4"/>
          <p:cNvSpPr/>
          <p:nvPr/>
        </p:nvSpPr>
        <p:spPr>
          <a:xfrm>
            <a:off x="876300" y="4556483"/>
            <a:ext cx="6737838" cy="1754326"/>
          </a:xfrm>
          <a:prstGeom prst="rect">
            <a:avLst/>
          </a:prstGeom>
        </p:spPr>
        <p:txBody>
          <a:bodyPr wrap="square">
            <a:spAutoFit/>
          </a:bodyPr>
          <a:lstStyle/>
          <a:p>
            <a:r>
              <a:rPr lang="en-US" b="0" i="0" dirty="0" smtClean="0">
                <a:effectLst/>
                <a:latin typeface="euclid_circular_a"/>
              </a:rPr>
              <a:t>Here,</a:t>
            </a:r>
          </a:p>
          <a:p>
            <a:pPr>
              <a:buFont typeface="Arial" panose="020B0604020202020204" pitchFamily="34" charset="0"/>
              <a:buChar char="•"/>
            </a:pPr>
            <a:r>
              <a:rPr lang="en-US" b="0" i="0" dirty="0" smtClean="0">
                <a:effectLst/>
                <a:latin typeface="euclid_circular_a"/>
              </a:rPr>
              <a:t>When the function is called, the control of the program goes to the function definition.</a:t>
            </a:r>
          </a:p>
          <a:p>
            <a:pPr>
              <a:buFont typeface="Arial" panose="020B0604020202020204" pitchFamily="34" charset="0"/>
              <a:buChar char="•"/>
            </a:pPr>
            <a:r>
              <a:rPr lang="en-US" b="0" i="0" dirty="0" smtClean="0">
                <a:effectLst/>
                <a:latin typeface="euclid_circular_a"/>
              </a:rPr>
              <a:t>All codes inside the function are executed.</a:t>
            </a:r>
          </a:p>
          <a:p>
            <a:pPr>
              <a:buFont typeface="Arial" panose="020B0604020202020204" pitchFamily="34" charset="0"/>
              <a:buChar char="•"/>
            </a:pPr>
            <a:r>
              <a:rPr lang="en-US" b="0" i="0" dirty="0" smtClean="0">
                <a:effectLst/>
                <a:latin typeface="euclid_circular_a"/>
              </a:rPr>
              <a:t>The control of the program jumps to the next statement after the function call.</a:t>
            </a:r>
            <a:endParaRPr lang="en-US" b="0" i="0" dirty="0">
              <a:effectLst/>
              <a:latin typeface="euclid_circular_a"/>
            </a:endParaRPr>
          </a:p>
        </p:txBody>
      </p:sp>
    </p:spTree>
    <p:extLst>
      <p:ext uri="{BB962C8B-B14F-4D97-AF65-F5344CB8AC3E}">
        <p14:creationId xmlns:p14="http://schemas.microsoft.com/office/powerpoint/2010/main" val="65437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23130" y="829656"/>
            <a:ext cx="7155939" cy="3082921"/>
          </a:xfrm>
          <a:prstGeom prst="rect">
            <a:avLst/>
          </a:prstGeom>
        </p:spPr>
      </p:pic>
    </p:spTree>
    <p:extLst>
      <p:ext uri="{BB962C8B-B14F-4D97-AF65-F5344CB8AC3E}">
        <p14:creationId xmlns:p14="http://schemas.microsoft.com/office/powerpoint/2010/main" val="144931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8598"/>
          </a:xfrm>
        </p:spPr>
        <p:txBody>
          <a:bodyPr>
            <a:normAutofit fontScale="90000"/>
          </a:bodyPr>
          <a:lstStyle/>
          <a:p>
            <a:r>
              <a:rPr lang="en-IN" b="1" dirty="0"/>
              <a:t>Python Function Arguments</a:t>
            </a:r>
            <a:br>
              <a:rPr lang="en-IN" b="1" dirty="0"/>
            </a:br>
            <a:endParaRPr lang="en-IN" dirty="0"/>
          </a:p>
        </p:txBody>
      </p:sp>
      <p:sp>
        <p:nvSpPr>
          <p:cNvPr id="3" name="Content Placeholder 2"/>
          <p:cNvSpPr>
            <a:spLocks noGrp="1"/>
          </p:cNvSpPr>
          <p:nvPr>
            <p:ph idx="1"/>
          </p:nvPr>
        </p:nvSpPr>
        <p:spPr>
          <a:xfrm>
            <a:off x="838200" y="773724"/>
            <a:ext cx="10515600" cy="5403239"/>
          </a:xfrm>
        </p:spPr>
        <p:txBody>
          <a:bodyPr/>
          <a:lstStyle/>
          <a:p>
            <a:r>
              <a:rPr lang="en-US" dirty="0"/>
              <a:t>As mentioned earlier, a function can also have arguments. An </a:t>
            </a:r>
            <a:r>
              <a:rPr lang="en-US" dirty="0" smtClean="0"/>
              <a:t>argument </a:t>
            </a:r>
            <a:r>
              <a:rPr lang="en-US" dirty="0"/>
              <a:t>is a value that is accepted by a function. For example,</a:t>
            </a:r>
            <a:endParaRPr lang="en-IN" dirty="0"/>
          </a:p>
        </p:txBody>
      </p:sp>
      <p:pic>
        <p:nvPicPr>
          <p:cNvPr id="4" name="Picture 3"/>
          <p:cNvPicPr>
            <a:picLocks noChangeAspect="1"/>
          </p:cNvPicPr>
          <p:nvPr/>
        </p:nvPicPr>
        <p:blipFill>
          <a:blip r:embed="rId2"/>
          <a:stretch>
            <a:fillRect/>
          </a:stretch>
        </p:blipFill>
        <p:spPr>
          <a:xfrm>
            <a:off x="671878" y="1692152"/>
            <a:ext cx="9113959" cy="5236186"/>
          </a:xfrm>
          <a:prstGeom prst="rect">
            <a:avLst/>
          </a:prstGeom>
        </p:spPr>
      </p:pic>
    </p:spTree>
    <p:extLst>
      <p:ext uri="{BB962C8B-B14F-4D97-AF65-F5344CB8AC3E}">
        <p14:creationId xmlns:p14="http://schemas.microsoft.com/office/powerpoint/2010/main" val="234332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5CE6FBFF0E89B4D91DFABB47ADE9D6A" ma:contentTypeVersion="4" ma:contentTypeDescription="Create a new document." ma:contentTypeScope="" ma:versionID="f5fcf9ac97fa87f6f66241a43342234c">
  <xsd:schema xmlns:xsd="http://www.w3.org/2001/XMLSchema" xmlns:xs="http://www.w3.org/2001/XMLSchema" xmlns:p="http://schemas.microsoft.com/office/2006/metadata/properties" xmlns:ns2="736ce548-8940-4d64-8f0b-1c35184332a7" targetNamespace="http://schemas.microsoft.com/office/2006/metadata/properties" ma:root="true" ma:fieldsID="5952c952d95739422f6edcbb0070272f" ns2:_="">
    <xsd:import namespace="736ce548-8940-4d64-8f0b-1c35184332a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6ce548-8940-4d64-8f0b-1c35184332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9D7AE1A-7D84-419D-B3F8-E8ABEC26C33C}"/>
</file>

<file path=customXml/itemProps2.xml><?xml version="1.0" encoding="utf-8"?>
<ds:datastoreItem xmlns:ds="http://schemas.openxmlformats.org/officeDocument/2006/customXml" ds:itemID="{3182E23F-86E2-444B-85CF-FA126073BBE3}"/>
</file>

<file path=customXml/itemProps3.xml><?xml version="1.0" encoding="utf-8"?>
<ds:datastoreItem xmlns:ds="http://schemas.openxmlformats.org/officeDocument/2006/customXml" ds:itemID="{E5F743EC-D52B-48DC-BEB4-264572851A06}"/>
</file>

<file path=docProps/app.xml><?xml version="1.0" encoding="utf-8"?>
<Properties xmlns="http://schemas.openxmlformats.org/officeDocument/2006/extended-properties" xmlns:vt="http://schemas.openxmlformats.org/officeDocument/2006/docPropsVTypes">
  <TotalTime>520</TotalTime>
  <Words>2090</Words>
  <Application>Microsoft Office PowerPoint</Application>
  <PresentationFormat>Widescreen</PresentationFormat>
  <Paragraphs>132</Paragraphs>
  <Slides>54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Calibri Light</vt:lpstr>
      <vt:lpstr>euclid_circular_a</vt:lpstr>
      <vt:lpstr>Times New Roman</vt:lpstr>
      <vt:lpstr>Office Theme</vt:lpstr>
      <vt:lpstr>Functions in python </vt:lpstr>
      <vt:lpstr>PowerPoint Presentation</vt:lpstr>
      <vt:lpstr>PowerPoint Presentation</vt:lpstr>
      <vt:lpstr>Python Function Declaration </vt:lpstr>
      <vt:lpstr>PowerPoint Presentation</vt:lpstr>
      <vt:lpstr>Create a Simple Function </vt:lpstr>
      <vt:lpstr>PowerPoint Presentation</vt:lpstr>
      <vt:lpstr>PowerPoint Presentation</vt:lpstr>
      <vt:lpstr>Python Function Arguments </vt:lpstr>
      <vt:lpstr>PowerPoint Presentation</vt:lpstr>
      <vt:lpstr>PowerPoint Presentation</vt:lpstr>
      <vt:lpstr>PowerPoint Presentation</vt:lpstr>
      <vt:lpstr>The return Statement in Python </vt:lpstr>
      <vt:lpstr>PowerPoint Presentation</vt:lpstr>
      <vt:lpstr>Arguments </vt:lpstr>
      <vt:lpstr>Function Arguments </vt:lpstr>
      <vt:lpstr>Default Arguments </vt:lpstr>
      <vt:lpstr>PowerPoint Presentation</vt:lpstr>
      <vt:lpstr>When to Create a Function with Default Arguments</vt:lpstr>
      <vt:lpstr>PowerPoint Presentation</vt:lpstr>
      <vt:lpstr>PowerPoint Presentation</vt:lpstr>
      <vt:lpstr>Positional Arguments </vt:lpstr>
      <vt:lpstr>PowerPoint Presentation</vt:lpstr>
      <vt:lpstr>PowerPoint Presentation</vt:lpstr>
      <vt:lpstr>To print docstring of a function</vt:lpstr>
      <vt:lpstr>How to Create a Function that Returns Multiple Values in Python </vt:lpstr>
      <vt:lpstr>PowerPoint Presentation</vt:lpstr>
      <vt:lpstr>PowerPoint Presentation</vt:lpstr>
      <vt:lpstr>PowerPoint Presentation</vt:lpstr>
      <vt:lpstr> Unpacking Positional Arguments </vt:lpstr>
      <vt:lpstr> Unpacking Positional Arguments </vt:lpstr>
      <vt:lpstr>PowerPoint Presentation</vt:lpstr>
      <vt:lpstr>Keyword Arguments </vt:lpstr>
      <vt:lpstr>Multiple keyword argument</vt:lpstr>
      <vt:lpstr>Unpacking Keyword Arguments</vt:lpstr>
      <vt:lpstr>Arbitrary  Arguments</vt:lpstr>
      <vt:lpstr>Arbitrary Keyword  Arguments </vt:lpstr>
      <vt:lpstr>PowerPoint Presentation</vt:lpstr>
      <vt:lpstr>PowerPoint Presentation</vt:lpstr>
      <vt:lpstr>Arbitrary keyword arguments (**kwargs) </vt:lpstr>
      <vt:lpstr>PowerPoint Presentation</vt:lpstr>
      <vt:lpstr>Built-in functions</vt:lpstr>
      <vt:lpstr>PowerPoint Presentation</vt:lpstr>
      <vt:lpstr>User-defined Functions in Python </vt:lpstr>
      <vt:lpstr>Recursive Functions in Python</vt:lpstr>
      <vt:lpstr>Why Use Recursion? </vt:lpstr>
      <vt:lpstr>PowerPoint Presentation</vt:lpstr>
      <vt:lpstr>Count Down to Zero</vt:lpstr>
      <vt:lpstr>PowerPoint Presentation</vt:lpstr>
      <vt:lpstr>Recursion or Iteration</vt:lpstr>
      <vt:lpstr>PowerPoint Presentation</vt:lpstr>
      <vt:lpstr>PowerPoint Presentation</vt:lpstr>
      <vt:lpstr>Traverse a Nested List </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in python </dc:title>
  <dc:creator>Kshamta Mathur (MPSTME)</dc:creator>
  <cp:lastModifiedBy>Kshamta Mathur (MPSTME)</cp:lastModifiedBy>
  <cp:revision>28</cp:revision>
  <dcterms:created xsi:type="dcterms:W3CDTF">2024-01-10T04:55:31Z</dcterms:created>
  <dcterms:modified xsi:type="dcterms:W3CDTF">2025-01-23T05:54:14Z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0x01010015CE6FBFF0E89B4D91DFABB47ADE9D6A</vt:lpwstr>
  </property>
</Properties>
</file>