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4" r:id="rId26"/>
    <p:sldId id="280" r:id="rId27"/>
    <p:sldId id="281" r:id="rId28"/>
    <p:sldId id="282" r:id="rId29"/>
    <p:sldId id="283"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6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87D334B-1B65-4997-9400-8E5D0AC58B0C}"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679201-1C74-4FD5-946C-92D271673FF6}" type="slidenum">
              <a:rPr lang="en-IN" smtClean="0"/>
              <a:t>‹#›</a:t>
            </a:fld>
            <a:endParaRPr lang="en-IN"/>
          </a:p>
        </p:txBody>
      </p:sp>
    </p:spTree>
    <p:extLst>
      <p:ext uri="{BB962C8B-B14F-4D97-AF65-F5344CB8AC3E}">
        <p14:creationId xmlns:p14="http://schemas.microsoft.com/office/powerpoint/2010/main" val="3278023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87D334B-1B65-4997-9400-8E5D0AC58B0C}"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679201-1C74-4FD5-946C-92D271673FF6}" type="slidenum">
              <a:rPr lang="en-IN" smtClean="0"/>
              <a:t>‹#›</a:t>
            </a:fld>
            <a:endParaRPr lang="en-IN"/>
          </a:p>
        </p:txBody>
      </p:sp>
    </p:spTree>
    <p:extLst>
      <p:ext uri="{BB962C8B-B14F-4D97-AF65-F5344CB8AC3E}">
        <p14:creationId xmlns:p14="http://schemas.microsoft.com/office/powerpoint/2010/main" val="215590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87D334B-1B65-4997-9400-8E5D0AC58B0C}"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679201-1C74-4FD5-946C-92D271673FF6}" type="slidenum">
              <a:rPr lang="en-IN" smtClean="0"/>
              <a:t>‹#›</a:t>
            </a:fld>
            <a:endParaRPr lang="en-IN"/>
          </a:p>
        </p:txBody>
      </p:sp>
    </p:spTree>
    <p:extLst>
      <p:ext uri="{BB962C8B-B14F-4D97-AF65-F5344CB8AC3E}">
        <p14:creationId xmlns:p14="http://schemas.microsoft.com/office/powerpoint/2010/main" val="2877822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87D334B-1B65-4997-9400-8E5D0AC58B0C}"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679201-1C74-4FD5-946C-92D271673FF6}" type="slidenum">
              <a:rPr lang="en-IN" smtClean="0"/>
              <a:t>‹#›</a:t>
            </a:fld>
            <a:endParaRPr lang="en-IN"/>
          </a:p>
        </p:txBody>
      </p:sp>
    </p:spTree>
    <p:extLst>
      <p:ext uri="{BB962C8B-B14F-4D97-AF65-F5344CB8AC3E}">
        <p14:creationId xmlns:p14="http://schemas.microsoft.com/office/powerpoint/2010/main" val="115414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7D334B-1B65-4997-9400-8E5D0AC58B0C}"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679201-1C74-4FD5-946C-92D271673FF6}" type="slidenum">
              <a:rPr lang="en-IN" smtClean="0"/>
              <a:t>‹#›</a:t>
            </a:fld>
            <a:endParaRPr lang="en-IN"/>
          </a:p>
        </p:txBody>
      </p:sp>
    </p:spTree>
    <p:extLst>
      <p:ext uri="{BB962C8B-B14F-4D97-AF65-F5344CB8AC3E}">
        <p14:creationId xmlns:p14="http://schemas.microsoft.com/office/powerpoint/2010/main" val="74033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87D334B-1B65-4997-9400-8E5D0AC58B0C}"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679201-1C74-4FD5-946C-92D271673FF6}" type="slidenum">
              <a:rPr lang="en-IN" smtClean="0"/>
              <a:t>‹#›</a:t>
            </a:fld>
            <a:endParaRPr lang="en-IN"/>
          </a:p>
        </p:txBody>
      </p:sp>
    </p:spTree>
    <p:extLst>
      <p:ext uri="{BB962C8B-B14F-4D97-AF65-F5344CB8AC3E}">
        <p14:creationId xmlns:p14="http://schemas.microsoft.com/office/powerpoint/2010/main" val="2204305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87D334B-1B65-4997-9400-8E5D0AC58B0C}" type="datetimeFigureOut">
              <a:rPr lang="en-IN" smtClean="0"/>
              <a:t>13-01-2024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679201-1C74-4FD5-946C-92D271673FF6}" type="slidenum">
              <a:rPr lang="en-IN" smtClean="0"/>
              <a:t>‹#›</a:t>
            </a:fld>
            <a:endParaRPr lang="en-IN"/>
          </a:p>
        </p:txBody>
      </p:sp>
    </p:spTree>
    <p:extLst>
      <p:ext uri="{BB962C8B-B14F-4D97-AF65-F5344CB8AC3E}">
        <p14:creationId xmlns:p14="http://schemas.microsoft.com/office/powerpoint/2010/main" val="324218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87D334B-1B65-4997-9400-8E5D0AC58B0C}" type="datetimeFigureOut">
              <a:rPr lang="en-IN" smtClean="0"/>
              <a:t>13-01-2024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679201-1C74-4FD5-946C-92D271673FF6}" type="slidenum">
              <a:rPr lang="en-IN" smtClean="0"/>
              <a:t>‹#›</a:t>
            </a:fld>
            <a:endParaRPr lang="en-IN"/>
          </a:p>
        </p:txBody>
      </p:sp>
    </p:spTree>
    <p:extLst>
      <p:ext uri="{BB962C8B-B14F-4D97-AF65-F5344CB8AC3E}">
        <p14:creationId xmlns:p14="http://schemas.microsoft.com/office/powerpoint/2010/main" val="1436123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D334B-1B65-4997-9400-8E5D0AC58B0C}" type="datetimeFigureOut">
              <a:rPr lang="en-IN" smtClean="0"/>
              <a:t>13-01-2024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679201-1C74-4FD5-946C-92D271673FF6}" type="slidenum">
              <a:rPr lang="en-IN" smtClean="0"/>
              <a:t>‹#›</a:t>
            </a:fld>
            <a:endParaRPr lang="en-IN"/>
          </a:p>
        </p:txBody>
      </p:sp>
    </p:spTree>
    <p:extLst>
      <p:ext uri="{BB962C8B-B14F-4D97-AF65-F5344CB8AC3E}">
        <p14:creationId xmlns:p14="http://schemas.microsoft.com/office/powerpoint/2010/main" val="86926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7D334B-1B65-4997-9400-8E5D0AC58B0C}"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679201-1C74-4FD5-946C-92D271673FF6}" type="slidenum">
              <a:rPr lang="en-IN" smtClean="0"/>
              <a:t>‹#›</a:t>
            </a:fld>
            <a:endParaRPr lang="en-IN"/>
          </a:p>
        </p:txBody>
      </p:sp>
    </p:spTree>
    <p:extLst>
      <p:ext uri="{BB962C8B-B14F-4D97-AF65-F5344CB8AC3E}">
        <p14:creationId xmlns:p14="http://schemas.microsoft.com/office/powerpoint/2010/main" val="1307138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7D334B-1B65-4997-9400-8E5D0AC58B0C}"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679201-1C74-4FD5-946C-92D271673FF6}" type="slidenum">
              <a:rPr lang="en-IN" smtClean="0"/>
              <a:t>‹#›</a:t>
            </a:fld>
            <a:endParaRPr lang="en-IN"/>
          </a:p>
        </p:txBody>
      </p:sp>
    </p:spTree>
    <p:extLst>
      <p:ext uri="{BB962C8B-B14F-4D97-AF65-F5344CB8AC3E}">
        <p14:creationId xmlns:p14="http://schemas.microsoft.com/office/powerpoint/2010/main" val="1217760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D334B-1B65-4997-9400-8E5D0AC58B0C}" type="datetimeFigureOut">
              <a:rPr lang="en-IN" smtClean="0"/>
              <a:t>13-01-2024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79201-1C74-4FD5-946C-92D271673FF6}" type="slidenum">
              <a:rPr lang="en-IN" smtClean="0"/>
              <a:t>‹#›</a:t>
            </a:fld>
            <a:endParaRPr lang="en-IN"/>
          </a:p>
        </p:txBody>
      </p:sp>
    </p:spTree>
    <p:extLst>
      <p:ext uri="{BB962C8B-B14F-4D97-AF65-F5344CB8AC3E}">
        <p14:creationId xmlns:p14="http://schemas.microsoft.com/office/powerpoint/2010/main" val="358011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Recursive </a:t>
            </a:r>
            <a:r>
              <a:rPr lang="en-IN" dirty="0" err="1"/>
              <a:t>functions,Lambda</a:t>
            </a:r>
            <a:r>
              <a:rPr lang="en-IN" dirty="0"/>
              <a:t> function</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28435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28700"/>
            <a:ext cx="10515600" cy="5148263"/>
          </a:xfrm>
        </p:spPr>
        <p:txBody>
          <a:bodyPr/>
          <a:lstStyle/>
          <a:p>
            <a:r>
              <a:rPr lang="en-US" dirty="0"/>
              <a:t>Python Lambda Function Syntax</a:t>
            </a:r>
          </a:p>
          <a:p>
            <a:pPr marL="0" indent="0">
              <a:buNone/>
            </a:pPr>
            <a:r>
              <a:rPr lang="en-US" dirty="0"/>
              <a:t>Syntax: </a:t>
            </a:r>
            <a:r>
              <a:rPr lang="en-US" dirty="0">
                <a:solidFill>
                  <a:srgbClr val="FF0000"/>
                </a:solidFill>
              </a:rPr>
              <a:t>lambda arguments : expression</a:t>
            </a:r>
          </a:p>
          <a:p>
            <a:endParaRPr lang="en-US" dirty="0"/>
          </a:p>
          <a:p>
            <a:r>
              <a:rPr lang="en-US" dirty="0"/>
              <a:t>This function can have any number of arguments but only one expression, which is evaluated and returned.</a:t>
            </a:r>
          </a:p>
          <a:p>
            <a:r>
              <a:rPr lang="en-US" dirty="0"/>
              <a:t>One is free to use lambda functions wherever function objects are required.</a:t>
            </a:r>
          </a:p>
          <a:p>
            <a:r>
              <a:rPr lang="en-US" dirty="0"/>
              <a:t>You need to keep in your knowledge that lambda functions are syntactically restricted to a single expression.</a:t>
            </a:r>
          </a:p>
        </p:txBody>
      </p:sp>
    </p:spTree>
    <p:extLst>
      <p:ext uri="{BB962C8B-B14F-4D97-AF65-F5344CB8AC3E}">
        <p14:creationId xmlns:p14="http://schemas.microsoft.com/office/powerpoint/2010/main" val="1280992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1690"/>
          </a:xfrm>
        </p:spPr>
        <p:txBody>
          <a:bodyPr>
            <a:normAutofit fontScale="90000"/>
          </a:bodyPr>
          <a:lstStyle/>
          <a:p>
            <a:br>
              <a:rPr lang="en-IN" b="1" dirty="0"/>
            </a:br>
            <a:r>
              <a:rPr lang="en-IN" b="1" dirty="0"/>
              <a:t>Python lambda Function Declaration</a:t>
            </a:r>
            <a:br>
              <a:rPr lang="en-IN" b="1" dirty="0"/>
            </a:br>
            <a:endParaRPr lang="en-IN" dirty="0"/>
          </a:p>
        </p:txBody>
      </p:sp>
      <p:pic>
        <p:nvPicPr>
          <p:cNvPr id="4" name="Content Placeholder 3"/>
          <p:cNvPicPr>
            <a:picLocks noGrp="1" noChangeAspect="1"/>
          </p:cNvPicPr>
          <p:nvPr>
            <p:ph idx="1"/>
          </p:nvPr>
        </p:nvPicPr>
        <p:blipFill>
          <a:blip r:embed="rId2"/>
          <a:stretch>
            <a:fillRect/>
          </a:stretch>
        </p:blipFill>
        <p:spPr>
          <a:xfrm>
            <a:off x="719344" y="1082203"/>
            <a:ext cx="9655579" cy="4377820"/>
          </a:xfrm>
          <a:prstGeom prst="rect">
            <a:avLst/>
          </a:prstGeom>
        </p:spPr>
      </p:pic>
      <p:pic>
        <p:nvPicPr>
          <p:cNvPr id="5" name="Picture 4"/>
          <p:cNvPicPr>
            <a:picLocks noChangeAspect="1"/>
          </p:cNvPicPr>
          <p:nvPr/>
        </p:nvPicPr>
        <p:blipFill>
          <a:blip r:embed="rId3"/>
          <a:stretch>
            <a:fillRect/>
          </a:stretch>
        </p:blipFill>
        <p:spPr>
          <a:xfrm>
            <a:off x="838200" y="5645410"/>
            <a:ext cx="4458322" cy="657317"/>
          </a:xfrm>
          <a:prstGeom prst="rect">
            <a:avLst/>
          </a:prstGeom>
        </p:spPr>
      </p:pic>
    </p:spTree>
    <p:extLst>
      <p:ext uri="{BB962C8B-B14F-4D97-AF65-F5344CB8AC3E}">
        <p14:creationId xmlns:p14="http://schemas.microsoft.com/office/powerpoint/2010/main" val="73473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195754"/>
            <a:ext cx="4544059" cy="2593559"/>
          </a:xfrm>
          <a:prstGeom prst="rect">
            <a:avLst/>
          </a:prstGeom>
        </p:spPr>
      </p:pic>
      <p:sp>
        <p:nvSpPr>
          <p:cNvPr id="5" name="Rectangle 4"/>
          <p:cNvSpPr/>
          <p:nvPr/>
        </p:nvSpPr>
        <p:spPr>
          <a:xfrm>
            <a:off x="838200" y="4246658"/>
            <a:ext cx="4905895" cy="369332"/>
          </a:xfrm>
          <a:prstGeom prst="rect">
            <a:avLst/>
          </a:prstGeom>
        </p:spPr>
        <p:txBody>
          <a:bodyPr wrap="none">
            <a:spAutoFit/>
          </a:bodyPr>
          <a:lstStyle/>
          <a:p>
            <a:r>
              <a:rPr lang="en-US" dirty="0"/>
              <a:t>This lambda function doesn't have any arguments.</a:t>
            </a:r>
            <a:endParaRPr lang="en-IN" dirty="0"/>
          </a:p>
        </p:txBody>
      </p:sp>
      <p:sp>
        <p:nvSpPr>
          <p:cNvPr id="6" name="Rectangle 5"/>
          <p:cNvSpPr/>
          <p:nvPr/>
        </p:nvSpPr>
        <p:spPr>
          <a:xfrm>
            <a:off x="838199" y="4820335"/>
            <a:ext cx="6916615" cy="646331"/>
          </a:xfrm>
          <a:prstGeom prst="rect">
            <a:avLst/>
          </a:prstGeom>
        </p:spPr>
        <p:txBody>
          <a:bodyPr wrap="square">
            <a:spAutoFit/>
          </a:bodyPr>
          <a:lstStyle/>
          <a:p>
            <a:r>
              <a:rPr lang="en-US" dirty="0"/>
              <a:t>When we call the lambda function, the print() statement inside the lambda function is executed.</a:t>
            </a:r>
            <a:endParaRPr lang="en-IN" dirty="0"/>
          </a:p>
        </p:txBody>
      </p:sp>
    </p:spTree>
    <p:extLst>
      <p:ext uri="{BB962C8B-B14F-4D97-AF65-F5344CB8AC3E}">
        <p14:creationId xmlns:p14="http://schemas.microsoft.com/office/powerpoint/2010/main" val="118488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2369"/>
            <a:ext cx="10515600" cy="5684594"/>
          </a:xfrm>
        </p:spPr>
        <p:txBody>
          <a:bodyPr/>
          <a:lstStyle/>
          <a:p>
            <a:r>
              <a:rPr lang="en-US" dirty="0"/>
              <a:t>Add 10 to argument a, and return the result:</a:t>
            </a:r>
          </a:p>
          <a:p>
            <a:endParaRPr lang="en-US" dirty="0"/>
          </a:p>
          <a:p>
            <a:endParaRPr lang="en-US" dirty="0"/>
          </a:p>
          <a:p>
            <a:r>
              <a:rPr lang="en-US" dirty="0"/>
              <a:t>Output:15</a:t>
            </a:r>
          </a:p>
          <a:p>
            <a:r>
              <a:rPr lang="en-US" dirty="0"/>
              <a:t>Multiply argument a with argument b and return the result:</a:t>
            </a:r>
          </a:p>
          <a:p>
            <a:endParaRPr lang="en-IN" dirty="0"/>
          </a:p>
          <a:p>
            <a:endParaRPr lang="en-IN" dirty="0"/>
          </a:p>
          <a:p>
            <a:r>
              <a:rPr lang="en-IN" dirty="0"/>
              <a:t>Output:30</a:t>
            </a:r>
          </a:p>
          <a:p>
            <a:r>
              <a:rPr lang="en-US" dirty="0"/>
              <a:t>Summarize argument a, b, and c and return the result:</a:t>
            </a:r>
          </a:p>
          <a:p>
            <a:endParaRPr lang="en-IN" dirty="0"/>
          </a:p>
        </p:txBody>
      </p:sp>
      <p:pic>
        <p:nvPicPr>
          <p:cNvPr id="4" name="Picture 3"/>
          <p:cNvPicPr>
            <a:picLocks noChangeAspect="1"/>
          </p:cNvPicPr>
          <p:nvPr/>
        </p:nvPicPr>
        <p:blipFill>
          <a:blip r:embed="rId2"/>
          <a:stretch>
            <a:fillRect/>
          </a:stretch>
        </p:blipFill>
        <p:spPr>
          <a:xfrm>
            <a:off x="1017181" y="1112920"/>
            <a:ext cx="3247087" cy="874142"/>
          </a:xfrm>
          <a:prstGeom prst="rect">
            <a:avLst/>
          </a:prstGeom>
        </p:spPr>
      </p:pic>
      <p:pic>
        <p:nvPicPr>
          <p:cNvPr id="6" name="Picture 5"/>
          <p:cNvPicPr>
            <a:picLocks noChangeAspect="1"/>
          </p:cNvPicPr>
          <p:nvPr/>
        </p:nvPicPr>
        <p:blipFill>
          <a:blip r:embed="rId3"/>
          <a:stretch>
            <a:fillRect/>
          </a:stretch>
        </p:blipFill>
        <p:spPr>
          <a:xfrm>
            <a:off x="1116458" y="3004735"/>
            <a:ext cx="2362530" cy="784750"/>
          </a:xfrm>
          <a:prstGeom prst="rect">
            <a:avLst/>
          </a:prstGeom>
        </p:spPr>
      </p:pic>
      <p:pic>
        <p:nvPicPr>
          <p:cNvPr id="8" name="Picture 7"/>
          <p:cNvPicPr>
            <a:picLocks noChangeAspect="1"/>
          </p:cNvPicPr>
          <p:nvPr/>
        </p:nvPicPr>
        <p:blipFill>
          <a:blip r:embed="rId4"/>
          <a:stretch>
            <a:fillRect/>
          </a:stretch>
        </p:blipFill>
        <p:spPr>
          <a:xfrm>
            <a:off x="1116458" y="5261423"/>
            <a:ext cx="3332450" cy="708554"/>
          </a:xfrm>
          <a:prstGeom prst="rect">
            <a:avLst/>
          </a:prstGeom>
        </p:spPr>
      </p:pic>
    </p:spTree>
    <p:extLst>
      <p:ext uri="{BB962C8B-B14F-4D97-AF65-F5344CB8AC3E}">
        <p14:creationId xmlns:p14="http://schemas.microsoft.com/office/powerpoint/2010/main" val="3917842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Use Lambda Functions?</a:t>
            </a:r>
          </a:p>
        </p:txBody>
      </p:sp>
      <p:sp>
        <p:nvSpPr>
          <p:cNvPr id="3" name="Content Placeholder 2"/>
          <p:cNvSpPr>
            <a:spLocks noGrp="1"/>
          </p:cNvSpPr>
          <p:nvPr>
            <p:ph idx="1"/>
          </p:nvPr>
        </p:nvSpPr>
        <p:spPr/>
        <p:txBody>
          <a:bodyPr/>
          <a:lstStyle/>
          <a:p>
            <a:r>
              <a:rPr lang="en-US" dirty="0"/>
              <a:t>The power of lambda is better shown when you use them as an anonymous function inside another function.</a:t>
            </a:r>
          </a:p>
          <a:p>
            <a:endParaRPr lang="en-IN" dirty="0"/>
          </a:p>
        </p:txBody>
      </p:sp>
      <p:pic>
        <p:nvPicPr>
          <p:cNvPr id="4" name="Picture 3"/>
          <p:cNvPicPr>
            <a:picLocks noChangeAspect="1"/>
          </p:cNvPicPr>
          <p:nvPr/>
        </p:nvPicPr>
        <p:blipFill>
          <a:blip r:embed="rId2"/>
          <a:stretch>
            <a:fillRect/>
          </a:stretch>
        </p:blipFill>
        <p:spPr>
          <a:xfrm>
            <a:off x="1266661" y="2935785"/>
            <a:ext cx="6892601" cy="2638538"/>
          </a:xfrm>
          <a:prstGeom prst="rect">
            <a:avLst/>
          </a:prstGeom>
        </p:spPr>
      </p:pic>
    </p:spTree>
    <p:extLst>
      <p:ext uri="{BB962C8B-B14F-4D97-AF65-F5344CB8AC3E}">
        <p14:creationId xmlns:p14="http://schemas.microsoft.com/office/powerpoint/2010/main" val="546431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0813" y="575650"/>
            <a:ext cx="6158202" cy="2615958"/>
          </a:xfrm>
          <a:prstGeom prst="rect">
            <a:avLst/>
          </a:prstGeom>
        </p:spPr>
      </p:pic>
      <p:pic>
        <p:nvPicPr>
          <p:cNvPr id="5" name="Picture 4"/>
          <p:cNvPicPr>
            <a:picLocks noChangeAspect="1"/>
          </p:cNvPicPr>
          <p:nvPr/>
        </p:nvPicPr>
        <p:blipFill>
          <a:blip r:embed="rId3"/>
          <a:stretch>
            <a:fillRect/>
          </a:stretch>
        </p:blipFill>
        <p:spPr>
          <a:xfrm>
            <a:off x="910813" y="3506664"/>
            <a:ext cx="6342841" cy="2498481"/>
          </a:xfrm>
          <a:prstGeom prst="rect">
            <a:avLst/>
          </a:prstGeom>
        </p:spPr>
      </p:pic>
    </p:spTree>
    <p:extLst>
      <p:ext uri="{BB962C8B-B14F-4D97-AF65-F5344CB8AC3E}">
        <p14:creationId xmlns:p14="http://schemas.microsoft.com/office/powerpoint/2010/main" val="805296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 Between Lambda functions and </a:t>
            </a:r>
            <a:r>
              <a:rPr lang="en-US" b="1" dirty="0" err="1"/>
              <a:t>def</a:t>
            </a:r>
            <a:r>
              <a:rPr lang="en-US" b="1" dirty="0"/>
              <a:t> defined function</a:t>
            </a:r>
            <a:br>
              <a:rPr lang="en-US" b="1" dirty="0"/>
            </a:br>
            <a:endParaRPr lang="en-IN" dirty="0"/>
          </a:p>
        </p:txBody>
      </p:sp>
      <p:graphicFrame>
        <p:nvGraphicFramePr>
          <p:cNvPr id="4" name="Content Placeholder 3"/>
          <p:cNvGraphicFramePr>
            <a:graphicFrameLocks noGrp="1"/>
          </p:cNvGraphicFramePr>
          <p:nvPr>
            <p:ph idx="1"/>
          </p:nvPr>
        </p:nvGraphicFramePr>
        <p:xfrm>
          <a:off x="2762250" y="2827814"/>
          <a:ext cx="6667500" cy="2346960"/>
        </p:xfrm>
        <a:graphic>
          <a:graphicData uri="http://schemas.openxmlformats.org/drawingml/2006/table">
            <a:tbl>
              <a:tblPr/>
              <a:tblGrid>
                <a:gridCol w="3333750">
                  <a:extLst>
                    <a:ext uri="{9D8B030D-6E8A-4147-A177-3AD203B41FA5}">
                      <a16:colId xmlns:a16="http://schemas.microsoft.com/office/drawing/2014/main" val="58896541"/>
                    </a:ext>
                  </a:extLst>
                </a:gridCol>
                <a:gridCol w="3333750">
                  <a:extLst>
                    <a:ext uri="{9D8B030D-6E8A-4147-A177-3AD203B41FA5}">
                      <a16:colId xmlns:a16="http://schemas.microsoft.com/office/drawing/2014/main" val="3633444079"/>
                    </a:ext>
                  </a:extLst>
                </a:gridCol>
              </a:tblGrid>
              <a:tr h="0">
                <a:tc>
                  <a:txBody>
                    <a:bodyPr/>
                    <a:lstStyle/>
                    <a:p>
                      <a:pPr algn="ctr" rtl="0" fontAlgn="base"/>
                      <a:r>
                        <a:rPr lang="en-IN" sz="1400" b="1">
                          <a:effectLst/>
                        </a:rPr>
                        <a:t>With lambda function</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400" b="1">
                          <a:effectLst/>
                        </a:rPr>
                        <a:t>Without lambda function</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30915119"/>
                  </a:ext>
                </a:extLst>
              </a:tr>
              <a:tr h="0">
                <a:tc>
                  <a:txBody>
                    <a:bodyPr/>
                    <a:lstStyle/>
                    <a:p>
                      <a:pPr algn="ctr" fontAlgn="ctr"/>
                      <a:r>
                        <a:rPr lang="en-US" sz="1250" b="0">
                          <a:effectLst/>
                        </a:rPr>
                        <a:t>Supports single-line sometimes statements that return some value.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Supports any number of lines inside a function block</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12510057"/>
                  </a:ext>
                </a:extLst>
              </a:tr>
              <a:tr h="0">
                <a:tc>
                  <a:txBody>
                    <a:bodyPr/>
                    <a:lstStyle/>
                    <a:p>
                      <a:pPr algn="ctr" fontAlgn="ctr"/>
                      <a:r>
                        <a:rPr lang="en-US" sz="1250" b="0">
                          <a:effectLst/>
                        </a:rPr>
                        <a:t>Good for performing short operations/data manipulations.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Good for any cases that require multiple lines of code.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195779880"/>
                  </a:ext>
                </a:extLst>
              </a:tr>
              <a:tr h="0">
                <a:tc>
                  <a:txBody>
                    <a:bodyPr/>
                    <a:lstStyle/>
                    <a:p>
                      <a:pPr algn="ctr" fontAlgn="ctr"/>
                      <a:r>
                        <a:rPr lang="en-US" sz="1250" b="0">
                          <a:effectLst/>
                        </a:rPr>
                        <a:t>Using the lambda function can sometime reduce the readability of code.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dirty="0">
                          <a:effectLst/>
                        </a:rPr>
                        <a:t>We can use comments and function descriptions for easy readability.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57271248"/>
                  </a:ext>
                </a:extLst>
              </a:tr>
            </a:tbl>
          </a:graphicData>
        </a:graphic>
      </p:graphicFrame>
    </p:spTree>
    <p:extLst>
      <p:ext uri="{BB962C8B-B14F-4D97-AF65-F5344CB8AC3E}">
        <p14:creationId xmlns:p14="http://schemas.microsoft.com/office/powerpoint/2010/main" val="4100031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1690"/>
          </a:xfrm>
        </p:spPr>
        <p:txBody>
          <a:bodyPr>
            <a:normAutofit fontScale="90000"/>
          </a:bodyPr>
          <a:lstStyle/>
          <a:p>
            <a:br>
              <a:rPr lang="en-US" b="1" dirty="0"/>
            </a:br>
            <a:r>
              <a:rPr lang="en-US" b="1" dirty="0"/>
              <a:t>Practical Uses of Python lambda function</a:t>
            </a:r>
            <a:br>
              <a:rPr lang="en-US" b="1" dirty="0"/>
            </a:br>
            <a:endParaRPr lang="en-IN" dirty="0"/>
          </a:p>
        </p:txBody>
      </p:sp>
      <p:sp>
        <p:nvSpPr>
          <p:cNvPr id="3" name="Content Placeholder 2"/>
          <p:cNvSpPr>
            <a:spLocks noGrp="1"/>
          </p:cNvSpPr>
          <p:nvPr>
            <p:ph idx="1"/>
          </p:nvPr>
        </p:nvSpPr>
        <p:spPr>
          <a:xfrm>
            <a:off x="838200" y="1257300"/>
            <a:ext cx="10515600" cy="4919663"/>
          </a:xfrm>
        </p:spPr>
        <p:txBody>
          <a:bodyPr/>
          <a:lstStyle/>
          <a:p>
            <a:r>
              <a:rPr lang="en-US" b="1" dirty="0"/>
              <a:t>Python Lambda Function with List Comprehension</a:t>
            </a:r>
          </a:p>
          <a:p>
            <a:pPr algn="just"/>
            <a:r>
              <a:rPr lang="en-US" dirty="0"/>
              <a:t>On each iteration inside the list comprehension, we are creating a new lambda function with a default argument of x (where x is the current item in the iteration). Later, inside the for loop, we are calling the same function object having the default argument using item() and get the desired value. Thus, is_even_list stores the list of lambda function objects.</a:t>
            </a:r>
            <a:endParaRPr lang="en-IN" dirty="0"/>
          </a:p>
        </p:txBody>
      </p:sp>
    </p:spTree>
    <p:extLst>
      <p:ext uri="{BB962C8B-B14F-4D97-AF65-F5344CB8AC3E}">
        <p14:creationId xmlns:p14="http://schemas.microsoft.com/office/powerpoint/2010/main" val="3711078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7330" y="1098000"/>
            <a:ext cx="8147539" cy="1592446"/>
          </a:xfrm>
          <a:prstGeom prst="rect">
            <a:avLst/>
          </a:prstGeom>
        </p:spPr>
      </p:pic>
      <p:sp>
        <p:nvSpPr>
          <p:cNvPr id="5" name="Rectangle 4"/>
          <p:cNvSpPr/>
          <p:nvPr/>
        </p:nvSpPr>
        <p:spPr>
          <a:xfrm>
            <a:off x="1016977" y="2507875"/>
            <a:ext cx="6096000" cy="1754326"/>
          </a:xfrm>
          <a:prstGeom prst="rect">
            <a:avLst/>
          </a:prstGeom>
        </p:spPr>
        <p:txBody>
          <a:bodyPr>
            <a:spAutoFit/>
          </a:bodyPr>
          <a:lstStyle/>
          <a:p>
            <a:r>
              <a:rPr lang="en-US" dirty="0"/>
              <a:t>Here's how the results are obtained:</a:t>
            </a:r>
          </a:p>
          <a:p>
            <a:endParaRPr lang="en-US" dirty="0"/>
          </a:p>
          <a:p>
            <a:r>
              <a:rPr lang="en-US" dirty="0"/>
              <a:t>For x=1, lambda function returns 1 * 10 = 10.</a:t>
            </a:r>
          </a:p>
          <a:p>
            <a:r>
              <a:rPr lang="en-US" dirty="0"/>
              <a:t>For x=2, lambda function returns 2 * 10 = 20.</a:t>
            </a:r>
          </a:p>
          <a:p>
            <a:r>
              <a:rPr lang="en-US" dirty="0"/>
              <a:t>For x=3, lambda function returns 3 * 10 = 30.</a:t>
            </a:r>
          </a:p>
          <a:p>
            <a:r>
              <a:rPr lang="en-US" dirty="0"/>
              <a:t>For x=4, lambda function returns 4 * 10 = 40.</a:t>
            </a:r>
            <a:endParaRPr lang="en-IN" dirty="0"/>
          </a:p>
        </p:txBody>
      </p:sp>
      <p:pic>
        <p:nvPicPr>
          <p:cNvPr id="6" name="Picture 5"/>
          <p:cNvPicPr>
            <a:picLocks noChangeAspect="1"/>
          </p:cNvPicPr>
          <p:nvPr/>
        </p:nvPicPr>
        <p:blipFill>
          <a:blip r:embed="rId3"/>
          <a:stretch>
            <a:fillRect/>
          </a:stretch>
        </p:blipFill>
        <p:spPr>
          <a:xfrm>
            <a:off x="917330" y="4463562"/>
            <a:ext cx="3276600" cy="1905000"/>
          </a:xfrm>
          <a:prstGeom prst="rect">
            <a:avLst/>
          </a:prstGeom>
        </p:spPr>
      </p:pic>
    </p:spTree>
    <p:extLst>
      <p:ext uri="{BB962C8B-B14F-4D97-AF65-F5344CB8AC3E}">
        <p14:creationId xmlns:p14="http://schemas.microsoft.com/office/powerpoint/2010/main" val="3211942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50EC-F660-0209-2C97-BC677092B052}"/>
              </a:ext>
            </a:extLst>
          </p:cNvPr>
          <p:cNvSpPr>
            <a:spLocks noGrp="1"/>
          </p:cNvSpPr>
          <p:nvPr>
            <p:ph type="title"/>
          </p:nvPr>
        </p:nvSpPr>
        <p:spPr/>
        <p:txBody>
          <a:bodyPr/>
          <a:lstStyle/>
          <a:p>
            <a:r>
              <a:rPr lang="en-US" dirty="0"/>
              <a:t>Python Lambda Function with if-else</a:t>
            </a:r>
            <a:endParaRPr lang="en-IN" dirty="0"/>
          </a:p>
        </p:txBody>
      </p:sp>
      <p:sp>
        <p:nvSpPr>
          <p:cNvPr id="3" name="Content Placeholder 2">
            <a:extLst>
              <a:ext uri="{FF2B5EF4-FFF2-40B4-BE49-F238E27FC236}">
                <a16:creationId xmlns:a16="http://schemas.microsoft.com/office/drawing/2014/main" id="{A07174E9-30AE-4653-124E-82466C3C00C9}"/>
              </a:ext>
            </a:extLst>
          </p:cNvPr>
          <p:cNvSpPr>
            <a:spLocks noGrp="1"/>
          </p:cNvSpPr>
          <p:nvPr>
            <p:ph idx="1"/>
          </p:nvPr>
        </p:nvSpPr>
        <p:spPr/>
        <p:txBody>
          <a:bodyPr/>
          <a:lstStyle/>
          <a:p>
            <a:r>
              <a:rPr lang="en-US" dirty="0"/>
              <a:t>Here we are using the Max lambda function to find the maximum of two integers.</a:t>
            </a:r>
          </a:p>
          <a:p>
            <a:endParaRPr lang="en-US" dirty="0"/>
          </a:p>
          <a:p>
            <a:endParaRPr lang="en-IN" dirty="0"/>
          </a:p>
        </p:txBody>
      </p:sp>
      <p:pic>
        <p:nvPicPr>
          <p:cNvPr id="5" name="Picture 4">
            <a:extLst>
              <a:ext uri="{FF2B5EF4-FFF2-40B4-BE49-F238E27FC236}">
                <a16:creationId xmlns:a16="http://schemas.microsoft.com/office/drawing/2014/main" id="{168FAD53-F4EC-50E7-AD3C-6F55628117FD}"/>
              </a:ext>
            </a:extLst>
          </p:cNvPr>
          <p:cNvPicPr>
            <a:picLocks noChangeAspect="1"/>
          </p:cNvPicPr>
          <p:nvPr/>
        </p:nvPicPr>
        <p:blipFill>
          <a:blip r:embed="rId2"/>
          <a:stretch>
            <a:fillRect/>
          </a:stretch>
        </p:blipFill>
        <p:spPr>
          <a:xfrm>
            <a:off x="1250847" y="2903588"/>
            <a:ext cx="4705350" cy="1830643"/>
          </a:xfrm>
          <a:prstGeom prst="rect">
            <a:avLst/>
          </a:prstGeom>
        </p:spPr>
      </p:pic>
    </p:spTree>
    <p:extLst>
      <p:ext uri="{BB962C8B-B14F-4D97-AF65-F5344CB8AC3E}">
        <p14:creationId xmlns:p14="http://schemas.microsoft.com/office/powerpoint/2010/main" val="4086243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47052"/>
          </a:xfrm>
        </p:spPr>
        <p:txBody>
          <a:bodyPr>
            <a:normAutofit fontScale="90000"/>
          </a:bodyPr>
          <a:lstStyle/>
          <a:p>
            <a:br>
              <a:rPr lang="en-IN" b="1" dirty="0"/>
            </a:br>
            <a:r>
              <a:rPr lang="en-IN" b="1" dirty="0"/>
              <a:t>Python Recursion</a:t>
            </a:r>
            <a:br>
              <a:rPr lang="en-IN" b="1" dirty="0"/>
            </a:br>
            <a:endParaRPr lang="en-IN" dirty="0"/>
          </a:p>
        </p:txBody>
      </p:sp>
      <p:sp>
        <p:nvSpPr>
          <p:cNvPr id="3" name="Content Placeholder 2"/>
          <p:cNvSpPr>
            <a:spLocks noGrp="1"/>
          </p:cNvSpPr>
          <p:nvPr>
            <p:ph idx="1"/>
          </p:nvPr>
        </p:nvSpPr>
        <p:spPr>
          <a:xfrm>
            <a:off x="838200" y="1072662"/>
            <a:ext cx="10515600" cy="5104301"/>
          </a:xfrm>
        </p:spPr>
        <p:txBody>
          <a:bodyPr/>
          <a:lstStyle/>
          <a:p>
            <a:r>
              <a:rPr lang="en-US" dirty="0"/>
              <a:t>Recursion is the process of defining something in terms of itself.</a:t>
            </a:r>
          </a:p>
          <a:p>
            <a:endParaRPr lang="en-US" dirty="0"/>
          </a:p>
          <a:p>
            <a:r>
              <a:rPr lang="en-US" dirty="0"/>
              <a:t>A physical world example would be to place two parallel mirrors facing each other. Any object in between them would be reflected recursively.</a:t>
            </a:r>
            <a:endParaRPr lang="en-IN" dirty="0"/>
          </a:p>
        </p:txBody>
      </p:sp>
    </p:spTree>
    <p:extLst>
      <p:ext uri="{BB962C8B-B14F-4D97-AF65-F5344CB8AC3E}">
        <p14:creationId xmlns:p14="http://schemas.microsoft.com/office/powerpoint/2010/main" val="509792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6F61B-F942-1689-5DDC-F1970B5F3B38}"/>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Python Lambda with Multiple Statements</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0A6D33B1-3FAB-4A64-2D30-DAB9C498F45B}"/>
              </a:ext>
            </a:extLst>
          </p:cNvPr>
          <p:cNvSpPr>
            <a:spLocks noGrp="1"/>
          </p:cNvSpPr>
          <p:nvPr>
            <p:ph idx="1"/>
          </p:nvPr>
        </p:nvSpPr>
        <p:spPr/>
        <p:txBody>
          <a:bodyPr/>
          <a:lstStyle/>
          <a:p>
            <a:r>
              <a:rPr lang="en-US" b="0" i="0" dirty="0">
                <a:solidFill>
                  <a:srgbClr val="273239"/>
                </a:solidFill>
                <a:effectLst/>
                <a:latin typeface="Times New Roman" panose="02020603050405020304" pitchFamily="18" charset="0"/>
                <a:cs typeface="Times New Roman" panose="02020603050405020304" pitchFamily="18" charset="0"/>
              </a:rPr>
              <a:t>Lambda functions do not allow multiple statements, however, we can create two lambda functions and then call the other lambda function as a parameter to the first function.</a:t>
            </a:r>
          </a:p>
          <a:p>
            <a:r>
              <a:rPr lang="en-US" b="0" i="0" dirty="0">
                <a:solidFill>
                  <a:srgbClr val="273239"/>
                </a:solidFill>
                <a:effectLst/>
                <a:latin typeface="Times New Roman" panose="02020603050405020304" pitchFamily="18" charset="0"/>
                <a:cs typeface="Times New Roman" panose="02020603050405020304" pitchFamily="18" charset="0"/>
              </a:rPr>
              <a:t> Let’s try to find the second maximum element using lambda.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505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26290C-118A-E97D-F344-1627D10CD2B3}"/>
              </a:ext>
            </a:extLst>
          </p:cNvPr>
          <p:cNvPicPr>
            <a:picLocks noGrp="1" noChangeAspect="1"/>
          </p:cNvPicPr>
          <p:nvPr>
            <p:ph idx="1"/>
          </p:nvPr>
        </p:nvPicPr>
        <p:blipFill>
          <a:blip r:embed="rId2"/>
          <a:stretch>
            <a:fillRect/>
          </a:stretch>
        </p:blipFill>
        <p:spPr>
          <a:xfrm>
            <a:off x="943897" y="250723"/>
            <a:ext cx="10795819" cy="5884606"/>
          </a:xfrm>
        </p:spPr>
      </p:pic>
    </p:spTree>
    <p:extLst>
      <p:ext uri="{BB962C8B-B14F-4D97-AF65-F5344CB8AC3E}">
        <p14:creationId xmlns:p14="http://schemas.microsoft.com/office/powerpoint/2010/main" val="2886589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E7A591-F9E5-40C2-B9BE-95DA6DBD5D75}"/>
              </a:ext>
            </a:extLst>
          </p:cNvPr>
          <p:cNvPicPr>
            <a:picLocks noGrp="1" noChangeAspect="1"/>
          </p:cNvPicPr>
          <p:nvPr>
            <p:ph idx="1"/>
          </p:nvPr>
        </p:nvPicPr>
        <p:blipFill>
          <a:blip r:embed="rId2"/>
          <a:stretch>
            <a:fillRect/>
          </a:stretch>
        </p:blipFill>
        <p:spPr>
          <a:xfrm>
            <a:off x="693175" y="648928"/>
            <a:ext cx="9645444" cy="5589639"/>
          </a:xfrm>
        </p:spPr>
      </p:pic>
    </p:spTree>
    <p:extLst>
      <p:ext uri="{BB962C8B-B14F-4D97-AF65-F5344CB8AC3E}">
        <p14:creationId xmlns:p14="http://schemas.microsoft.com/office/powerpoint/2010/main" val="752577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3847E-B14B-1633-CE99-55EB715E9B5D}"/>
              </a:ext>
            </a:extLst>
          </p:cNvPr>
          <p:cNvSpPr>
            <a:spLocks noGrp="1"/>
          </p:cNvSpPr>
          <p:nvPr>
            <p:ph idx="1"/>
          </p:nvPr>
        </p:nvSpPr>
        <p:spPr>
          <a:xfrm>
            <a:off x="838200" y="575187"/>
            <a:ext cx="10515600" cy="5601776"/>
          </a:xfrm>
        </p:spPr>
        <p:txBody>
          <a:bodyPr/>
          <a:lstStyle/>
          <a:p>
            <a:r>
              <a:rPr lang="en-US" dirty="0"/>
              <a:t>y = [4, 8, 12, 16]:</a:t>
            </a:r>
          </a:p>
          <a:p>
            <a:endParaRPr lang="en-US" dirty="0"/>
          </a:p>
          <a:p>
            <a:r>
              <a:rPr lang="en-US" dirty="0" err="1"/>
              <a:t>len</a:t>
            </a:r>
            <a:r>
              <a:rPr lang="en-US" dirty="0"/>
              <a:t>(y) is 4.</a:t>
            </a:r>
          </a:p>
          <a:p>
            <a:r>
              <a:rPr lang="en-US" dirty="0" err="1"/>
              <a:t>len</a:t>
            </a:r>
            <a:r>
              <a:rPr lang="en-US" dirty="0"/>
              <a:t>(y) - 2 is 2.</a:t>
            </a:r>
          </a:p>
          <a:p>
            <a:r>
              <a:rPr lang="en-US" dirty="0"/>
              <a:t>Therefore, y[</a:t>
            </a:r>
            <a:r>
              <a:rPr lang="en-US" dirty="0" err="1"/>
              <a:t>len</a:t>
            </a:r>
            <a:r>
              <a:rPr lang="en-US" dirty="0"/>
              <a:t>(y)-2] is equivalent to y[2], which gives the second-to-last element, in this case, 12.</a:t>
            </a:r>
            <a:endParaRPr lang="en-IN" dirty="0"/>
          </a:p>
        </p:txBody>
      </p:sp>
    </p:spTree>
    <p:extLst>
      <p:ext uri="{BB962C8B-B14F-4D97-AF65-F5344CB8AC3E}">
        <p14:creationId xmlns:p14="http://schemas.microsoft.com/office/powerpoint/2010/main" val="4081153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24F5-9405-360F-3FC3-0C6D396D1622}"/>
              </a:ext>
            </a:extLst>
          </p:cNvPr>
          <p:cNvSpPr>
            <a:spLocks noGrp="1"/>
          </p:cNvSpPr>
          <p:nvPr>
            <p:ph type="title"/>
          </p:nvPr>
        </p:nvSpPr>
        <p:spPr/>
        <p:txBody>
          <a:bodyPr/>
          <a:lstStyle/>
          <a:p>
            <a:r>
              <a:rPr lang="en-IN" dirty="0"/>
              <a:t>Map () function</a:t>
            </a:r>
          </a:p>
        </p:txBody>
      </p:sp>
      <p:sp>
        <p:nvSpPr>
          <p:cNvPr id="3" name="Content Placeholder 2">
            <a:extLst>
              <a:ext uri="{FF2B5EF4-FFF2-40B4-BE49-F238E27FC236}">
                <a16:creationId xmlns:a16="http://schemas.microsoft.com/office/drawing/2014/main" id="{922B37A2-F9CF-2949-E9F0-BE24BF5042AC}"/>
              </a:ext>
            </a:extLst>
          </p:cNvPr>
          <p:cNvSpPr>
            <a:spLocks noGrp="1"/>
          </p:cNvSpPr>
          <p:nvPr>
            <p:ph idx="1"/>
          </p:nvPr>
        </p:nvSpPr>
        <p:spPr/>
        <p:txBody>
          <a:bodyPr/>
          <a:lstStyle/>
          <a:p>
            <a:r>
              <a:rPr lang="en-US" dirty="0"/>
              <a:t>It is Python's built-in function to used to apply the given function to all the iterables. </a:t>
            </a:r>
          </a:p>
          <a:p>
            <a:r>
              <a:rPr lang="en-US" dirty="0"/>
              <a:t>The returned value from map()can then be passed to functions like list() (to create a list), set() (to create a set) and so on.</a:t>
            </a:r>
          </a:p>
          <a:p>
            <a:r>
              <a:rPr lang="en-US" dirty="0" err="1"/>
              <a:t>eg</a:t>
            </a:r>
            <a:endParaRPr lang="en-US" dirty="0"/>
          </a:p>
          <a:p>
            <a:endParaRPr lang="en-IN" dirty="0"/>
          </a:p>
        </p:txBody>
      </p:sp>
    </p:spTree>
    <p:extLst>
      <p:ext uri="{BB962C8B-B14F-4D97-AF65-F5344CB8AC3E}">
        <p14:creationId xmlns:p14="http://schemas.microsoft.com/office/powerpoint/2010/main" val="308908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03D0EE-7656-CBBD-AC77-C7D383DC353C}"/>
              </a:ext>
            </a:extLst>
          </p:cNvPr>
          <p:cNvPicPr>
            <a:picLocks noGrp="1" noChangeAspect="1"/>
          </p:cNvPicPr>
          <p:nvPr>
            <p:ph idx="1"/>
          </p:nvPr>
        </p:nvPicPr>
        <p:blipFill>
          <a:blip r:embed="rId2"/>
          <a:stretch>
            <a:fillRect/>
          </a:stretch>
        </p:blipFill>
        <p:spPr>
          <a:xfrm>
            <a:off x="1253612" y="1255712"/>
            <a:ext cx="9733935" cy="5071345"/>
          </a:xfrm>
        </p:spPr>
      </p:pic>
    </p:spTree>
    <p:extLst>
      <p:ext uri="{BB962C8B-B14F-4D97-AF65-F5344CB8AC3E}">
        <p14:creationId xmlns:p14="http://schemas.microsoft.com/office/powerpoint/2010/main" val="3268118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8492C3-969E-1571-9D63-520A6AA259A9}"/>
              </a:ext>
            </a:extLst>
          </p:cNvPr>
          <p:cNvPicPr>
            <a:picLocks noGrp="1" noChangeAspect="1"/>
          </p:cNvPicPr>
          <p:nvPr>
            <p:ph idx="1"/>
          </p:nvPr>
        </p:nvPicPr>
        <p:blipFill>
          <a:blip r:embed="rId2"/>
          <a:stretch>
            <a:fillRect/>
          </a:stretch>
        </p:blipFill>
        <p:spPr>
          <a:xfrm>
            <a:off x="1371600" y="737419"/>
            <a:ext cx="8760542" cy="4734233"/>
          </a:xfrm>
        </p:spPr>
      </p:pic>
    </p:spTree>
    <p:extLst>
      <p:ext uri="{BB962C8B-B14F-4D97-AF65-F5344CB8AC3E}">
        <p14:creationId xmlns:p14="http://schemas.microsoft.com/office/powerpoint/2010/main" val="1033907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9D3BA3-7EC9-474F-C5A4-49FDD72BDB8E}"/>
              </a:ext>
            </a:extLst>
          </p:cNvPr>
          <p:cNvPicPr>
            <a:picLocks noGrp="1" noChangeAspect="1"/>
          </p:cNvPicPr>
          <p:nvPr>
            <p:ph idx="1"/>
          </p:nvPr>
        </p:nvPicPr>
        <p:blipFill>
          <a:blip r:embed="rId2"/>
          <a:stretch>
            <a:fillRect/>
          </a:stretch>
        </p:blipFill>
        <p:spPr>
          <a:xfrm>
            <a:off x="722671" y="663677"/>
            <a:ext cx="9792929" cy="5604388"/>
          </a:xfrm>
        </p:spPr>
      </p:pic>
    </p:spTree>
    <p:extLst>
      <p:ext uri="{BB962C8B-B14F-4D97-AF65-F5344CB8AC3E}">
        <p14:creationId xmlns:p14="http://schemas.microsoft.com/office/powerpoint/2010/main" val="3968320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7127-0665-6224-7478-8D898924C8D3}"/>
              </a:ext>
            </a:extLst>
          </p:cNvPr>
          <p:cNvSpPr>
            <a:spLocks noGrp="1"/>
          </p:cNvSpPr>
          <p:nvPr>
            <p:ph type="title"/>
          </p:nvPr>
        </p:nvSpPr>
        <p:spPr>
          <a:xfrm>
            <a:off x="838200" y="365126"/>
            <a:ext cx="10515600" cy="652514"/>
          </a:xfrm>
        </p:spPr>
        <p:txBody>
          <a:bodyPr>
            <a:normAutofit fontScale="90000"/>
          </a:bodyPr>
          <a:lstStyle/>
          <a:p>
            <a:r>
              <a:rPr lang="en-US" dirty="0"/>
              <a:t>Using lambda() Function with map()</a:t>
            </a:r>
            <a:endParaRPr lang="en-IN" dirty="0"/>
          </a:p>
        </p:txBody>
      </p:sp>
      <p:pic>
        <p:nvPicPr>
          <p:cNvPr id="5" name="Content Placeholder 4">
            <a:extLst>
              <a:ext uri="{FF2B5EF4-FFF2-40B4-BE49-F238E27FC236}">
                <a16:creationId xmlns:a16="http://schemas.microsoft.com/office/drawing/2014/main" id="{E0C5A842-1A78-8374-AADB-69C6DFB36E6F}"/>
              </a:ext>
            </a:extLst>
          </p:cNvPr>
          <p:cNvPicPr>
            <a:picLocks noGrp="1" noChangeAspect="1"/>
          </p:cNvPicPr>
          <p:nvPr>
            <p:ph idx="1"/>
          </p:nvPr>
        </p:nvPicPr>
        <p:blipFill>
          <a:blip r:embed="rId2"/>
          <a:stretch>
            <a:fillRect/>
          </a:stretch>
        </p:blipFill>
        <p:spPr>
          <a:xfrm>
            <a:off x="838200" y="1566550"/>
            <a:ext cx="11474245" cy="5147551"/>
          </a:xfrm>
        </p:spPr>
      </p:pic>
      <p:sp>
        <p:nvSpPr>
          <p:cNvPr id="7" name="TextBox 6">
            <a:extLst>
              <a:ext uri="{FF2B5EF4-FFF2-40B4-BE49-F238E27FC236}">
                <a16:creationId xmlns:a16="http://schemas.microsoft.com/office/drawing/2014/main" id="{0517C51B-7519-FE77-89AA-3EDAF308CFBD}"/>
              </a:ext>
            </a:extLst>
          </p:cNvPr>
          <p:cNvSpPr txBox="1"/>
          <p:nvPr/>
        </p:nvSpPr>
        <p:spPr>
          <a:xfrm>
            <a:off x="838199" y="1107429"/>
            <a:ext cx="9574161" cy="369332"/>
          </a:xfrm>
          <a:prstGeom prst="rect">
            <a:avLst/>
          </a:prstGeom>
          <a:noFill/>
        </p:spPr>
        <p:txBody>
          <a:bodyPr wrap="square">
            <a:spAutoFit/>
          </a:bodyPr>
          <a:lstStyle/>
          <a:p>
            <a:r>
              <a:rPr lang="en-US" dirty="0"/>
              <a:t>Multiply all elements of a list by 2 using lambda and map() function</a:t>
            </a:r>
            <a:endParaRPr lang="en-IN" dirty="0"/>
          </a:p>
        </p:txBody>
      </p:sp>
    </p:spTree>
    <p:extLst>
      <p:ext uri="{BB962C8B-B14F-4D97-AF65-F5344CB8AC3E}">
        <p14:creationId xmlns:p14="http://schemas.microsoft.com/office/powerpoint/2010/main" val="13354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3A549-39AC-63C0-D392-F9FE11DDF030}"/>
              </a:ext>
            </a:extLst>
          </p:cNvPr>
          <p:cNvSpPr>
            <a:spLocks noGrp="1"/>
          </p:cNvSpPr>
          <p:nvPr>
            <p:ph type="title"/>
          </p:nvPr>
        </p:nvSpPr>
        <p:spPr>
          <a:xfrm>
            <a:off x="838200" y="365126"/>
            <a:ext cx="10515600" cy="726256"/>
          </a:xfrm>
        </p:spPr>
        <p:txBody>
          <a:bodyPr>
            <a:normAutofit fontScale="90000"/>
          </a:bodyPr>
          <a:lstStyle/>
          <a:p>
            <a:r>
              <a:rPr lang="en-US" dirty="0"/>
              <a:t>Transform all elements of a list to upper case using lambda and map() function</a:t>
            </a:r>
            <a:endParaRPr lang="en-IN" dirty="0"/>
          </a:p>
        </p:txBody>
      </p:sp>
      <p:pic>
        <p:nvPicPr>
          <p:cNvPr id="5" name="Content Placeholder 4">
            <a:extLst>
              <a:ext uri="{FF2B5EF4-FFF2-40B4-BE49-F238E27FC236}">
                <a16:creationId xmlns:a16="http://schemas.microsoft.com/office/drawing/2014/main" id="{E2E9BDA4-A5F1-1640-4BD9-973841BC9172}"/>
              </a:ext>
            </a:extLst>
          </p:cNvPr>
          <p:cNvPicPr>
            <a:picLocks noGrp="1" noChangeAspect="1"/>
          </p:cNvPicPr>
          <p:nvPr>
            <p:ph idx="1"/>
          </p:nvPr>
        </p:nvPicPr>
        <p:blipFill>
          <a:blip r:embed="rId2"/>
          <a:stretch>
            <a:fillRect/>
          </a:stretch>
        </p:blipFill>
        <p:spPr>
          <a:xfrm>
            <a:off x="1386349" y="1769806"/>
            <a:ext cx="7743364" cy="4203291"/>
          </a:xfrm>
        </p:spPr>
      </p:pic>
    </p:spTree>
    <p:extLst>
      <p:ext uri="{BB962C8B-B14F-4D97-AF65-F5344CB8AC3E}">
        <p14:creationId xmlns:p14="http://schemas.microsoft.com/office/powerpoint/2010/main" val="3909431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Python Recursive Function</a:t>
            </a:r>
          </a:p>
        </p:txBody>
      </p:sp>
      <p:sp>
        <p:nvSpPr>
          <p:cNvPr id="3" name="Content Placeholder 2"/>
          <p:cNvSpPr>
            <a:spLocks noGrp="1"/>
          </p:cNvSpPr>
          <p:nvPr>
            <p:ph idx="1"/>
          </p:nvPr>
        </p:nvSpPr>
        <p:spPr/>
        <p:txBody>
          <a:bodyPr/>
          <a:lstStyle/>
          <a:p>
            <a:r>
              <a:rPr lang="en-US" dirty="0"/>
              <a:t>In Python, we know that a function can call other functions. It is even possible for the function to call itself. These types of construct are termed as recursive functions.</a:t>
            </a:r>
          </a:p>
          <a:p>
            <a:endParaRPr lang="en-US" dirty="0"/>
          </a:p>
          <a:p>
            <a:r>
              <a:rPr lang="en-US" dirty="0"/>
              <a:t>The following image shows the working of a recursive function called </a:t>
            </a:r>
            <a:r>
              <a:rPr lang="en-US" dirty="0" err="1">
                <a:solidFill>
                  <a:srgbClr val="FF0000"/>
                </a:solidFill>
              </a:rPr>
              <a:t>recurse</a:t>
            </a:r>
            <a:r>
              <a:rPr lang="en-US" dirty="0">
                <a:solidFill>
                  <a:srgbClr val="FF0000"/>
                </a:solidFill>
              </a:rPr>
              <a:t>.</a:t>
            </a:r>
          </a:p>
          <a:p>
            <a:endParaRPr lang="en-US" dirty="0"/>
          </a:p>
          <a:p>
            <a:endParaRPr lang="en-IN" dirty="0"/>
          </a:p>
        </p:txBody>
      </p:sp>
    </p:spTree>
    <p:extLst>
      <p:ext uri="{BB962C8B-B14F-4D97-AF65-F5344CB8AC3E}">
        <p14:creationId xmlns:p14="http://schemas.microsoft.com/office/powerpoint/2010/main" val="2480591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2B714C-6E12-25F4-7CE2-C307D592525F}"/>
              </a:ext>
            </a:extLst>
          </p:cNvPr>
          <p:cNvPicPr>
            <a:picLocks noGrp="1" noChangeAspect="1"/>
          </p:cNvPicPr>
          <p:nvPr>
            <p:ph idx="1"/>
          </p:nvPr>
        </p:nvPicPr>
        <p:blipFill>
          <a:blip r:embed="rId2"/>
          <a:stretch>
            <a:fillRect/>
          </a:stretch>
        </p:blipFill>
        <p:spPr>
          <a:xfrm>
            <a:off x="973394" y="1047135"/>
            <a:ext cx="8427781" cy="2381865"/>
          </a:xfrm>
        </p:spPr>
      </p:pic>
    </p:spTree>
    <p:extLst>
      <p:ext uri="{BB962C8B-B14F-4D97-AF65-F5344CB8AC3E}">
        <p14:creationId xmlns:p14="http://schemas.microsoft.com/office/powerpoint/2010/main" val="4245022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A2ACE-96B1-A3C9-19AF-ACD302EC7D2A}"/>
              </a:ext>
            </a:extLst>
          </p:cNvPr>
          <p:cNvSpPr>
            <a:spLocks noGrp="1"/>
          </p:cNvSpPr>
          <p:nvPr>
            <p:ph type="title"/>
          </p:nvPr>
        </p:nvSpPr>
        <p:spPr/>
        <p:txBody>
          <a:bodyPr/>
          <a:lstStyle/>
          <a:p>
            <a:r>
              <a:rPr lang="en-IN" dirty="0"/>
              <a:t>Reduce()</a:t>
            </a:r>
          </a:p>
        </p:txBody>
      </p:sp>
      <p:sp>
        <p:nvSpPr>
          <p:cNvPr id="3" name="Content Placeholder 2">
            <a:extLst>
              <a:ext uri="{FF2B5EF4-FFF2-40B4-BE49-F238E27FC236}">
                <a16:creationId xmlns:a16="http://schemas.microsoft.com/office/drawing/2014/main" id="{A0EBAE67-BA89-71B3-D94C-CE1FF96EAA98}"/>
              </a:ext>
            </a:extLst>
          </p:cNvPr>
          <p:cNvSpPr>
            <a:spLocks noGrp="1"/>
          </p:cNvSpPr>
          <p:nvPr>
            <p:ph idx="1"/>
          </p:nvPr>
        </p:nvSpPr>
        <p:spPr/>
        <p:txBody>
          <a:bodyPr/>
          <a:lstStyle/>
          <a:p>
            <a:r>
              <a:rPr lang="en-US" dirty="0"/>
              <a:t>In Python, reduce() is a built-in function that applies a given function to the elements of an </a:t>
            </a:r>
            <a:r>
              <a:rPr lang="en-US" dirty="0" err="1"/>
              <a:t>iterable</a:t>
            </a:r>
            <a:r>
              <a:rPr lang="en-US" dirty="0"/>
              <a:t>, reducing them to a single value.</a:t>
            </a:r>
          </a:p>
          <a:p>
            <a:pPr algn="l"/>
            <a:r>
              <a:rPr lang="en-US" b="0" i="0" dirty="0">
                <a:effectLst/>
                <a:latin typeface="-apple-system"/>
              </a:rPr>
              <a:t>This function implements a mathematical technique called folding or reduction.</a:t>
            </a:r>
            <a:br>
              <a:rPr lang="en-US" b="0" i="0" dirty="0">
                <a:effectLst/>
                <a:latin typeface="-apple-system"/>
              </a:rPr>
            </a:br>
            <a:r>
              <a:rPr lang="en-US" b="0" i="0" dirty="0">
                <a:effectLst/>
                <a:latin typeface="-apple-system"/>
              </a:rPr>
              <a:t>It is useful when you need to apply a function to an </a:t>
            </a:r>
            <a:r>
              <a:rPr lang="en-US" b="0" i="0" dirty="0" err="1">
                <a:effectLst/>
                <a:latin typeface="-apple-system"/>
              </a:rPr>
              <a:t>iterable</a:t>
            </a:r>
            <a:r>
              <a:rPr lang="en-US" b="0" i="0" dirty="0">
                <a:effectLst/>
                <a:latin typeface="-apple-system"/>
              </a:rPr>
              <a:t> and reduce it to a single cumulative value</a:t>
            </a:r>
          </a:p>
          <a:p>
            <a:pPr algn="l"/>
            <a:r>
              <a:rPr lang="en-US" b="0" i="0" dirty="0">
                <a:effectLst/>
                <a:latin typeface="-apple-system"/>
              </a:rPr>
              <a:t>Note reduce is a function in </a:t>
            </a:r>
            <a:r>
              <a:rPr lang="en-US" b="0" i="0" dirty="0" err="1">
                <a:effectLst/>
                <a:latin typeface="-apple-system"/>
              </a:rPr>
              <a:t>functools</a:t>
            </a:r>
            <a:r>
              <a:rPr lang="en-US" b="0" i="0" dirty="0">
                <a:effectLst/>
                <a:latin typeface="-apple-system"/>
              </a:rPr>
              <a:t> package. So import it from </a:t>
            </a:r>
            <a:r>
              <a:rPr lang="en-US" b="0" i="0" dirty="0" err="1">
                <a:effectLst/>
                <a:latin typeface="-apple-system"/>
              </a:rPr>
              <a:t>functool</a:t>
            </a:r>
            <a:endParaRPr lang="en-US" b="0" i="0" dirty="0">
              <a:effectLst/>
              <a:latin typeface="-apple-system"/>
            </a:endParaRPr>
          </a:p>
          <a:p>
            <a:endParaRPr lang="en-IN" dirty="0"/>
          </a:p>
        </p:txBody>
      </p:sp>
    </p:spTree>
    <p:extLst>
      <p:ext uri="{BB962C8B-B14F-4D97-AF65-F5344CB8AC3E}">
        <p14:creationId xmlns:p14="http://schemas.microsoft.com/office/powerpoint/2010/main" val="3019741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114D-F63D-2AED-CCA0-635790BEC5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F4CAFC-18EC-AF65-3EF4-74EAAA2F7F7C}"/>
              </a:ext>
            </a:extLst>
          </p:cNvPr>
          <p:cNvSpPr>
            <a:spLocks noGrp="1"/>
          </p:cNvSpPr>
          <p:nvPr>
            <p:ph idx="1"/>
          </p:nvPr>
        </p:nvSpPr>
        <p:spPr/>
        <p:txBody>
          <a:bodyPr/>
          <a:lstStyle/>
          <a:p>
            <a:r>
              <a:rPr lang="en-US" dirty="0"/>
              <a:t>reduce in Python from the </a:t>
            </a:r>
            <a:r>
              <a:rPr lang="en-US" dirty="0" err="1"/>
              <a:t>functools</a:t>
            </a:r>
            <a:r>
              <a:rPr lang="en-US" dirty="0"/>
              <a:t> module is a powerful tool for performing functional computations. </a:t>
            </a:r>
          </a:p>
          <a:p>
            <a:r>
              <a:rPr lang="en-US" dirty="0"/>
              <a:t>This function takes a predefined function and an </a:t>
            </a:r>
            <a:r>
              <a:rPr lang="en-US" dirty="0" err="1"/>
              <a:t>iterable</a:t>
            </a:r>
            <a:r>
              <a:rPr lang="en-US" dirty="0"/>
              <a:t> (like a list, tuple, or dictionary) and methodically applies the function across the </a:t>
            </a:r>
            <a:r>
              <a:rPr lang="en-US" dirty="0" err="1"/>
              <a:t>iterable</a:t>
            </a:r>
            <a:r>
              <a:rPr lang="en-US" dirty="0"/>
              <a:t> to produce a single output value.</a:t>
            </a:r>
            <a:endParaRPr lang="en-IN" dirty="0"/>
          </a:p>
        </p:txBody>
      </p:sp>
    </p:spTree>
    <p:extLst>
      <p:ext uri="{BB962C8B-B14F-4D97-AF65-F5344CB8AC3E}">
        <p14:creationId xmlns:p14="http://schemas.microsoft.com/office/powerpoint/2010/main" val="2917552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A598-A670-1370-C0B1-0267D77C6DFC}"/>
              </a:ext>
            </a:extLst>
          </p:cNvPr>
          <p:cNvSpPr>
            <a:spLocks noGrp="1"/>
          </p:cNvSpPr>
          <p:nvPr>
            <p:ph type="title"/>
          </p:nvPr>
        </p:nvSpPr>
        <p:spPr/>
        <p:txBody>
          <a:bodyPr/>
          <a:lstStyle/>
          <a:p>
            <a:r>
              <a:rPr lang="en-US" b="1" i="0" dirty="0">
                <a:effectLst/>
                <a:latin typeface="__Source_Sans_Pro_fea366"/>
              </a:rPr>
              <a:t>How Python reduce() Function works</a:t>
            </a:r>
            <a:br>
              <a:rPr lang="en-US" b="1" i="0" dirty="0">
                <a:effectLst/>
                <a:latin typeface="__Source_Sans_Pro_fea366"/>
              </a:rPr>
            </a:br>
            <a:endParaRPr lang="en-IN" dirty="0"/>
          </a:p>
        </p:txBody>
      </p:sp>
      <p:sp>
        <p:nvSpPr>
          <p:cNvPr id="3" name="Content Placeholder 2">
            <a:extLst>
              <a:ext uri="{FF2B5EF4-FFF2-40B4-BE49-F238E27FC236}">
                <a16:creationId xmlns:a16="http://schemas.microsoft.com/office/drawing/2014/main" id="{9ABE51B6-F8AB-E65A-1368-DE5223D638BE}"/>
              </a:ext>
            </a:extLst>
          </p:cNvPr>
          <p:cNvSpPr>
            <a:spLocks noGrp="1"/>
          </p:cNvSpPr>
          <p:nvPr>
            <p:ph idx="1"/>
          </p:nvPr>
        </p:nvSpPr>
        <p:spPr/>
        <p:txBody>
          <a:bodyPr/>
          <a:lstStyle/>
          <a:p>
            <a:pPr algn="l">
              <a:buFont typeface="Arial" panose="020B0604020202020204" pitchFamily="34" charset="0"/>
              <a:buChar char="•"/>
            </a:pPr>
            <a:r>
              <a:rPr lang="en-US" b="0" i="0" dirty="0">
                <a:solidFill>
                  <a:srgbClr val="61738E"/>
                </a:solidFill>
                <a:effectLst/>
                <a:latin typeface="__Source_Sans_Pro_fea366"/>
              </a:rPr>
              <a:t>Initially, the specified function is utilized on the initial pair of elements in the </a:t>
            </a:r>
            <a:r>
              <a:rPr lang="en-US" b="0" i="0" dirty="0" err="1">
                <a:solidFill>
                  <a:srgbClr val="61738E"/>
                </a:solidFill>
                <a:effectLst/>
                <a:latin typeface="__Source_Sans_Pro_fea366"/>
              </a:rPr>
              <a:t>iterable</a:t>
            </a:r>
            <a:r>
              <a:rPr lang="en-US" b="0" i="0" dirty="0">
                <a:solidFill>
                  <a:srgbClr val="61738E"/>
                </a:solidFill>
                <a:effectLst/>
                <a:latin typeface="__Source_Sans_Pro_fea366"/>
              </a:rPr>
              <a:t>.</a:t>
            </a:r>
          </a:p>
          <a:p>
            <a:pPr algn="l">
              <a:buFont typeface="Arial" panose="020B0604020202020204" pitchFamily="34" charset="0"/>
              <a:buChar char="•"/>
            </a:pPr>
            <a:r>
              <a:rPr lang="en-US" b="0" i="0" dirty="0">
                <a:solidFill>
                  <a:srgbClr val="61738E"/>
                </a:solidFill>
                <a:effectLst/>
                <a:latin typeface="__Source_Sans_Pro_fea366"/>
              </a:rPr>
              <a:t>Subsequently, the same function is employed on the outcome of the first operation and the subsequent element in the </a:t>
            </a:r>
            <a:r>
              <a:rPr lang="en-US" b="0" i="0" dirty="0" err="1">
                <a:solidFill>
                  <a:srgbClr val="61738E"/>
                </a:solidFill>
                <a:effectLst/>
                <a:latin typeface="__Source_Sans_Pro_fea366"/>
              </a:rPr>
              <a:t>iterable</a:t>
            </a:r>
            <a:r>
              <a:rPr lang="en-US" b="0" i="0" dirty="0">
                <a:solidFill>
                  <a:srgbClr val="61738E"/>
                </a:solidFill>
                <a:effectLst/>
                <a:latin typeface="__Source_Sans_Pro_fea366"/>
              </a:rPr>
              <a:t>.</a:t>
            </a:r>
          </a:p>
          <a:p>
            <a:pPr algn="l">
              <a:buFont typeface="Arial" panose="020B0604020202020204" pitchFamily="34" charset="0"/>
              <a:buChar char="•"/>
            </a:pPr>
            <a:r>
              <a:rPr lang="en-US" b="0" i="0" dirty="0">
                <a:solidFill>
                  <a:srgbClr val="61738E"/>
                </a:solidFill>
                <a:effectLst/>
                <a:latin typeface="__Source_Sans_Pro_fea366"/>
              </a:rPr>
              <a:t>This procedure is repeated sequentially through the entire </a:t>
            </a:r>
            <a:r>
              <a:rPr lang="en-US" b="0" i="0" dirty="0" err="1">
                <a:solidFill>
                  <a:srgbClr val="61738E"/>
                </a:solidFill>
                <a:effectLst/>
                <a:latin typeface="__Source_Sans_Pro_fea366"/>
              </a:rPr>
              <a:t>iterable</a:t>
            </a:r>
            <a:r>
              <a:rPr lang="en-US" b="0" i="0" dirty="0">
                <a:solidFill>
                  <a:srgbClr val="61738E"/>
                </a:solidFill>
                <a:effectLst/>
                <a:latin typeface="__Source_Sans_Pro_fea366"/>
              </a:rPr>
              <a:t>.</a:t>
            </a:r>
          </a:p>
          <a:p>
            <a:pPr algn="l">
              <a:buFont typeface="Arial" panose="020B0604020202020204" pitchFamily="34" charset="0"/>
              <a:buChar char="•"/>
            </a:pPr>
            <a:r>
              <a:rPr lang="en-US" b="0" i="0" dirty="0">
                <a:solidFill>
                  <a:srgbClr val="61738E"/>
                </a:solidFill>
                <a:effectLst/>
                <a:latin typeface="__Source_Sans_Pro_fea366"/>
              </a:rPr>
              <a:t>Finally, a solitary value, derived from executing the reduce function on the entire </a:t>
            </a:r>
            <a:r>
              <a:rPr lang="en-US" b="0" i="0" dirty="0" err="1">
                <a:solidFill>
                  <a:srgbClr val="61738E"/>
                </a:solidFill>
                <a:effectLst/>
                <a:latin typeface="__Source_Sans_Pro_fea366"/>
              </a:rPr>
              <a:t>iterable</a:t>
            </a:r>
            <a:r>
              <a:rPr lang="en-US" b="0" i="0" dirty="0">
                <a:solidFill>
                  <a:srgbClr val="61738E"/>
                </a:solidFill>
                <a:effectLst/>
                <a:latin typeface="__Source_Sans_Pro_fea366"/>
              </a:rPr>
              <a:t>, is produced as the output.</a:t>
            </a:r>
          </a:p>
          <a:p>
            <a:pPr marL="0" indent="0">
              <a:buNone/>
            </a:pPr>
            <a:endParaRPr lang="en-IN" dirty="0"/>
          </a:p>
        </p:txBody>
      </p:sp>
    </p:spTree>
    <p:extLst>
      <p:ext uri="{BB962C8B-B14F-4D97-AF65-F5344CB8AC3E}">
        <p14:creationId xmlns:p14="http://schemas.microsoft.com/office/powerpoint/2010/main" val="1479935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8E9306-C119-D3BC-C95A-3949A74E3EC6}"/>
              </a:ext>
            </a:extLst>
          </p:cNvPr>
          <p:cNvPicPr>
            <a:picLocks noGrp="1" noChangeAspect="1"/>
          </p:cNvPicPr>
          <p:nvPr>
            <p:ph idx="1"/>
          </p:nvPr>
        </p:nvPicPr>
        <p:blipFill>
          <a:blip r:embed="rId2"/>
          <a:stretch>
            <a:fillRect/>
          </a:stretch>
        </p:blipFill>
        <p:spPr>
          <a:xfrm>
            <a:off x="909023" y="676916"/>
            <a:ext cx="7630294" cy="3283026"/>
          </a:xfrm>
        </p:spPr>
      </p:pic>
      <p:pic>
        <p:nvPicPr>
          <p:cNvPr id="7" name="Picture 6">
            <a:extLst>
              <a:ext uri="{FF2B5EF4-FFF2-40B4-BE49-F238E27FC236}">
                <a16:creationId xmlns:a16="http://schemas.microsoft.com/office/drawing/2014/main" id="{7BE6C1A5-573A-935D-3B87-6271CD7877E3}"/>
              </a:ext>
            </a:extLst>
          </p:cNvPr>
          <p:cNvPicPr>
            <a:picLocks noChangeAspect="1"/>
          </p:cNvPicPr>
          <p:nvPr/>
        </p:nvPicPr>
        <p:blipFill>
          <a:blip r:embed="rId3"/>
          <a:stretch>
            <a:fillRect/>
          </a:stretch>
        </p:blipFill>
        <p:spPr>
          <a:xfrm>
            <a:off x="791035" y="3959942"/>
            <a:ext cx="7630294" cy="1195336"/>
          </a:xfrm>
          <a:prstGeom prst="rect">
            <a:avLst/>
          </a:prstGeom>
        </p:spPr>
      </p:pic>
      <p:sp>
        <p:nvSpPr>
          <p:cNvPr id="9" name="TextBox 8">
            <a:extLst>
              <a:ext uri="{FF2B5EF4-FFF2-40B4-BE49-F238E27FC236}">
                <a16:creationId xmlns:a16="http://schemas.microsoft.com/office/drawing/2014/main" id="{F48030CC-C647-D7DE-54D4-373419FF8C22}"/>
              </a:ext>
            </a:extLst>
          </p:cNvPr>
          <p:cNvSpPr txBox="1"/>
          <p:nvPr/>
        </p:nvSpPr>
        <p:spPr>
          <a:xfrm>
            <a:off x="909023" y="5327031"/>
            <a:ext cx="10167016" cy="1384995"/>
          </a:xfrm>
          <a:prstGeom prst="rect">
            <a:avLst/>
          </a:prstGeom>
          <a:noFill/>
        </p:spPr>
        <p:txBody>
          <a:bodyPr wrap="square">
            <a:spAutoFit/>
          </a:bodyPr>
          <a:lstStyle/>
          <a:p>
            <a:r>
              <a:rPr lang="en-US" dirty="0"/>
              <a:t> </a:t>
            </a:r>
            <a:r>
              <a:rPr lang="en-US" sz="2800" dirty="0"/>
              <a:t>calculate the result of the following equation(((2x5)x3)x7). First, the multiplication of 2 and 5 is done, and the result of this multiplication is further done with all the other elements of the list one by one.</a:t>
            </a:r>
            <a:endParaRPr lang="en-IN" sz="2800" dirty="0"/>
          </a:p>
        </p:txBody>
      </p:sp>
      <p:sp>
        <p:nvSpPr>
          <p:cNvPr id="11" name="TextBox 10">
            <a:extLst>
              <a:ext uri="{FF2B5EF4-FFF2-40B4-BE49-F238E27FC236}">
                <a16:creationId xmlns:a16="http://schemas.microsoft.com/office/drawing/2014/main" id="{0D348818-B56C-3289-515F-A56CF50E289A}"/>
              </a:ext>
            </a:extLst>
          </p:cNvPr>
          <p:cNvSpPr txBox="1"/>
          <p:nvPr/>
        </p:nvSpPr>
        <p:spPr>
          <a:xfrm>
            <a:off x="909023" y="221708"/>
            <a:ext cx="6098458" cy="369332"/>
          </a:xfrm>
          <a:prstGeom prst="rect">
            <a:avLst/>
          </a:prstGeom>
          <a:noFill/>
        </p:spPr>
        <p:txBody>
          <a:bodyPr wrap="square">
            <a:spAutoFit/>
          </a:bodyPr>
          <a:lstStyle/>
          <a:p>
            <a:r>
              <a:rPr lang="en-IN" dirty="0"/>
              <a:t>Using a pre-defined function</a:t>
            </a:r>
          </a:p>
        </p:txBody>
      </p:sp>
    </p:spTree>
    <p:extLst>
      <p:ext uri="{BB962C8B-B14F-4D97-AF65-F5344CB8AC3E}">
        <p14:creationId xmlns:p14="http://schemas.microsoft.com/office/powerpoint/2010/main" val="10577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681952-C97D-3614-37B7-FBB37562AD4F}"/>
              </a:ext>
            </a:extLst>
          </p:cNvPr>
          <p:cNvPicPr>
            <a:picLocks noGrp="1" noChangeAspect="1"/>
          </p:cNvPicPr>
          <p:nvPr>
            <p:ph idx="1"/>
          </p:nvPr>
        </p:nvPicPr>
        <p:blipFill>
          <a:blip r:embed="rId2"/>
          <a:stretch>
            <a:fillRect/>
          </a:stretch>
        </p:blipFill>
        <p:spPr>
          <a:xfrm>
            <a:off x="693683" y="204952"/>
            <a:ext cx="8240767" cy="6211614"/>
          </a:xfrm>
        </p:spPr>
      </p:pic>
    </p:spTree>
    <p:extLst>
      <p:ext uri="{BB962C8B-B14F-4D97-AF65-F5344CB8AC3E}">
        <p14:creationId xmlns:p14="http://schemas.microsoft.com/office/powerpoint/2010/main" val="216297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34598" y="792163"/>
            <a:ext cx="5057410" cy="2355483"/>
          </a:xfrm>
          <a:prstGeom prst="rect">
            <a:avLst/>
          </a:prstGeom>
        </p:spPr>
      </p:pic>
    </p:spTree>
    <p:extLst>
      <p:ext uri="{BB962C8B-B14F-4D97-AF65-F5344CB8AC3E}">
        <p14:creationId xmlns:p14="http://schemas.microsoft.com/office/powerpoint/2010/main" val="634157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7537"/>
          </a:xfrm>
        </p:spPr>
        <p:txBody>
          <a:bodyPr/>
          <a:lstStyle/>
          <a:p>
            <a:r>
              <a:rPr lang="en-US" dirty="0"/>
              <a:t>Example of a recursive function</a:t>
            </a:r>
            <a:endParaRPr lang="en-IN" dirty="0"/>
          </a:p>
        </p:txBody>
      </p:sp>
      <p:pic>
        <p:nvPicPr>
          <p:cNvPr id="4" name="Content Placeholder 3"/>
          <p:cNvPicPr>
            <a:picLocks noGrp="1" noChangeAspect="1"/>
          </p:cNvPicPr>
          <p:nvPr>
            <p:ph idx="1"/>
          </p:nvPr>
        </p:nvPicPr>
        <p:blipFill>
          <a:blip r:embed="rId2"/>
          <a:stretch>
            <a:fillRect/>
          </a:stretch>
        </p:blipFill>
        <p:spPr>
          <a:xfrm>
            <a:off x="1000491" y="1310481"/>
            <a:ext cx="6508140" cy="3182388"/>
          </a:xfrm>
          <a:prstGeom prst="rect">
            <a:avLst/>
          </a:prstGeom>
        </p:spPr>
      </p:pic>
      <p:pic>
        <p:nvPicPr>
          <p:cNvPr id="5" name="Picture 4"/>
          <p:cNvPicPr>
            <a:picLocks noChangeAspect="1"/>
          </p:cNvPicPr>
          <p:nvPr/>
        </p:nvPicPr>
        <p:blipFill>
          <a:blip r:embed="rId3"/>
          <a:stretch>
            <a:fillRect/>
          </a:stretch>
        </p:blipFill>
        <p:spPr>
          <a:xfrm>
            <a:off x="1000491" y="4730688"/>
            <a:ext cx="7659932" cy="1555812"/>
          </a:xfrm>
          <a:prstGeom prst="rect">
            <a:avLst/>
          </a:prstGeom>
        </p:spPr>
      </p:pic>
    </p:spTree>
    <p:extLst>
      <p:ext uri="{BB962C8B-B14F-4D97-AF65-F5344CB8AC3E}">
        <p14:creationId xmlns:p14="http://schemas.microsoft.com/office/powerpoint/2010/main" val="282641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9277"/>
            <a:ext cx="10515600" cy="5807686"/>
          </a:xfrm>
        </p:spPr>
        <p:txBody>
          <a:bodyPr/>
          <a:lstStyle/>
          <a:p>
            <a:r>
              <a:rPr lang="en-US" dirty="0"/>
              <a:t>When we call this function with a positive integer, it will recursively call itself by decreasing the number.</a:t>
            </a:r>
          </a:p>
          <a:p>
            <a:endParaRPr lang="en-US" dirty="0"/>
          </a:p>
          <a:p>
            <a:r>
              <a:rPr lang="en-US" dirty="0"/>
              <a:t>Each function multiplies the number with the factorial of the number below it until it is equal to one. This recursive call can be explained in the following steps.</a:t>
            </a:r>
          </a:p>
          <a:p>
            <a:endParaRPr lang="en-IN" dirty="0"/>
          </a:p>
        </p:txBody>
      </p:sp>
      <p:pic>
        <p:nvPicPr>
          <p:cNvPr id="4" name="Picture 3"/>
          <p:cNvPicPr>
            <a:picLocks noChangeAspect="1"/>
          </p:cNvPicPr>
          <p:nvPr/>
        </p:nvPicPr>
        <p:blipFill>
          <a:blip r:embed="rId2"/>
          <a:stretch>
            <a:fillRect/>
          </a:stretch>
        </p:blipFill>
        <p:spPr>
          <a:xfrm>
            <a:off x="1129445" y="3273120"/>
            <a:ext cx="6486525" cy="2345165"/>
          </a:xfrm>
          <a:prstGeom prst="rect">
            <a:avLst/>
          </a:prstGeom>
        </p:spPr>
      </p:pic>
    </p:spTree>
    <p:extLst>
      <p:ext uri="{BB962C8B-B14F-4D97-AF65-F5344CB8AC3E}">
        <p14:creationId xmlns:p14="http://schemas.microsoft.com/office/powerpoint/2010/main" val="2185683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58070" y="712238"/>
            <a:ext cx="6205538" cy="5055515"/>
          </a:xfrm>
          <a:prstGeom prst="rect">
            <a:avLst/>
          </a:prstGeom>
        </p:spPr>
      </p:pic>
    </p:spTree>
    <p:extLst>
      <p:ext uri="{BB962C8B-B14F-4D97-AF65-F5344CB8AC3E}">
        <p14:creationId xmlns:p14="http://schemas.microsoft.com/office/powerpoint/2010/main" val="374849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Fibonacci Sequence Using Recursion</a:t>
            </a:r>
          </a:p>
        </p:txBody>
      </p:sp>
      <p:pic>
        <p:nvPicPr>
          <p:cNvPr id="4" name="Content Placeholder 3"/>
          <p:cNvPicPr>
            <a:picLocks noGrp="1" noChangeAspect="1"/>
          </p:cNvPicPr>
          <p:nvPr>
            <p:ph idx="1"/>
          </p:nvPr>
        </p:nvPicPr>
        <p:blipFill>
          <a:blip r:embed="rId2"/>
          <a:stretch>
            <a:fillRect/>
          </a:stretch>
        </p:blipFill>
        <p:spPr>
          <a:xfrm>
            <a:off x="949569" y="2096027"/>
            <a:ext cx="9381393" cy="3997041"/>
          </a:xfrm>
          <a:prstGeom prst="rect">
            <a:avLst/>
          </a:prstGeom>
        </p:spPr>
      </p:pic>
    </p:spTree>
    <p:extLst>
      <p:ext uri="{BB962C8B-B14F-4D97-AF65-F5344CB8AC3E}">
        <p14:creationId xmlns:p14="http://schemas.microsoft.com/office/powerpoint/2010/main" val="110182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Lambda/Anonymous Function</a:t>
            </a:r>
            <a:br>
              <a:rPr lang="en-IN" b="1" dirty="0"/>
            </a:br>
            <a:endParaRPr lang="en-IN" dirty="0"/>
          </a:p>
        </p:txBody>
      </p:sp>
      <p:sp>
        <p:nvSpPr>
          <p:cNvPr id="3" name="Content Placeholder 2"/>
          <p:cNvSpPr>
            <a:spLocks noGrp="1"/>
          </p:cNvSpPr>
          <p:nvPr>
            <p:ph idx="1"/>
          </p:nvPr>
        </p:nvSpPr>
        <p:spPr>
          <a:xfrm>
            <a:off x="970084" y="1878379"/>
            <a:ext cx="10515600" cy="4351338"/>
          </a:xfrm>
        </p:spPr>
        <p:txBody>
          <a:bodyPr/>
          <a:lstStyle/>
          <a:p>
            <a:r>
              <a:rPr lang="en-US" dirty="0"/>
              <a:t>A lambda function is a small anonymous function.</a:t>
            </a:r>
          </a:p>
          <a:p>
            <a:r>
              <a:rPr lang="en-US" dirty="0"/>
              <a:t>A lambda function can take any number of arguments, but can only have one expression.</a:t>
            </a:r>
          </a:p>
          <a:p>
            <a:r>
              <a:rPr lang="en-US" dirty="0"/>
              <a:t>In Python, a lambda function is a special type of function without the function name. For example,</a:t>
            </a:r>
          </a:p>
          <a:p>
            <a:br>
              <a:rPr lang="en-US" dirty="0"/>
            </a:br>
            <a:endParaRPr lang="en-US" dirty="0"/>
          </a:p>
          <a:p>
            <a:endParaRPr lang="en-IN" dirty="0"/>
          </a:p>
        </p:txBody>
      </p:sp>
      <p:pic>
        <p:nvPicPr>
          <p:cNvPr id="4" name="Picture 3"/>
          <p:cNvPicPr>
            <a:picLocks noChangeAspect="1"/>
          </p:cNvPicPr>
          <p:nvPr/>
        </p:nvPicPr>
        <p:blipFill>
          <a:blip r:embed="rId2"/>
          <a:stretch>
            <a:fillRect/>
          </a:stretch>
        </p:blipFill>
        <p:spPr>
          <a:xfrm>
            <a:off x="1235473" y="4279260"/>
            <a:ext cx="4391604" cy="802693"/>
          </a:xfrm>
          <a:prstGeom prst="rect">
            <a:avLst/>
          </a:prstGeom>
        </p:spPr>
      </p:pic>
      <p:sp>
        <p:nvSpPr>
          <p:cNvPr id="7" name="Rectangle 6"/>
          <p:cNvSpPr/>
          <p:nvPr/>
        </p:nvSpPr>
        <p:spPr>
          <a:xfrm>
            <a:off x="970084" y="5332669"/>
            <a:ext cx="6096000" cy="646331"/>
          </a:xfrm>
          <a:prstGeom prst="rect">
            <a:avLst/>
          </a:prstGeom>
        </p:spPr>
        <p:txBody>
          <a:bodyPr>
            <a:spAutoFit/>
          </a:bodyPr>
          <a:lstStyle/>
          <a:p>
            <a:r>
              <a:rPr lang="en-US" dirty="0"/>
              <a:t>Here, we have created a lambda function that prints 'Hello World'</a:t>
            </a:r>
            <a:endParaRPr lang="en-IN" dirty="0"/>
          </a:p>
        </p:txBody>
      </p:sp>
    </p:spTree>
    <p:extLst>
      <p:ext uri="{BB962C8B-B14F-4D97-AF65-F5344CB8AC3E}">
        <p14:creationId xmlns:p14="http://schemas.microsoft.com/office/powerpoint/2010/main" val="1046022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CE6FBFF0E89B4D91DFABB47ADE9D6A" ma:contentTypeVersion="4" ma:contentTypeDescription="Create a new document." ma:contentTypeScope="" ma:versionID="f5fcf9ac97fa87f6f66241a43342234c">
  <xsd:schema xmlns:xsd="http://www.w3.org/2001/XMLSchema" xmlns:xs="http://www.w3.org/2001/XMLSchema" xmlns:p="http://schemas.microsoft.com/office/2006/metadata/properties" xmlns:ns2="736ce548-8940-4d64-8f0b-1c35184332a7" targetNamespace="http://schemas.microsoft.com/office/2006/metadata/properties" ma:root="true" ma:fieldsID="5952c952d95739422f6edcbb0070272f" ns2:_="">
    <xsd:import namespace="736ce548-8940-4d64-8f0b-1c35184332a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6ce548-8940-4d64-8f0b-1c35184332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1D66E2-3C45-4EF1-B3FE-59D38E0FE713}"/>
</file>

<file path=customXml/itemProps2.xml><?xml version="1.0" encoding="utf-8"?>
<ds:datastoreItem xmlns:ds="http://schemas.openxmlformats.org/officeDocument/2006/customXml" ds:itemID="{236FA8F1-CFC5-43A0-8CFD-1F1F82E6DF9C}"/>
</file>

<file path=customXml/itemProps3.xml><?xml version="1.0" encoding="utf-8"?>
<ds:datastoreItem xmlns:ds="http://schemas.openxmlformats.org/officeDocument/2006/customXml" ds:itemID="{0392613E-7E6D-4404-A0A9-B89438D0EA58}"/>
</file>

<file path=docProps/app.xml><?xml version="1.0" encoding="utf-8"?>
<Properties xmlns="http://schemas.openxmlformats.org/officeDocument/2006/extended-properties" xmlns:vt="http://schemas.openxmlformats.org/officeDocument/2006/docPropsVTypes">
  <TotalTime>277</TotalTime>
  <Words>1079</Words>
  <Application>Microsoft Office PowerPoint</Application>
  <PresentationFormat>Widescreen</PresentationFormat>
  <Paragraphs>88</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__Source_Sans_Pro_fea366</vt:lpstr>
      <vt:lpstr>-apple-system</vt:lpstr>
      <vt:lpstr>Arial</vt:lpstr>
      <vt:lpstr>Calibri</vt:lpstr>
      <vt:lpstr>Calibri Light</vt:lpstr>
      <vt:lpstr>Nunito</vt:lpstr>
      <vt:lpstr>Times New Roman</vt:lpstr>
      <vt:lpstr>Office Theme</vt:lpstr>
      <vt:lpstr>Recursive functions,Lambda function</vt:lpstr>
      <vt:lpstr> Python Recursion </vt:lpstr>
      <vt:lpstr>Python Recursive Function</vt:lpstr>
      <vt:lpstr>PowerPoint Presentation</vt:lpstr>
      <vt:lpstr>Example of a recursive function</vt:lpstr>
      <vt:lpstr>PowerPoint Presentation</vt:lpstr>
      <vt:lpstr>PowerPoint Presentation</vt:lpstr>
      <vt:lpstr>Fibonacci Sequence Using Recursion</vt:lpstr>
      <vt:lpstr>Python Lambda/Anonymous Function </vt:lpstr>
      <vt:lpstr>PowerPoint Presentation</vt:lpstr>
      <vt:lpstr> Python lambda Function Declaration </vt:lpstr>
      <vt:lpstr>PowerPoint Presentation</vt:lpstr>
      <vt:lpstr>PowerPoint Presentation</vt:lpstr>
      <vt:lpstr>Why Use Lambda Functions?</vt:lpstr>
      <vt:lpstr>PowerPoint Presentation</vt:lpstr>
      <vt:lpstr>Difference Between Lambda functions and def defined function </vt:lpstr>
      <vt:lpstr> Practical Uses of Python lambda function </vt:lpstr>
      <vt:lpstr>PowerPoint Presentation</vt:lpstr>
      <vt:lpstr>Python Lambda Function with if-else</vt:lpstr>
      <vt:lpstr>Python Lambda with Multiple Statements </vt:lpstr>
      <vt:lpstr>PowerPoint Presentation</vt:lpstr>
      <vt:lpstr>PowerPoint Presentation</vt:lpstr>
      <vt:lpstr>PowerPoint Presentation</vt:lpstr>
      <vt:lpstr>Map () function</vt:lpstr>
      <vt:lpstr>PowerPoint Presentation</vt:lpstr>
      <vt:lpstr>PowerPoint Presentation</vt:lpstr>
      <vt:lpstr>PowerPoint Presentation</vt:lpstr>
      <vt:lpstr>Using lambda() Function with map()</vt:lpstr>
      <vt:lpstr>Transform all elements of a list to upper case using lambda and map() function</vt:lpstr>
      <vt:lpstr>PowerPoint Presentation</vt:lpstr>
      <vt:lpstr>Reduce()</vt:lpstr>
      <vt:lpstr>PowerPoint Presentation</vt:lpstr>
      <vt:lpstr>How Python reduce() Function works </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Lambda function</dc:title>
  <dc:creator>Kshamta Mathur (MPSTME)</dc:creator>
  <cp:lastModifiedBy>DELL</cp:lastModifiedBy>
  <cp:revision>13</cp:revision>
  <dcterms:created xsi:type="dcterms:W3CDTF">2024-01-12T08:04:32Z</dcterms:created>
  <dcterms:modified xsi:type="dcterms:W3CDTF">2024-01-13T04:05:59Z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0x01010015CE6FBFF0E89B4D91DFABB47ADE9D6A</vt:lpwstr>
  </property>
</Properties>
</file>