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6" r:id="rId2"/>
    <p:sldId id="257" r:id="rId3"/>
    <p:sldId id="258" r:id="rId4"/>
    <p:sldId id="272" r:id="rId5"/>
    <p:sldId id="273" r:id="rId6"/>
    <p:sldId id="274" r:id="rId7"/>
    <p:sldId id="275" r:id="rId8"/>
    <p:sldId id="323" r:id="rId9"/>
    <p:sldId id="324" r:id="rId10"/>
    <p:sldId id="325" r:id="rId11"/>
    <p:sldId id="259" r:id="rId12"/>
    <p:sldId id="260" r:id="rId13"/>
    <p:sldId id="265" r:id="rId14"/>
    <p:sldId id="266" r:id="rId15"/>
    <p:sldId id="267" r:id="rId16"/>
    <p:sldId id="295" r:id="rId17"/>
    <p:sldId id="296" r:id="rId18"/>
    <p:sldId id="297" r:id="rId19"/>
    <p:sldId id="298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6FCD-2FE5-4258-98A0-B9A4231F60BA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E8950-7DBC-4DFE-8A63-BA63ECDE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4485-E18A-4FAA-89B7-2F053AC60CBF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0535-7F11-41FA-9AD4-E8562A8CF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D0561-3D22-4078-B7D6-0CF47CB2DBB9}" type="slidenum">
              <a:rPr lang="en-US"/>
              <a:pPr/>
              <a:t>20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Requirement Analysis &amp;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59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5344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 algn="ctr"/>
            <a:r>
              <a:rPr lang="en-US" sz="3600" b="1" dirty="0" smtClean="0">
                <a:solidFill>
                  <a:srgbClr val="FF0000"/>
                </a:solidFill>
              </a:rPr>
              <a:t>Asking the First Questions – Contd.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000" b="1" dirty="0" smtClean="0">
                <a:solidFill>
                  <a:srgbClr val="7030A0"/>
                </a:solidFill>
              </a:rPr>
              <a:t>Final Set </a:t>
            </a:r>
            <a:r>
              <a:rPr lang="en-US" sz="3000" dirty="0" smtClean="0"/>
              <a:t>of questions focuses on the effectiveness of 	the communication ability itself.</a:t>
            </a:r>
          </a:p>
          <a:p>
            <a:endParaRPr lang="en-US" sz="3000" dirty="0" smtClean="0"/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Are you the right person to answer these questions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Are your answers official?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Are my questions relevant to the problem that you have?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Am I asking too many questions?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can anyone else provide additional info?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Should I be asking you anything else?</a:t>
            </a:r>
          </a:p>
          <a:p>
            <a:pPr lvl="2"/>
            <a:r>
              <a:rPr lang="en-US" sz="3000" dirty="0" smtClean="0"/>
              <a:t> </a:t>
            </a:r>
          </a:p>
          <a:p>
            <a:pPr lvl="2">
              <a:buFont typeface="Arial" pitchFamily="34" charset="0"/>
              <a:buChar char="•"/>
            </a:pPr>
            <a:endParaRPr lang="en-US" sz="3000" dirty="0" smtClean="0"/>
          </a:p>
          <a:p>
            <a:pPr marL="457200" lvl="2"/>
            <a:endParaRPr lang="en-US" sz="3000" dirty="0" smtClean="0"/>
          </a:p>
          <a:p>
            <a:pPr marL="0" lvl="2"/>
            <a:r>
              <a:rPr lang="en-US" sz="3000" b="1" dirty="0" smtClean="0"/>
              <a:t> 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ELICITING REQUIREMENTS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Elicitation format consists of :</a:t>
            </a:r>
          </a:p>
          <a:p>
            <a:endParaRPr lang="en-US" sz="3200" b="1" dirty="0" smtClean="0"/>
          </a:p>
          <a:p>
            <a:pPr marL="914400" lvl="1">
              <a:buFont typeface="Arial" pitchFamily="34" charset="0"/>
              <a:buChar char="•"/>
            </a:pPr>
            <a:r>
              <a:rPr lang="en-US" sz="3200" dirty="0" smtClean="0"/>
              <a:t> Collaborative Requirement Gathering</a:t>
            </a:r>
          </a:p>
          <a:p>
            <a:pPr marL="914400" lvl="1">
              <a:buFont typeface="Arial" pitchFamily="34" charset="0"/>
              <a:buChar char="•"/>
            </a:pPr>
            <a:r>
              <a:rPr lang="en-US" sz="3200" dirty="0" smtClean="0"/>
              <a:t> Quality Function Deployment</a:t>
            </a:r>
          </a:p>
          <a:p>
            <a:pPr marL="914400" lvl="1">
              <a:buFont typeface="Arial" pitchFamily="34" charset="0"/>
              <a:buChar char="•"/>
            </a:pPr>
            <a:r>
              <a:rPr lang="en-US" sz="3200" dirty="0" smtClean="0"/>
              <a:t> User Scenarios (</a:t>
            </a:r>
            <a:r>
              <a:rPr lang="en-US" sz="3200" dirty="0" err="1" smtClean="0"/>
              <a:t>i.e</a:t>
            </a:r>
            <a:r>
              <a:rPr lang="en-US" sz="3200" dirty="0" smtClean="0"/>
              <a:t> Use Cases)</a:t>
            </a:r>
          </a:p>
          <a:p>
            <a:pPr marL="914400" lvl="1">
              <a:buFont typeface="Arial" pitchFamily="34" charset="0"/>
              <a:buChar char="•"/>
            </a:pPr>
            <a:r>
              <a:rPr lang="en-US" sz="3200" dirty="0" smtClean="0"/>
              <a:t> Elicitation Work Products</a:t>
            </a:r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33400"/>
            <a:ext cx="8686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Collaborative Requirement Gathering</a:t>
            </a:r>
          </a:p>
          <a:p>
            <a:endParaRPr lang="en-US" sz="2400" dirty="0" smtClean="0"/>
          </a:p>
          <a:p>
            <a:r>
              <a:rPr lang="en-US" sz="2800" b="1" dirty="0" smtClean="0"/>
              <a:t>Guidelines: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Team of stakeholders &amp; developers work together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Meetings are conducted between them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Rules for preparation &amp; participation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Formal Agenda – Topics, date, Time, Venue in advance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A Facilitator must be appointed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Definition Mechanism is to be used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Goal must be to identify the problems/issues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229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ELICITATION WORK PRODUCTS</a:t>
            </a:r>
          </a:p>
          <a:p>
            <a:pPr algn="ctr"/>
            <a:endParaRPr lang="en-US" sz="36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Statement of need and feasibility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Bounded statement of scope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A list of all stakeholders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Description of System technical environment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List of requirements /constraints (Function wise)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Set of usage scenarios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Any prototype developed to define    </a:t>
            </a:r>
          </a:p>
          <a:p>
            <a:pPr lvl="2">
              <a:lnSpc>
                <a:spcPct val="150000"/>
              </a:lnSpc>
            </a:pPr>
            <a:r>
              <a:rPr lang="en-US" sz="2800" dirty="0" smtClean="0"/>
              <a:t>   requirements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458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NEGOTIATING REQUIREMENTS</a:t>
            </a:r>
          </a:p>
          <a:p>
            <a:pPr algn="ctr"/>
            <a:endParaRPr lang="en-US" sz="36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3200" dirty="0" smtClean="0"/>
              <a:t>Customer is asked to balance the </a:t>
            </a:r>
          </a:p>
          <a:p>
            <a:pPr lvl="1"/>
            <a:r>
              <a:rPr lang="en-US" sz="3200" dirty="0" smtClean="0"/>
              <a:t>  functionality, performance and other system </a:t>
            </a:r>
          </a:p>
          <a:p>
            <a:pPr lvl="1"/>
            <a:r>
              <a:rPr lang="en-US" sz="3200" dirty="0" smtClean="0"/>
              <a:t>  or product characteristics against cost &amp; </a:t>
            </a:r>
          </a:p>
          <a:p>
            <a:pPr lvl="1"/>
            <a:r>
              <a:rPr lang="en-US" sz="3200" dirty="0" smtClean="0"/>
              <a:t>  time to market</a:t>
            </a:r>
          </a:p>
          <a:p>
            <a:pPr lvl="1"/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The intent of negotiations is to develop a </a:t>
            </a:r>
          </a:p>
          <a:p>
            <a:pPr lvl="1"/>
            <a:r>
              <a:rPr lang="en-US" sz="3200" dirty="0" smtClean="0"/>
              <a:t>   project plan</a:t>
            </a:r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The best negotiations strive for “win-win” </a:t>
            </a:r>
          </a:p>
          <a:p>
            <a:pPr lvl="1"/>
            <a:r>
              <a:rPr lang="en-US" sz="3200" dirty="0" smtClean="0"/>
              <a:t>   result.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38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VALIDATING REQUIREMENTS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As each element of Analysis Model is created, it is examined for </a:t>
            </a:r>
          </a:p>
          <a:p>
            <a:r>
              <a:rPr lang="en-US" sz="2400" dirty="0" smtClean="0"/>
              <a:t>  consistency, omissions &amp; ambiguity.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requirements represented by the model are </a:t>
            </a:r>
            <a:r>
              <a:rPr lang="en-US" sz="2400" dirty="0" err="1" smtClean="0"/>
              <a:t>priorized</a:t>
            </a:r>
            <a:r>
              <a:rPr lang="en-US" sz="2400" dirty="0" smtClean="0"/>
              <a:t> by </a:t>
            </a:r>
          </a:p>
          <a:p>
            <a:r>
              <a:rPr lang="en-US" sz="2400" dirty="0" smtClean="0"/>
              <a:t>   the customer &amp; grouped into requirement packages that will be </a:t>
            </a:r>
          </a:p>
          <a:p>
            <a:r>
              <a:rPr lang="en-US" sz="2400" dirty="0" smtClean="0"/>
              <a:t>   implemented as software increments &amp; delivered to customer.</a:t>
            </a:r>
          </a:p>
          <a:p>
            <a:endParaRPr lang="en-US" sz="2400" dirty="0" smtClean="0"/>
          </a:p>
          <a:p>
            <a:r>
              <a:rPr lang="en-US" sz="2400" dirty="0" smtClean="0"/>
              <a:t>The review of Analysis model by FTR addresses: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consistency of each requirement with the overall objective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proper specifications of requirements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necessity of requirement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Is each requirement bounded &amp; unambiguous?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source of each </a:t>
            </a:r>
            <a:r>
              <a:rPr lang="en-US" sz="2400" dirty="0" err="1" smtClean="0"/>
              <a:t>reqt</a:t>
            </a:r>
            <a:r>
              <a:rPr lang="en-US" sz="24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check for conflicting </a:t>
            </a:r>
            <a:r>
              <a:rPr lang="en-US" sz="2400" dirty="0" err="1" smtClean="0"/>
              <a:t>reqt</a:t>
            </a:r>
            <a:r>
              <a:rPr lang="en-US" sz="2400" dirty="0" smtClean="0"/>
              <a:t>.     * Info., function &amp; Behavior.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technical feasibility of </a:t>
            </a:r>
            <a:r>
              <a:rPr lang="en-US" sz="2400" dirty="0" err="1" smtClean="0"/>
              <a:t>reqt</a:t>
            </a:r>
            <a:r>
              <a:rPr lang="en-US" sz="2400" dirty="0" smtClean="0"/>
              <a:t>.  * Model partitioning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testability of </a:t>
            </a:r>
            <a:r>
              <a:rPr lang="en-US" sz="2400" dirty="0" err="1" smtClean="0"/>
              <a:t>reqt</a:t>
            </a:r>
            <a:r>
              <a:rPr lang="en-US" sz="2400" dirty="0" smtClean="0"/>
              <a:t>.	       * Usage of </a:t>
            </a:r>
            <a:r>
              <a:rPr lang="en-US" sz="2400" dirty="0" err="1" smtClean="0"/>
              <a:t>reqt</a:t>
            </a:r>
            <a:r>
              <a:rPr lang="en-US" sz="2400" dirty="0" smtClean="0"/>
              <a:t>. Pattern.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1"/>
            <a:ext cx="84582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BUILDING THE ANALYSIS MODEL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However the written word is wonderful vehicle for </a:t>
            </a:r>
          </a:p>
          <a:p>
            <a:pPr lvl="1"/>
            <a:r>
              <a:rPr lang="en-US" sz="2400" dirty="0" smtClean="0"/>
              <a:t>  communication, but it is not necessarily the best way to </a:t>
            </a:r>
          </a:p>
          <a:p>
            <a:pPr lvl="1"/>
            <a:r>
              <a:rPr lang="en-US" sz="2400" dirty="0" smtClean="0"/>
              <a:t>  represent the requirement for computer software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Analysis Modeling uses combination of text &amp; diagrammatic </a:t>
            </a:r>
          </a:p>
          <a:p>
            <a:pPr lvl="1"/>
            <a:r>
              <a:rPr lang="en-US" sz="2400" dirty="0" smtClean="0"/>
              <a:t>  forms to depict requirements of data, functions &amp; behavior in </a:t>
            </a:r>
          </a:p>
          <a:p>
            <a:pPr lvl="1"/>
            <a:r>
              <a:rPr lang="en-US" sz="2400" dirty="0" smtClean="0"/>
              <a:t>  a way that is easy to understand &amp; more importantly, </a:t>
            </a:r>
          </a:p>
          <a:p>
            <a:pPr lvl="1"/>
            <a:r>
              <a:rPr lang="en-US" sz="2400" dirty="0" smtClean="0"/>
              <a:t>  straightforward to review for correctness, completeness &amp; </a:t>
            </a:r>
          </a:p>
          <a:p>
            <a:pPr lvl="1"/>
            <a:r>
              <a:rPr lang="en-US" sz="2400" dirty="0" smtClean="0"/>
              <a:t>  consistency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A software Engineer ( or a Systems Analyst) builds the model    </a:t>
            </a:r>
          </a:p>
          <a:p>
            <a:pPr lvl="1"/>
            <a:r>
              <a:rPr lang="en-US" sz="2400" dirty="0" smtClean="0"/>
              <a:t>  using requirements elicited from the customer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It is very important activity because to validate software </a:t>
            </a:r>
          </a:p>
          <a:p>
            <a:pPr lvl="1"/>
            <a:r>
              <a:rPr lang="en-US" sz="2400" dirty="0" smtClean="0"/>
              <a:t>  requirements , you need to view them from a number of </a:t>
            </a:r>
          </a:p>
          <a:p>
            <a:pPr lvl="1"/>
            <a:r>
              <a:rPr lang="en-US" sz="2400" dirty="0" smtClean="0"/>
              <a:t>  different points of view. Analysis model represents </a:t>
            </a:r>
          </a:p>
          <a:p>
            <a:pPr lvl="1"/>
            <a:r>
              <a:rPr lang="en-US" sz="2400" dirty="0" smtClean="0"/>
              <a:t>  requirements in “ multiple dimensions” , thereby increasing </a:t>
            </a:r>
          </a:p>
          <a:p>
            <a:pPr lvl="1"/>
            <a:r>
              <a:rPr lang="en-US" sz="2400" dirty="0" smtClean="0"/>
              <a:t>  the probability that errors will be found, that inconsistency </a:t>
            </a:r>
          </a:p>
          <a:p>
            <a:pPr lvl="1"/>
            <a:r>
              <a:rPr lang="en-US" sz="2400" dirty="0" smtClean="0"/>
              <a:t>  will surface and that omissions will be uncovered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1"/>
            <a:ext cx="8458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ANALYSIS RULES OF THUMB</a:t>
            </a:r>
          </a:p>
          <a:p>
            <a:pPr algn="ctr"/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The model should focus on the requirements that are visible </a:t>
            </a:r>
          </a:p>
          <a:p>
            <a:pPr lvl="1"/>
            <a:r>
              <a:rPr lang="en-US" sz="2400" dirty="0" smtClean="0"/>
              <a:t>   within the problem or business domain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The level of abstraction should be relatively high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Each element of an analysis model should add to an overall </a:t>
            </a:r>
          </a:p>
          <a:p>
            <a:pPr lvl="1"/>
            <a:r>
              <a:rPr lang="en-US" sz="2400" dirty="0" smtClean="0"/>
              <a:t>  understanding of software requirements and provide insight </a:t>
            </a:r>
          </a:p>
          <a:p>
            <a:pPr lvl="1"/>
            <a:r>
              <a:rPr lang="en-US" sz="2400" dirty="0" smtClean="0"/>
              <a:t>  into the information domain, function and behavior of the </a:t>
            </a:r>
          </a:p>
          <a:p>
            <a:pPr lvl="1"/>
            <a:r>
              <a:rPr lang="en-US" sz="2400" dirty="0" smtClean="0"/>
              <a:t> 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Delay consideration of infrastructure and other non-functional </a:t>
            </a:r>
          </a:p>
          <a:p>
            <a:pPr lvl="1"/>
            <a:r>
              <a:rPr lang="en-US" sz="2400" dirty="0" smtClean="0"/>
              <a:t>  models until design phase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Minimize coupling throughout the system  - </a:t>
            </a:r>
          </a:p>
          <a:p>
            <a:pPr lvl="1"/>
            <a:r>
              <a:rPr lang="en-US" sz="2400" dirty="0" smtClean="0"/>
              <a:t>  interconnectedness between classes and functions should be </a:t>
            </a:r>
          </a:p>
          <a:p>
            <a:pPr lvl="1"/>
            <a:r>
              <a:rPr lang="en-US" sz="2400" dirty="0" smtClean="0"/>
              <a:t>  low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Keep the model as simple as it can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1"/>
            <a:ext cx="86868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ANALYSIS MODELIMG APPROACHES</a:t>
            </a:r>
          </a:p>
          <a:p>
            <a:pPr algn="ctr"/>
            <a:endParaRPr lang="en-US" sz="3200" dirty="0" smtClean="0">
              <a:solidFill>
                <a:srgbClr val="FF0000"/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600" b="1" dirty="0" smtClean="0"/>
              <a:t>Structured Analysis : </a:t>
            </a:r>
            <a:r>
              <a:rPr lang="en-US" sz="2600" dirty="0" smtClean="0"/>
              <a:t>This considers data and processes that transforms the data as separate entities. Data objects are modeled in a way that defines their attributes and relationships. Processes that manipulate data objects are modeled in a manner that shows how they transform data as data objects flow through the system. Flow oriented modeling is predominantly used.</a:t>
            </a:r>
          </a:p>
          <a:p>
            <a:pPr lvl="1" algn="just"/>
            <a:endParaRPr lang="en-US" sz="26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b="1" dirty="0" smtClean="0"/>
              <a:t>Object Oriented Analysis : </a:t>
            </a:r>
            <a:r>
              <a:rPr lang="en-US" sz="2600" dirty="0" smtClean="0"/>
              <a:t> This approach focuses on the definition of classes and the manner in which they collaborate with one another to effect customer requirements. UML and Unified process are predominantly object oriented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1"/>
            <a:ext cx="8686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Analysis Model</a:t>
            </a:r>
          </a:p>
          <a:p>
            <a:pPr algn="ctr"/>
            <a:endParaRPr lang="en-US" sz="4000" dirty="0" smtClean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3200" dirty="0" smtClean="0"/>
              <a:t>Analysis  Modeling leads to the derivation of each of the modeling elements shown in the following figure</a:t>
            </a:r>
          </a:p>
          <a:p>
            <a:pPr lvl="1"/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Only those modeling elements that add value to the model should be used</a:t>
            </a:r>
          </a:p>
          <a:p>
            <a:pPr lvl="1"/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The specific content of each element may differ from project to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REQUIREMENT ENGINEERING TASKS</a:t>
            </a:r>
          </a:p>
          <a:p>
            <a:pPr algn="ctr"/>
            <a:endParaRPr lang="en-US" sz="3200" dirty="0" smtClean="0">
              <a:solidFill>
                <a:srgbClr val="FF0000"/>
              </a:solidFill>
            </a:endParaRPr>
          </a:p>
          <a:p>
            <a:pPr marL="914400" lvl="5" indent="-514350">
              <a:buFont typeface="+mj-lt"/>
              <a:buAutoNum type="arabicPeriod"/>
            </a:pPr>
            <a:r>
              <a:rPr lang="en-US" sz="2400" dirty="0" smtClean="0"/>
              <a:t>Inception </a:t>
            </a:r>
            <a:r>
              <a:rPr lang="en-US" sz="2400" dirty="0"/>
              <a:t> </a:t>
            </a:r>
            <a:r>
              <a:rPr lang="en-US" sz="2400" dirty="0" smtClean="0"/>
              <a:t>     : Basic Understanding</a:t>
            </a:r>
          </a:p>
          <a:p>
            <a:pPr marL="914400" lvl="5" indent="-514350">
              <a:buFont typeface="+mj-lt"/>
              <a:buAutoNum type="arabicPeriod"/>
            </a:pPr>
            <a:r>
              <a:rPr lang="en-US" sz="2400" dirty="0" smtClean="0"/>
              <a:t>Elicitation </a:t>
            </a:r>
            <a:r>
              <a:rPr lang="en-US" sz="2400" dirty="0"/>
              <a:t> </a:t>
            </a:r>
            <a:r>
              <a:rPr lang="en-US" sz="2400" dirty="0" smtClean="0"/>
              <a:t>    : Clear Understanding</a:t>
            </a:r>
          </a:p>
          <a:p>
            <a:pPr marL="914400" lvl="5" indent="-514350">
              <a:buFont typeface="+mj-lt"/>
              <a:buAutoNum type="arabicPeriod"/>
            </a:pPr>
            <a:r>
              <a:rPr lang="en-US" sz="2400" dirty="0" smtClean="0"/>
              <a:t>Elaboration   : Refinement</a:t>
            </a:r>
          </a:p>
          <a:p>
            <a:pPr marL="914400" lvl="5" indent="-514350">
              <a:buFont typeface="+mj-lt"/>
              <a:buAutoNum type="arabicPeriod"/>
            </a:pPr>
            <a:r>
              <a:rPr lang="en-US" sz="2400" dirty="0" smtClean="0"/>
              <a:t>Negotiation   : Settlement of Conflicts</a:t>
            </a:r>
          </a:p>
          <a:p>
            <a:pPr marL="914400" lvl="5" indent="-514350">
              <a:buFont typeface="+mj-lt"/>
              <a:buAutoNum type="arabicPeriod"/>
            </a:pPr>
            <a:r>
              <a:rPr lang="en-US" sz="2400" dirty="0" smtClean="0"/>
              <a:t>Specification  : SRS</a:t>
            </a:r>
          </a:p>
          <a:p>
            <a:pPr marL="914400" lvl="5" indent="-514350">
              <a:buFont typeface="+mj-lt"/>
              <a:buAutoNum type="arabicPeriod"/>
            </a:pPr>
            <a:r>
              <a:rPr lang="en-US" sz="2400" dirty="0" smtClean="0"/>
              <a:t>Validation</a:t>
            </a:r>
            <a:r>
              <a:rPr lang="en-US" sz="2400" dirty="0"/>
              <a:t> </a:t>
            </a:r>
            <a:r>
              <a:rPr lang="en-US" sz="2400" dirty="0" smtClean="0"/>
              <a:t>      :</a:t>
            </a:r>
            <a:r>
              <a:rPr lang="en-IN" sz="2000" dirty="0" smtClean="0">
                <a:solidFill>
                  <a:srgbClr val="040C28"/>
                </a:solidFill>
                <a:latin typeface="Google Sans"/>
              </a:rPr>
              <a:t>Formal </a:t>
            </a:r>
            <a:r>
              <a:rPr lang="en-IN" sz="2000" dirty="0">
                <a:solidFill>
                  <a:srgbClr val="040C28"/>
                </a:solidFill>
                <a:latin typeface="Google Sans"/>
              </a:rPr>
              <a:t>Technical Review</a:t>
            </a:r>
            <a:r>
              <a:rPr lang="en-IN" sz="2400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sz="2400" dirty="0" smtClean="0"/>
              <a:t>Team Validates</a:t>
            </a:r>
          </a:p>
          <a:p>
            <a:pPr marL="914400" lvl="5" indent="-514350">
              <a:buFont typeface="+mj-lt"/>
              <a:buAutoNum type="arabicPeriod"/>
            </a:pPr>
            <a:r>
              <a:rPr lang="en-US" sz="2400" dirty="0" smtClean="0"/>
              <a:t>Management : Changed </a:t>
            </a:r>
            <a:r>
              <a:rPr lang="en-US" sz="2400" dirty="0" err="1" smtClean="0"/>
              <a:t>Reqt</a:t>
            </a:r>
            <a:r>
              <a:rPr lang="en-US" sz="2400" dirty="0" smtClean="0"/>
              <a:t>. Mgmt.</a:t>
            </a:r>
          </a:p>
          <a:p>
            <a:pPr marL="2343150" lvl="4" indent="-51435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Analysis_Model_Elem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7543800" cy="4953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Model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blackWhite">
          <a:xfrm>
            <a:off x="584200" y="250190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blackWhite">
          <a:xfrm>
            <a:off x="2168525" y="60198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800" b="1" dirty="0"/>
              <a:t>Elements of the analysis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8001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INCEPTION</a:t>
            </a:r>
          </a:p>
          <a:p>
            <a:pPr algn="ctr"/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rgbClr val="FF0000"/>
                </a:solidFill>
              </a:rPr>
              <a:t>INITIATING THE REQUIREMENT ENGG. PROCESS</a:t>
            </a:r>
          </a:p>
          <a:p>
            <a:endParaRPr lang="en-US" sz="3000" dirty="0" smtClean="0">
              <a:solidFill>
                <a:srgbClr val="002060"/>
              </a:solidFill>
            </a:endParaRPr>
          </a:p>
          <a:p>
            <a:r>
              <a:rPr lang="en-US" sz="3000" b="1" dirty="0" smtClean="0">
                <a:solidFill>
                  <a:srgbClr val="002060"/>
                </a:solidFill>
              </a:rPr>
              <a:t>How Requirements are originated?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Business Need is identified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New market or service is discovered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Working description of the project </a:t>
            </a:r>
          </a:p>
          <a:p>
            <a:pPr marL="457200" lvl="2"/>
            <a:endParaRPr lang="en-US" sz="3000" dirty="0" smtClean="0"/>
          </a:p>
          <a:p>
            <a:pPr marL="0" lvl="2"/>
            <a:r>
              <a:rPr lang="en-US" sz="3000" b="1" dirty="0" smtClean="0"/>
              <a:t>Steps to initiate Requirement Engineering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Identifying the stakeholders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Recognizing multiple view points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Working towards collaboration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Asking the first questions</a:t>
            </a:r>
          </a:p>
          <a:p>
            <a:pPr marL="1428750" lvl="2" indent="-514350">
              <a:buFont typeface="+mj-lt"/>
              <a:buAutoNum type="arabicPeriod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3058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 algn="ctr"/>
            <a:r>
              <a:rPr lang="en-US" sz="3600" b="1" dirty="0" smtClean="0">
                <a:solidFill>
                  <a:srgbClr val="FF0000"/>
                </a:solidFill>
              </a:rPr>
              <a:t>Identifying the stakeholders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Stakeholder 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Anyone who gets benefited directly or </a:t>
            </a:r>
          </a:p>
          <a:p>
            <a:pPr lvl="2"/>
            <a:r>
              <a:rPr lang="en-US" sz="2400" dirty="0" smtClean="0"/>
              <a:t>   indirectly from the system</a:t>
            </a:r>
          </a:p>
          <a:p>
            <a:pPr lvl="2"/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Stakeholders can be Business operations   </a:t>
            </a:r>
          </a:p>
          <a:p>
            <a:pPr lvl="2"/>
            <a:r>
              <a:rPr lang="en-US" sz="2400" dirty="0" smtClean="0"/>
              <a:t>  Managers, Product managers, Marketing </a:t>
            </a:r>
          </a:p>
          <a:p>
            <a:pPr lvl="2"/>
            <a:r>
              <a:rPr lang="en-US" sz="2400" dirty="0" smtClean="0"/>
              <a:t>  people, Internal or External Customers, </a:t>
            </a:r>
          </a:p>
          <a:p>
            <a:pPr lvl="2"/>
            <a:r>
              <a:rPr lang="en-US" sz="2400" dirty="0" smtClean="0"/>
              <a:t>  End-users, Consultants, Product Engineers, </a:t>
            </a:r>
          </a:p>
          <a:p>
            <a:pPr lvl="2"/>
            <a:r>
              <a:rPr lang="en-US" sz="2400" dirty="0" smtClean="0"/>
              <a:t>  Software Engineers, Support &amp; </a:t>
            </a:r>
          </a:p>
          <a:p>
            <a:pPr lvl="2"/>
            <a:r>
              <a:rPr lang="en-US" sz="2400" dirty="0" smtClean="0"/>
              <a:t>  Maintenance Engineers and many others .</a:t>
            </a:r>
          </a:p>
          <a:p>
            <a:pPr lvl="2"/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At inception, the requirement engineer </a:t>
            </a:r>
          </a:p>
          <a:p>
            <a:pPr lvl="2"/>
            <a:r>
              <a:rPr lang="en-US" sz="2400" dirty="0" smtClean="0"/>
              <a:t>  prepares a list of people who will contribute </a:t>
            </a:r>
          </a:p>
          <a:p>
            <a:pPr lvl="2"/>
            <a:r>
              <a:rPr lang="en-US" sz="2400" dirty="0" smtClean="0"/>
              <a:t>  input as requirements are elicited.	</a:t>
            </a:r>
          </a:p>
          <a:p>
            <a:pPr marL="457200" lvl="2"/>
            <a:endParaRPr lang="en-US" sz="3000" dirty="0" smtClean="0"/>
          </a:p>
          <a:p>
            <a:pPr marL="0" lvl="2"/>
            <a:r>
              <a:rPr lang="en-US" sz="3000" b="1" dirty="0" smtClean="0"/>
              <a:t> 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305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 algn="ctr"/>
            <a:r>
              <a:rPr lang="en-US" sz="3600" b="1" dirty="0" smtClean="0">
                <a:solidFill>
                  <a:srgbClr val="FF0000"/>
                </a:solidFill>
              </a:rPr>
              <a:t>Recognizing multiple view points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2400" dirty="0" smtClean="0"/>
              <a:t>Each stakeholder explores the system </a:t>
            </a:r>
          </a:p>
          <a:p>
            <a:pPr lvl="2"/>
            <a:r>
              <a:rPr lang="en-US" sz="2400" dirty="0" smtClean="0"/>
              <a:t>   requirements from his point of view.</a:t>
            </a:r>
          </a:p>
          <a:p>
            <a:pPr lvl="2"/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As information from multiple view point is </a:t>
            </a:r>
          </a:p>
          <a:p>
            <a:pPr lvl="2"/>
            <a:r>
              <a:rPr lang="en-US" sz="2400" dirty="0" smtClean="0"/>
              <a:t>   collected, emerging requirements may be </a:t>
            </a:r>
          </a:p>
          <a:p>
            <a:pPr lvl="2"/>
            <a:r>
              <a:rPr lang="en-US" sz="2400" dirty="0" smtClean="0"/>
              <a:t>   inconsistent or conflicting.</a:t>
            </a:r>
          </a:p>
          <a:p>
            <a:pPr lvl="2"/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Categorize the information collected </a:t>
            </a:r>
          </a:p>
          <a:p>
            <a:pPr marL="457200" lvl="2"/>
            <a:endParaRPr lang="en-US" sz="3000" dirty="0" smtClean="0"/>
          </a:p>
          <a:p>
            <a:pPr marL="0" lvl="2"/>
            <a:r>
              <a:rPr lang="en-US" sz="3000" b="1" dirty="0" smtClean="0"/>
              <a:t> 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30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 algn="ctr"/>
            <a:r>
              <a:rPr lang="en-US" sz="3600" b="1" dirty="0" smtClean="0">
                <a:solidFill>
                  <a:srgbClr val="FF0000"/>
                </a:solidFill>
              </a:rPr>
              <a:t>Working Towards Collaboration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 Customers and other stakeholders should </a:t>
            </a:r>
          </a:p>
          <a:p>
            <a:pPr lvl="2"/>
            <a:r>
              <a:rPr lang="en-US" sz="2800" dirty="0" smtClean="0"/>
              <a:t>   collaborate among themselves and software </a:t>
            </a:r>
          </a:p>
          <a:p>
            <a:pPr lvl="2"/>
            <a:r>
              <a:rPr lang="en-US" sz="2800" dirty="0" smtClean="0"/>
              <a:t>   engineering practitioners for the success of </a:t>
            </a:r>
          </a:p>
          <a:p>
            <a:pPr lvl="2"/>
            <a:r>
              <a:rPr lang="en-US" sz="2800" dirty="0" smtClean="0"/>
              <a:t>   the project.</a:t>
            </a:r>
          </a:p>
          <a:p>
            <a:pPr lvl="2"/>
            <a:endParaRPr lang="en-US" sz="2800" dirty="0" smtClean="0"/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R</a:t>
            </a:r>
            <a:r>
              <a:rPr lang="en-US" sz="2800" dirty="0" smtClean="0"/>
              <a:t>equirements are to be sorted out as </a:t>
            </a:r>
          </a:p>
          <a:p>
            <a:pPr lvl="2"/>
            <a:r>
              <a:rPr lang="en-US" sz="2800" dirty="0" smtClean="0"/>
              <a:t>  commonly agreed and inconsistent or </a:t>
            </a:r>
          </a:p>
          <a:p>
            <a:pPr lvl="2"/>
            <a:r>
              <a:rPr lang="en-US" sz="2800" dirty="0" smtClean="0"/>
              <a:t>  conflicting  requirements.</a:t>
            </a:r>
          </a:p>
          <a:p>
            <a:pPr marL="457200" lvl="2"/>
            <a:endParaRPr lang="en-US" sz="3000" dirty="0" smtClean="0"/>
          </a:p>
          <a:p>
            <a:pPr marL="0" lvl="2"/>
            <a:r>
              <a:rPr lang="en-US" sz="3000" b="1" dirty="0" smtClean="0"/>
              <a:t> 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3058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 algn="ctr"/>
            <a:r>
              <a:rPr lang="en-US" sz="3600" b="1" dirty="0" smtClean="0">
                <a:solidFill>
                  <a:srgbClr val="FF0000"/>
                </a:solidFill>
              </a:rPr>
              <a:t>Asking the First Questions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2800" dirty="0" smtClean="0"/>
              <a:t>Questions asked at the inception of the project should be “context  free”   with the following objectives: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/>
              <a:t> to establish communication between </a:t>
            </a:r>
          </a:p>
          <a:p>
            <a:pPr lvl="4"/>
            <a:r>
              <a:rPr lang="en-US" sz="2800" dirty="0" smtClean="0"/>
              <a:t>   software practitioners and the </a:t>
            </a:r>
          </a:p>
          <a:p>
            <a:pPr lvl="4"/>
            <a:r>
              <a:rPr lang="en-US" sz="2800" dirty="0" smtClean="0"/>
              <a:t>   customer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/>
              <a:t> to identify all the stakeholders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/>
              <a:t> to get the better understanding of the </a:t>
            </a:r>
          </a:p>
          <a:p>
            <a:pPr lvl="4"/>
            <a:r>
              <a:rPr lang="en-US" sz="2800" dirty="0" smtClean="0"/>
              <a:t>   problem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/>
              <a:t> to help to “break the ice” and initiate </a:t>
            </a:r>
          </a:p>
          <a:p>
            <a:pPr lvl="4"/>
            <a:r>
              <a:rPr lang="en-US" sz="2800" dirty="0" smtClean="0"/>
              <a:t>   the communication</a:t>
            </a:r>
          </a:p>
          <a:p>
            <a:pPr marL="457200" lvl="2"/>
            <a:endParaRPr lang="en-US" sz="3000" dirty="0" smtClean="0"/>
          </a:p>
          <a:p>
            <a:pPr marL="0" lvl="2"/>
            <a:r>
              <a:rPr lang="en-US" sz="3000" b="1" dirty="0" smtClean="0"/>
              <a:t> 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305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 algn="ctr"/>
            <a:r>
              <a:rPr lang="en-US" sz="3600" b="1" dirty="0" smtClean="0">
                <a:solidFill>
                  <a:srgbClr val="FF0000"/>
                </a:solidFill>
              </a:rPr>
              <a:t>Asking the First Questions – Contd.</a:t>
            </a:r>
          </a:p>
          <a:p>
            <a:endParaRPr lang="en-US" sz="3000" b="1" dirty="0" smtClean="0">
              <a:solidFill>
                <a:srgbClr val="7030A0"/>
              </a:solidFill>
            </a:endParaRPr>
          </a:p>
          <a:p>
            <a:r>
              <a:rPr lang="en-US" sz="3000" b="1" dirty="0" smtClean="0">
                <a:solidFill>
                  <a:srgbClr val="7030A0"/>
                </a:solidFill>
              </a:rPr>
              <a:t>First Set </a:t>
            </a:r>
            <a:r>
              <a:rPr lang="en-US" sz="3000" dirty="0" smtClean="0"/>
              <a:t>helps to identify all stakeholders who will 	have interest in the software solution and it 	identifies measurable benefits of successful 	implementation.</a:t>
            </a:r>
          </a:p>
          <a:p>
            <a:r>
              <a:rPr lang="en-US" sz="3000" dirty="0" smtClean="0"/>
              <a:t>  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Who is behind the request for this work?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Who will use the solution?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What will be the economic benefit of a </a:t>
            </a:r>
          </a:p>
          <a:p>
            <a:pPr lvl="2"/>
            <a:r>
              <a:rPr lang="en-US" sz="3000" dirty="0" smtClean="0"/>
              <a:t>   successful solution?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Is there any other source for the solution you </a:t>
            </a:r>
          </a:p>
          <a:p>
            <a:pPr lvl="2"/>
            <a:r>
              <a:rPr lang="en-US" sz="3000" dirty="0" smtClean="0"/>
              <a:t>   need?</a:t>
            </a:r>
          </a:p>
          <a:p>
            <a:pPr marL="457200" lvl="2"/>
            <a:endParaRPr lang="en-US" sz="3000" dirty="0" smtClean="0"/>
          </a:p>
          <a:p>
            <a:pPr marL="0" lvl="2"/>
            <a:r>
              <a:rPr lang="en-US" sz="3000" b="1" dirty="0" smtClean="0"/>
              <a:t> 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5344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 algn="ctr"/>
            <a:r>
              <a:rPr lang="en-US" sz="3600" b="1" dirty="0" smtClean="0">
                <a:solidFill>
                  <a:srgbClr val="FF0000"/>
                </a:solidFill>
              </a:rPr>
              <a:t>Asking the First Questions – Contd.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000" b="1" dirty="0" smtClean="0">
                <a:solidFill>
                  <a:srgbClr val="7030A0"/>
                </a:solidFill>
              </a:rPr>
              <a:t>Next Set </a:t>
            </a:r>
            <a:r>
              <a:rPr lang="en-US" sz="3000" dirty="0" smtClean="0"/>
              <a:t>helps software team to gain a better 	understanding of the problem </a:t>
            </a:r>
          </a:p>
          <a:p>
            <a:r>
              <a:rPr lang="en-US" sz="3000" dirty="0" smtClean="0"/>
              <a:t>  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How would you categorize “good output” that </a:t>
            </a:r>
          </a:p>
          <a:p>
            <a:pPr lvl="2"/>
            <a:r>
              <a:rPr lang="en-US" sz="3000" dirty="0" smtClean="0"/>
              <a:t>   will be generated by a successful solution?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What problems this solution will address?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Can you show me the business environment in </a:t>
            </a:r>
          </a:p>
          <a:p>
            <a:pPr lvl="2"/>
            <a:r>
              <a:rPr lang="en-US" sz="3000" dirty="0" smtClean="0"/>
              <a:t>  which the solution will be used?</a:t>
            </a:r>
          </a:p>
          <a:p>
            <a:pPr lvl="2">
              <a:buFont typeface="Arial" pitchFamily="34" charset="0"/>
              <a:buChar char="•"/>
            </a:pPr>
            <a:r>
              <a:rPr lang="en-US" sz="3000" dirty="0" smtClean="0"/>
              <a:t> Will special performance issues or constraints </a:t>
            </a:r>
          </a:p>
          <a:p>
            <a:pPr lvl="2"/>
            <a:r>
              <a:rPr lang="en-US" sz="3000" dirty="0" smtClean="0"/>
              <a:t>   affect the way the solution is approached?</a:t>
            </a:r>
          </a:p>
          <a:p>
            <a:pPr lvl="2">
              <a:buFont typeface="Arial" pitchFamily="34" charset="0"/>
              <a:buChar char="•"/>
            </a:pPr>
            <a:endParaRPr lang="en-US" sz="3000" dirty="0" smtClean="0"/>
          </a:p>
          <a:p>
            <a:pPr marL="457200" lvl="2"/>
            <a:endParaRPr lang="en-US" sz="3000" dirty="0" smtClean="0"/>
          </a:p>
          <a:p>
            <a:pPr marL="0" lvl="2"/>
            <a:r>
              <a:rPr lang="en-US" sz="3000" b="1" dirty="0" smtClean="0"/>
              <a:t> 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1307</Words>
  <Application>Microsoft Office PowerPoint</Application>
  <PresentationFormat>On-screen Show (4:3)</PresentationFormat>
  <Paragraphs>226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Google Sans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REUIREMENTS ENGINEERING</dc:title>
  <dc:creator>Prashasti Kanikar (Dr.)</dc:creator>
  <cp:lastModifiedBy>Prashasti Kanikar (Dr.)</cp:lastModifiedBy>
  <cp:revision>137</cp:revision>
  <dcterms:created xsi:type="dcterms:W3CDTF">2006-08-16T00:00:00Z</dcterms:created>
  <dcterms:modified xsi:type="dcterms:W3CDTF">2025-03-12T09:47:36Z</dcterms:modified>
</cp:coreProperties>
</file>