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A1CF-4779-4D94-8C68-26DB630D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816F-C1AE-45FB-AD93-BA9544719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4E94-4EA0-48C6-AF37-6FD9A6A3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FF34-6FB5-4276-A8E1-7472D460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90F2-9DA4-4F84-909C-C8F4F30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2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E112-4D17-466E-930A-A20108C4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18C0B-7D77-4933-B93E-62BB99F4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05AC-47BA-4DD0-AC71-6D19AD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F368-E243-43CB-A501-9843F3B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15E1-F2EB-43C7-9532-D55903F7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BECB4-0E82-4670-B9D6-DA3817AA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8852-AFC1-4315-B999-B3732676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9685-E4F2-47B3-AD66-6561BACF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EBDE-4101-4168-B07E-25F48BBC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68FC-E3FC-43B2-8C7D-CD999727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AD7-BC47-44B6-BE59-2C1711D8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01CE-B03D-4F6C-8C0F-2C008613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F90B-416C-4DBA-A0D7-8BE77B7F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9EFF-17D2-4349-8B4B-62E2BD35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85FD-5A26-4B85-A16F-53DA7C72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7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7276-8AC3-4929-94D3-388E7880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CC98-046B-420A-A64F-6718A4EA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3FBE-C6E8-44F5-AD4F-8FEAC165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2820-1177-4C75-8FEE-C277C839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FE00-4FF4-4CD2-B462-2431D31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B448-1772-4A3E-8C52-A488C351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85CD-F8E4-449A-9A6B-5AE25424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5F69-32B0-4E64-8DD5-5E02EE7E7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EB18-CE43-4014-BEF4-EFCCDFC8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F5D3-23A8-4847-B315-B3CF6C22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C542-7A1D-4ADC-A2A5-22CA1A0D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7D0-C8C3-47FC-AA85-3808057E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14C9A-887E-4884-A2A4-00BFDDE4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8B63A-2CE6-4CDB-AB8F-AF626CFB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BA3D1-7E0E-422C-BEF0-8F57B30E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7CAA-066D-4686-ACFD-02A6E13E9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FAE34-194C-4A2F-B9FD-3F3E728A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EA774-06AF-4C02-9E58-C416CEA9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6C215-CFE1-42EE-9BF7-6AD11B3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7923-4488-42A4-BA04-BE7B9F8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7166-5B41-4223-93D6-12DB73B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99365-60D3-457F-92BB-EAEACFAA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3AAFB-C2D7-42AC-89B0-944A8D40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9E381-AF8C-4B77-B7B1-F013154C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FA8E3-5D2B-48BA-8552-3B37B92E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868F-4F9E-405B-9E48-CBC684BE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271D-B2AA-414B-A7DC-A452B556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3501-BD45-4FE5-8F23-47504D08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E2E0-C18F-4C42-AC21-12E996F9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EEF5-9CFB-4F7A-B24B-DC30F09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5675-E6F4-4618-BB56-F6FEF1A7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E533-C569-4025-B041-580BD2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52B-436E-4E9D-A91B-1F60F78C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C0A7C-8E68-4E1E-A080-0C73228F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728D-950F-4290-8853-FA00C3A7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4A433-6904-4F99-89C9-86F06C31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DB7FC-1365-4DB8-8ABF-BD1B7FAA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0494-8BE6-4793-8562-91BDCAFD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7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DFF84-1A02-459F-9A38-4B5E43E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141CB-FE40-4374-B9FB-99AD5462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C7F5-AFCE-4E08-9E70-AB884628D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477B-7159-49BA-8F3E-67E601BCFEB0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9450-3197-44FD-BF1D-630C30B42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85D9-606E-41BC-8772-80FDB59D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2AEE-C8DE-48D3-8E89-ECE1DDB5E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6516-3940-47E9-9154-753C6E8F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7188"/>
            <a:ext cx="9144000" cy="2387600"/>
          </a:xfrm>
        </p:spPr>
        <p:txBody>
          <a:bodyPr/>
          <a:lstStyle/>
          <a:p>
            <a:r>
              <a:rPr lang="en-IN" b="1" dirty="0"/>
              <a:t>Exception Handling in PL/SQL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87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7236-EA20-44B1-B901-2CDE9F54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Cont..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7BE5-A5A1-4D25-BEA0-C62C829A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825625"/>
            <a:ext cx="11610975" cy="26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E7F5-639F-415A-B948-C39E11A2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1920"/>
            <a:ext cx="10515600" cy="749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 defined exceptions: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689C8-36E6-42EC-83AE-1C7AAF41A451}"/>
              </a:ext>
            </a:extLst>
          </p:cNvPr>
          <p:cNvSpPr/>
          <p:nvPr/>
        </p:nvSpPr>
        <p:spPr>
          <a:xfrm>
            <a:off x="728662" y="1417421"/>
            <a:ext cx="107346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type of users can create their own exceptions according to the need and to raise these exceptions explicitly raise command is used.</a:t>
            </a:r>
          </a:p>
          <a:p>
            <a:pPr fontAlgn="base"/>
            <a:r>
              <a:rPr lang="en-US" sz="2800" i="1" dirty="0"/>
              <a:t>Example:</a:t>
            </a:r>
            <a:endParaRPr lang="en-US" sz="2800" dirty="0"/>
          </a:p>
          <a:p>
            <a:pPr fontAlgn="base"/>
            <a:r>
              <a:rPr lang="en-US" sz="2800" dirty="0"/>
              <a:t>Divide non-negative integer x by y such that the result is greater than or equal to 1.From the given question we can conclude that there exist two exceptions</a:t>
            </a:r>
          </a:p>
          <a:p>
            <a:pPr lvl="1" fontAlgn="base"/>
            <a:r>
              <a:rPr lang="en-US" sz="2800" dirty="0"/>
              <a:t>Division be zero.</a:t>
            </a:r>
          </a:p>
          <a:p>
            <a:pPr lvl="1" fontAlgn="base"/>
            <a:r>
              <a:rPr lang="en-US" sz="2800" dirty="0"/>
              <a:t>If result is greater than or equal to 1 means y is less than or equal to x.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083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E6D09-C65C-44C9-B3F3-7C1EDC641346}"/>
              </a:ext>
            </a:extLst>
          </p:cNvPr>
          <p:cNvSpPr/>
          <p:nvPr/>
        </p:nvSpPr>
        <p:spPr>
          <a:xfrm>
            <a:off x="838200" y="8947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DECLARE</a:t>
            </a:r>
          </a:p>
          <a:p>
            <a:r>
              <a:rPr lang="en-IN" dirty="0"/>
              <a:t>x int:=&amp;x; /*taking value at run time*/ </a:t>
            </a:r>
          </a:p>
          <a:p>
            <a:r>
              <a:rPr lang="en-IN" dirty="0"/>
              <a:t>y int:=&amp;y; </a:t>
            </a:r>
          </a:p>
          <a:p>
            <a:r>
              <a:rPr lang="en-IN" dirty="0" err="1"/>
              <a:t>div_r</a:t>
            </a:r>
            <a:r>
              <a:rPr lang="en-IN" dirty="0"/>
              <a:t> float; </a:t>
            </a:r>
          </a:p>
          <a:p>
            <a:r>
              <a:rPr lang="en-IN" dirty="0"/>
              <a:t>exp1 EXCEPTION; </a:t>
            </a:r>
          </a:p>
          <a:p>
            <a:r>
              <a:rPr lang="en-IN" dirty="0"/>
              <a:t>exp2 EXCEPTION; 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IF y=0 then</a:t>
            </a:r>
          </a:p>
          <a:p>
            <a:r>
              <a:rPr lang="en-IN" dirty="0"/>
              <a:t>	raise exp1; </a:t>
            </a:r>
          </a:p>
          <a:p>
            <a:r>
              <a:rPr lang="en-IN" dirty="0"/>
              <a:t>ELSEIF y &gt; x then</a:t>
            </a:r>
          </a:p>
          <a:p>
            <a:r>
              <a:rPr lang="en-IN" dirty="0"/>
              <a:t>	raise exp2; 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	</a:t>
            </a:r>
            <a:r>
              <a:rPr lang="en-IN" dirty="0" err="1"/>
              <a:t>div_r</a:t>
            </a:r>
            <a:r>
              <a:rPr lang="en-IN" dirty="0"/>
              <a:t>:= x / y; </a:t>
            </a:r>
          </a:p>
          <a:p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('the result is '||</a:t>
            </a:r>
            <a:r>
              <a:rPr lang="en-IN" dirty="0" err="1"/>
              <a:t>div_r</a:t>
            </a:r>
            <a:r>
              <a:rPr lang="en-IN" dirty="0"/>
              <a:t>); </a:t>
            </a:r>
          </a:p>
          <a:p>
            <a:r>
              <a:rPr lang="en-IN" dirty="0"/>
              <a:t>END IF; </a:t>
            </a:r>
          </a:p>
          <a:p>
            <a:r>
              <a:rPr lang="en-IN" dirty="0"/>
              <a:t>EXCEPTION </a:t>
            </a:r>
          </a:p>
          <a:p>
            <a:r>
              <a:rPr lang="en-IN" dirty="0"/>
              <a:t>WHEN exp1 THEN</a:t>
            </a:r>
          </a:p>
          <a:p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('Error'); </a:t>
            </a:r>
          </a:p>
          <a:p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('division by zero not allowed'); </a:t>
            </a:r>
          </a:p>
          <a:p>
            <a:r>
              <a:rPr lang="en-IN" dirty="0"/>
              <a:t>WHEN exp2 THEN</a:t>
            </a:r>
          </a:p>
          <a:p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('Error'); </a:t>
            </a:r>
          </a:p>
          <a:p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('y is greater than x please check the input'); </a:t>
            </a:r>
          </a:p>
          <a:p>
            <a:r>
              <a:rPr lang="en-IN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76039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89448-9390-4977-A48B-EF0E5C29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0" y="195657"/>
            <a:ext cx="8694486" cy="66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6745-D5E2-4091-88AE-B47BEB10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146050"/>
            <a:ext cx="11420475" cy="1325563"/>
          </a:xfrm>
        </p:spPr>
        <p:txBody>
          <a:bodyPr>
            <a:noAutofit/>
          </a:bodyPr>
          <a:lstStyle/>
          <a:p>
            <a:r>
              <a:rPr lang="en-US" sz="2600" b="1" i="1" dirty="0"/>
              <a:t>RAISE_APPLICATION_ERROR</a:t>
            </a:r>
            <a:r>
              <a:rPr lang="en-US" sz="2600" i="1" dirty="0"/>
              <a:t>:</a:t>
            </a:r>
            <a:br>
              <a:rPr lang="en-US" sz="2600" dirty="0"/>
            </a:br>
            <a:r>
              <a:rPr lang="en-US" sz="2600" i="1" dirty="0"/>
              <a:t>It is used to display user-defined error messages with error number whose range is in between -20000 and -20999. When RAISE_APPLICATION_ERROR executes it returns error message and error code which looks </a:t>
            </a:r>
            <a:r>
              <a:rPr lang="en-US" sz="2600" b="1" i="1" dirty="0"/>
              <a:t>same as Oracle built-in error.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BDB0-64E0-46C2-A812-61E32663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147161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DECLARE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myex</a:t>
            </a:r>
            <a:r>
              <a:rPr lang="en-IN" sz="1900" dirty="0"/>
              <a:t> EXCEPTION; </a:t>
            </a:r>
          </a:p>
          <a:p>
            <a:pPr marL="0" indent="0">
              <a:buNone/>
            </a:pPr>
            <a:r>
              <a:rPr lang="en-IN" sz="1900" dirty="0"/>
              <a:t>	n NUMBER :=10; </a:t>
            </a:r>
          </a:p>
          <a:p>
            <a:pPr marL="0" indent="0">
              <a:buNone/>
            </a:pPr>
            <a:r>
              <a:rPr lang="en-IN" sz="1900" dirty="0"/>
              <a:t>BEGIN</a:t>
            </a:r>
          </a:p>
          <a:p>
            <a:pPr marL="0" indent="0">
              <a:buNone/>
            </a:pPr>
            <a:r>
              <a:rPr lang="en-IN" sz="1900" dirty="0"/>
              <a:t>	FOR </a:t>
            </a:r>
            <a:r>
              <a:rPr lang="en-IN" sz="1900" dirty="0" err="1"/>
              <a:t>i</a:t>
            </a:r>
            <a:r>
              <a:rPr lang="en-IN" sz="1900" dirty="0"/>
              <a:t> IN 1..n LOOP 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dbms_output.put_line</a:t>
            </a:r>
            <a:r>
              <a:rPr lang="en-IN" sz="1900" dirty="0"/>
              <a:t>(</a:t>
            </a:r>
            <a:r>
              <a:rPr lang="en-IN" sz="1900" dirty="0" err="1"/>
              <a:t>i</a:t>
            </a:r>
            <a:r>
              <a:rPr lang="en-IN" sz="1900" dirty="0"/>
              <a:t>*</a:t>
            </a:r>
            <a:r>
              <a:rPr lang="en-IN" sz="1900" dirty="0" err="1"/>
              <a:t>i</a:t>
            </a:r>
            <a:r>
              <a:rPr lang="en-IN" sz="1900" dirty="0"/>
              <a:t>); </a:t>
            </a:r>
          </a:p>
          <a:p>
            <a:pPr marL="0" indent="0">
              <a:buNone/>
            </a:pPr>
            <a:r>
              <a:rPr lang="en-IN" sz="1900" dirty="0"/>
              <a:t>		IF </a:t>
            </a:r>
            <a:r>
              <a:rPr lang="en-IN" sz="1900" dirty="0" err="1"/>
              <a:t>i</a:t>
            </a:r>
            <a:r>
              <a:rPr lang="en-IN" sz="1900" dirty="0"/>
              <a:t>*</a:t>
            </a:r>
            <a:r>
              <a:rPr lang="en-IN" sz="1900" dirty="0" err="1"/>
              <a:t>i</a:t>
            </a:r>
            <a:r>
              <a:rPr lang="en-IN" sz="1900" dirty="0"/>
              <a:t>=36 THEN</a:t>
            </a:r>
          </a:p>
          <a:p>
            <a:pPr marL="0" indent="0">
              <a:buNone/>
            </a:pPr>
            <a:r>
              <a:rPr lang="en-IN" sz="1900" dirty="0"/>
              <a:t>		RAISE </a:t>
            </a:r>
            <a:r>
              <a:rPr lang="en-IN" sz="1900" dirty="0" err="1"/>
              <a:t>myex</a:t>
            </a:r>
            <a:r>
              <a:rPr lang="en-IN" sz="1900" dirty="0"/>
              <a:t>; </a:t>
            </a:r>
          </a:p>
          <a:p>
            <a:pPr marL="0" indent="0">
              <a:buNone/>
            </a:pPr>
            <a:r>
              <a:rPr lang="en-IN" sz="1900" dirty="0"/>
              <a:t>		END IF; </a:t>
            </a:r>
          </a:p>
          <a:p>
            <a:pPr marL="0" indent="0">
              <a:buNone/>
            </a:pPr>
            <a:r>
              <a:rPr lang="en-IN" sz="1900" dirty="0"/>
              <a:t>	END LOOP; </a:t>
            </a:r>
          </a:p>
          <a:p>
            <a:pPr marL="0" indent="0">
              <a:buNone/>
            </a:pPr>
            <a:r>
              <a:rPr lang="en-IN" sz="1900" dirty="0"/>
              <a:t>EXCEPTION </a:t>
            </a:r>
          </a:p>
          <a:p>
            <a:pPr marL="0" indent="0">
              <a:buNone/>
            </a:pPr>
            <a:r>
              <a:rPr lang="en-IN" sz="1900" dirty="0"/>
              <a:t>	WHEN </a:t>
            </a:r>
            <a:r>
              <a:rPr lang="en-IN" sz="1900" dirty="0" err="1"/>
              <a:t>myex</a:t>
            </a:r>
            <a:r>
              <a:rPr lang="en-IN" sz="1900" dirty="0"/>
              <a:t> THEN</a:t>
            </a:r>
          </a:p>
          <a:p>
            <a:pPr marL="0" indent="0">
              <a:buNone/>
            </a:pPr>
            <a:r>
              <a:rPr lang="en-IN" sz="1900" dirty="0"/>
              <a:t>		RAISE_APPLICATION_ERROR(-20015, 'Welcome to </a:t>
            </a:r>
            <a:r>
              <a:rPr lang="en-IN" sz="1900" dirty="0" err="1"/>
              <a:t>GeeksForGeeks</a:t>
            </a:r>
            <a:r>
              <a:rPr lang="en-IN" sz="1900" dirty="0"/>
              <a:t>'); </a:t>
            </a:r>
          </a:p>
          <a:p>
            <a:pPr marL="0" indent="0">
              <a:buNone/>
            </a:pPr>
            <a:r>
              <a:rPr lang="en-IN" sz="1900" dirty="0"/>
              <a:t>END; </a:t>
            </a:r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26769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AA2C3-71EC-4C54-A879-B98C6D6E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590154"/>
            <a:ext cx="945011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A1DB-B344-4B22-86D6-68E13739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8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GOTO</a:t>
            </a:r>
            <a:r>
              <a:rPr lang="en-US" dirty="0"/>
              <a:t> statement in PL/SQL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2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2B4A-21DE-4EB8-BA44-061176F8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GOTO</a:t>
            </a:r>
            <a:r>
              <a:rPr lang="en-US" dirty="0"/>
              <a:t> statement in PL/SQL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EDBF-6140-4F72-B865-130FF894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GOTO</a:t>
            </a:r>
            <a:r>
              <a:rPr lang="en-US" dirty="0"/>
              <a:t> statement in PL/SQL programming language provides an unconditional jump from the GOTO to a labeled statement in the same subprogram.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DD332-DD39-4CB0-BBC7-949F96DA40AA}"/>
              </a:ext>
            </a:extLst>
          </p:cNvPr>
          <p:cNvSpPr/>
          <p:nvPr/>
        </p:nvSpPr>
        <p:spPr>
          <a:xfrm>
            <a:off x="1057275" y="32861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GOTO label;</a:t>
            </a:r>
          </a:p>
          <a:p>
            <a:r>
              <a:rPr lang="en-IN" sz="2000" dirty="0"/>
              <a:t>..</a:t>
            </a:r>
          </a:p>
          <a:p>
            <a:r>
              <a:rPr lang="en-IN" sz="2000" dirty="0"/>
              <a:t>..</a:t>
            </a:r>
          </a:p>
          <a:p>
            <a:r>
              <a:rPr lang="en-IN" sz="2000" dirty="0"/>
              <a:t>&lt;&lt; label &gt;&gt;</a:t>
            </a:r>
          </a:p>
          <a:p>
            <a:r>
              <a:rPr lang="en-IN" sz="2000" dirty="0"/>
              <a:t>statement;</a:t>
            </a:r>
          </a:p>
        </p:txBody>
      </p:sp>
    </p:spTree>
    <p:extLst>
      <p:ext uri="{BB962C8B-B14F-4D97-AF65-F5344CB8AC3E}">
        <p14:creationId xmlns:p14="http://schemas.microsoft.com/office/powerpoint/2010/main" val="73180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3452-3DA7-4EAA-994B-A37A0A91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1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DECLARE </a:t>
            </a:r>
          </a:p>
          <a:p>
            <a:pPr marL="0" indent="0">
              <a:buNone/>
            </a:pPr>
            <a:r>
              <a:rPr lang="en-US" dirty="0"/>
              <a:t>   a number(2) := 10;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   &lt;&lt;</a:t>
            </a:r>
            <a:r>
              <a:rPr lang="en-US" dirty="0" err="1"/>
              <a:t>loopstart</a:t>
            </a:r>
            <a:r>
              <a:rPr lang="en-US" dirty="0"/>
              <a:t>&gt;&gt; </a:t>
            </a:r>
          </a:p>
          <a:p>
            <a:pPr marL="0" indent="0">
              <a:buNone/>
            </a:pPr>
            <a:r>
              <a:rPr lang="en-US" dirty="0"/>
              <a:t>   -- while loop execution  </a:t>
            </a:r>
          </a:p>
          <a:p>
            <a:pPr marL="0" indent="0">
              <a:buNone/>
            </a:pPr>
            <a:r>
              <a:rPr lang="en-US" dirty="0"/>
              <a:t>   WHILE a &lt; 20 LOOP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 ('value of a: ' || a); </a:t>
            </a:r>
          </a:p>
          <a:p>
            <a:pPr marL="0" indent="0">
              <a:buNone/>
            </a:pPr>
            <a:r>
              <a:rPr lang="en-US" dirty="0"/>
              <a:t>      a := a + 1; </a:t>
            </a:r>
          </a:p>
          <a:p>
            <a:pPr marL="0" indent="0">
              <a:buNone/>
            </a:pPr>
            <a:r>
              <a:rPr lang="en-US" dirty="0"/>
              <a:t>      IF a = 15 THEN </a:t>
            </a:r>
          </a:p>
          <a:p>
            <a:pPr marL="0" indent="0">
              <a:buNone/>
            </a:pPr>
            <a:r>
              <a:rPr lang="en-US" dirty="0"/>
              <a:t>         a := a + 1; </a:t>
            </a:r>
          </a:p>
          <a:p>
            <a:pPr marL="0" indent="0">
              <a:buNone/>
            </a:pPr>
            <a:r>
              <a:rPr lang="en-US" dirty="0"/>
              <a:t>         GOTO </a:t>
            </a:r>
            <a:r>
              <a:rPr lang="en-US" dirty="0" err="1"/>
              <a:t>loopstart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END IF; </a:t>
            </a:r>
          </a:p>
          <a:p>
            <a:pPr marL="0" indent="0">
              <a:buNone/>
            </a:pPr>
            <a:r>
              <a:rPr lang="en-US" dirty="0"/>
              <a:t>   END LOOP;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6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113B-0DD5-4FDC-9831-ABFEAA02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Prime number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2EF39A-CB3F-4ECB-8CE9-4C8BB46114C4}"/>
              </a:ext>
            </a:extLst>
          </p:cNvPr>
          <p:cNvSpPr/>
          <p:nvPr/>
        </p:nvSpPr>
        <p:spPr>
          <a:xfrm>
            <a:off x="838199" y="1085850"/>
            <a:ext cx="6896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</a:t>
            </a:r>
          </a:p>
          <a:p>
            <a:r>
              <a:rPr lang="en-IN" dirty="0"/>
              <a:t>  p  VARCHAR2(30);</a:t>
            </a:r>
          </a:p>
          <a:p>
            <a:r>
              <a:rPr lang="en-IN" dirty="0"/>
              <a:t>  n  PLS_INTEGER := 37;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  FOR j in 2..ROUND(SQRT(n)) LOOP</a:t>
            </a:r>
          </a:p>
          <a:p>
            <a:r>
              <a:rPr lang="en-IN" dirty="0"/>
              <a:t>    IF n MOD j = 0 THEN</a:t>
            </a:r>
          </a:p>
          <a:p>
            <a:r>
              <a:rPr lang="en-IN" dirty="0"/>
              <a:t>      p := ' is not a prime number';</a:t>
            </a:r>
          </a:p>
          <a:p>
            <a:r>
              <a:rPr lang="en-IN" dirty="0"/>
              <a:t>      GOTO </a:t>
            </a:r>
            <a:r>
              <a:rPr lang="en-IN" dirty="0" err="1"/>
              <a:t>print_now</a:t>
            </a:r>
            <a:r>
              <a:rPr lang="en-IN" dirty="0"/>
              <a:t>;</a:t>
            </a:r>
          </a:p>
          <a:p>
            <a:r>
              <a:rPr lang="en-IN" dirty="0"/>
              <a:t>    END IF;</a:t>
            </a:r>
          </a:p>
          <a:p>
            <a:r>
              <a:rPr lang="en-IN" dirty="0"/>
              <a:t>  END LOOP;</a:t>
            </a:r>
          </a:p>
          <a:p>
            <a:endParaRPr lang="en-IN" dirty="0"/>
          </a:p>
          <a:p>
            <a:r>
              <a:rPr lang="en-IN" dirty="0"/>
              <a:t>  p := ' is a prime number';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&lt;&lt;</a:t>
            </a:r>
            <a:r>
              <a:rPr lang="en-IN" dirty="0" err="1"/>
              <a:t>print_now</a:t>
            </a:r>
            <a:r>
              <a:rPr lang="en-IN" dirty="0"/>
              <a:t>&gt;&gt;</a:t>
            </a:r>
          </a:p>
          <a:p>
            <a:r>
              <a:rPr lang="en-IN" dirty="0"/>
              <a:t>  DBMS_OUTPUT.PUT_LINE(TO_CHAR(n) || p);</a:t>
            </a:r>
          </a:p>
          <a:p>
            <a:r>
              <a:rPr lang="en-IN" dirty="0"/>
              <a:t>END;</a:t>
            </a:r>
          </a:p>
          <a:p>
            <a:r>
              <a:rPr lang="en-IN" dirty="0"/>
              <a:t>/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6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1276-41A8-4CC5-A97F-4C8C2991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Handling in PL/SQL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3EB9-E0BD-477D-AAA6-D4A7C17E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733550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An exception is an error which disrupts the normal flow of program instructions. PL/SQL provides us the exception block which raises the exception thus helping the programmer to find out the fault and resolve it.</a:t>
            </a:r>
          </a:p>
          <a:p>
            <a:pPr fontAlgn="base"/>
            <a:r>
              <a:rPr lang="en-US" dirty="0"/>
              <a:t>There are two types of exceptions defined in PL/SQL</a:t>
            </a:r>
          </a:p>
          <a:p>
            <a:pPr fontAlgn="base"/>
            <a:r>
              <a:rPr lang="en-US" dirty="0"/>
              <a:t>User defined exception.</a:t>
            </a:r>
          </a:p>
          <a:p>
            <a:pPr fontAlgn="base"/>
            <a:r>
              <a:rPr lang="en-US" dirty="0"/>
              <a:t>System defined exceptions.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7DD00-18EE-4333-B3F5-57A38D68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402362"/>
            <a:ext cx="9944100" cy="30777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exception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statement;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6A975-FC47-46D1-8468-86402CB63BA3}"/>
              </a:ext>
            </a:extLst>
          </p:cNvPr>
          <p:cNvSpPr/>
          <p:nvPr/>
        </p:nvSpPr>
        <p:spPr>
          <a:xfrm>
            <a:off x="2209800" y="6985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DECLARE</a:t>
            </a:r>
          </a:p>
          <a:p>
            <a:r>
              <a:rPr lang="en-US" sz="2200" dirty="0"/>
              <a:t>   declarations section;</a:t>
            </a:r>
          </a:p>
          <a:p>
            <a:endParaRPr lang="en-US" sz="2200" dirty="0"/>
          </a:p>
          <a:p>
            <a:r>
              <a:rPr lang="en-US" sz="2200" dirty="0"/>
              <a:t>BEGIN</a:t>
            </a:r>
          </a:p>
          <a:p>
            <a:r>
              <a:rPr lang="en-US" sz="2200" dirty="0"/>
              <a:t>   executable command(s);</a:t>
            </a:r>
          </a:p>
          <a:p>
            <a:endParaRPr lang="en-US" sz="2200" dirty="0"/>
          </a:p>
          <a:p>
            <a:r>
              <a:rPr lang="en-US" sz="2200" dirty="0"/>
              <a:t>EXCEPTION</a:t>
            </a:r>
          </a:p>
          <a:p>
            <a:endParaRPr lang="en-US" sz="2200" dirty="0"/>
          </a:p>
          <a:p>
            <a:r>
              <a:rPr lang="en-US" sz="2200" dirty="0"/>
              <a:t>    WHEN exception1 THEN</a:t>
            </a:r>
          </a:p>
          <a:p>
            <a:endParaRPr lang="en-US" sz="2200" dirty="0"/>
          </a:p>
          <a:p>
            <a:r>
              <a:rPr lang="en-US" sz="2200" dirty="0"/>
              <a:t>       statement1;</a:t>
            </a:r>
          </a:p>
          <a:p>
            <a:endParaRPr lang="en-US" sz="2200" dirty="0"/>
          </a:p>
          <a:p>
            <a:r>
              <a:rPr lang="en-US" sz="2200" dirty="0"/>
              <a:t>    WHEN exception2 THEN</a:t>
            </a:r>
          </a:p>
          <a:p>
            <a:endParaRPr lang="en-US" sz="2200" dirty="0"/>
          </a:p>
          <a:p>
            <a:r>
              <a:rPr lang="en-US" sz="2200" dirty="0"/>
              <a:t>       statement2;</a:t>
            </a:r>
          </a:p>
          <a:p>
            <a:endParaRPr lang="en-US" sz="2200" dirty="0"/>
          </a:p>
          <a:p>
            <a:r>
              <a:rPr lang="en-US" sz="2200" dirty="0"/>
              <a:t>    [WHEN others THEN]</a:t>
            </a:r>
          </a:p>
          <a:p>
            <a:r>
              <a:rPr lang="en-US" sz="2200" dirty="0"/>
              <a:t>    /* default exception handling code */  </a:t>
            </a:r>
          </a:p>
          <a:p>
            <a:endParaRPr lang="en-US" sz="2200" dirty="0"/>
          </a:p>
          <a:p>
            <a:r>
              <a:rPr lang="en-US" sz="2200" dirty="0"/>
              <a:t>END;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535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AA65-1721-4DF2-9284-D5DDE920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/>
              <a:t>System-defined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32A3-6229-427A-9ABF-31E210C0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System-defined exceptions are further divided into two categories: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Named system exceptions.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Unnamed system exceptions.</a:t>
            </a:r>
          </a:p>
          <a:p>
            <a:r>
              <a:rPr lang="en-US" b="1" dirty="0"/>
              <a:t>Named system exceptions:</a:t>
            </a:r>
            <a:r>
              <a:rPr lang="en-US" dirty="0"/>
              <a:t> They have a predefined name by the system like ACCESS_INTO_NULL, DUP_VAL_ON_INDEX, LOGIN_DENIED etc.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52E70-A8E5-450A-B5B5-D216D145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9" y="4466891"/>
            <a:ext cx="5310601" cy="21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EBE-8DFB-4459-87BF-26552749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65151"/>
            <a:ext cx="10515600" cy="40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NO_DATA_FOUND</a:t>
            </a:r>
            <a:r>
              <a:rPr lang="en-US" dirty="0"/>
              <a:t>: It is raised WHEN a SELECT INTO statement returns </a:t>
            </a:r>
            <a:r>
              <a:rPr lang="en-US" i="1" dirty="0"/>
              <a:t>no</a:t>
            </a:r>
            <a:r>
              <a:rPr lang="en-US" dirty="0"/>
              <a:t> rows.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E245-E293-4990-8625-9C3CB528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temp varchar(20);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g_id</a:t>
            </a:r>
            <a:r>
              <a:rPr lang="en-IN" dirty="0"/>
              <a:t> into temp from geeks where </a:t>
            </a:r>
            <a:r>
              <a:rPr lang="en-IN" dirty="0" err="1"/>
              <a:t>g_name</a:t>
            </a:r>
            <a:r>
              <a:rPr lang="en-IN" dirty="0"/>
              <a:t>='</a:t>
            </a:r>
            <a:r>
              <a:rPr lang="en-IN" dirty="0" err="1"/>
              <a:t>GeeksforGeeks</a:t>
            </a:r>
            <a:r>
              <a:rPr lang="en-IN" dirty="0"/>
              <a:t>';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exception </a:t>
            </a:r>
          </a:p>
          <a:p>
            <a:pPr marL="0" indent="0">
              <a:buNone/>
            </a:pPr>
            <a:r>
              <a:rPr lang="en-IN" dirty="0"/>
              <a:t>WHEN </a:t>
            </a:r>
            <a:r>
              <a:rPr lang="en-IN" dirty="0" err="1"/>
              <a:t>no_data_found</a:t>
            </a:r>
            <a:r>
              <a:rPr lang="en-IN" dirty="0"/>
              <a:t> THEN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('ERROR');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('there is no name as');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dbms_output.put_line</a:t>
            </a:r>
            <a:r>
              <a:rPr lang="en-IN" dirty="0"/>
              <a:t>('</a:t>
            </a:r>
            <a:r>
              <a:rPr lang="en-IN" dirty="0" err="1"/>
              <a:t>GeeksforGeeks</a:t>
            </a:r>
            <a:r>
              <a:rPr lang="en-IN" dirty="0"/>
              <a:t> in geeks table'); 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369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3584-A2DF-4420-9701-840C26E9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TOO_MANY_ROWS</a:t>
            </a:r>
            <a:r>
              <a:rPr lang="en-US" dirty="0" err="1"/>
              <a:t>:It</a:t>
            </a:r>
            <a:r>
              <a:rPr lang="en-US" dirty="0"/>
              <a:t> is raised WHEN a SELECT INTO statement returns </a:t>
            </a:r>
            <a:r>
              <a:rPr lang="en-US" i="1" dirty="0"/>
              <a:t>more</a:t>
            </a:r>
            <a:r>
              <a:rPr lang="en-US" dirty="0"/>
              <a:t> than one row.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D5D1-AC0A-472F-9B4E-0B9B7BFD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91800" cy="5254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temp varchar(20);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-- raises an exception as SELECT </a:t>
            </a:r>
          </a:p>
          <a:p>
            <a:pPr marL="0" indent="0">
              <a:buNone/>
            </a:pPr>
            <a:r>
              <a:rPr lang="en-US" dirty="0"/>
              <a:t>-- into trying to return too many rows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g_name</a:t>
            </a:r>
            <a:r>
              <a:rPr lang="en-US" dirty="0"/>
              <a:t> into temp from geeks; </a:t>
            </a:r>
          </a:p>
          <a:p>
            <a:pPr marL="0" indent="0">
              <a:buNone/>
            </a:pPr>
            <a:r>
              <a:rPr lang="en-US" dirty="0" err="1"/>
              <a:t>dbms_output.put_line</a:t>
            </a:r>
            <a:r>
              <a:rPr lang="en-US" dirty="0"/>
              <a:t>(temp);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 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too_many_rows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('error trying to SELECT too many rows'); </a:t>
            </a:r>
          </a:p>
          <a:p>
            <a:pPr marL="0" indent="0">
              <a:buNone/>
            </a:pPr>
            <a:r>
              <a:rPr lang="en-US" dirty="0"/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5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7E85-D942-4F73-A777-BB2B9A0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260350"/>
            <a:ext cx="11096625" cy="1325563"/>
          </a:xfrm>
        </p:spPr>
        <p:txBody>
          <a:bodyPr>
            <a:noAutofit/>
          </a:bodyPr>
          <a:lstStyle/>
          <a:p>
            <a:r>
              <a:rPr lang="en-US" sz="3400" b="1" dirty="0" err="1">
                <a:latin typeface="+mn-lt"/>
              </a:rPr>
              <a:t>VALUE_ERROR</a:t>
            </a:r>
            <a:r>
              <a:rPr lang="en-US" sz="3400" dirty="0" err="1">
                <a:latin typeface="+mn-lt"/>
              </a:rPr>
              <a:t>:This</a:t>
            </a:r>
            <a:r>
              <a:rPr lang="en-US" sz="3400" dirty="0">
                <a:latin typeface="+mn-lt"/>
              </a:rPr>
              <a:t> error is raised WHEN a statement is executed that resulted in an arithmetic, numeric, string, conversion, or constraint error. This error mainly results from programmer error or invalid data input.</a:t>
            </a:r>
            <a:endParaRPr lang="en-IN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2542-120E-48B3-A6B2-CE916BE5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temp number; 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g_name</a:t>
            </a:r>
            <a:r>
              <a:rPr lang="en-IN" dirty="0"/>
              <a:t> into temp from geeks where </a:t>
            </a:r>
            <a:r>
              <a:rPr lang="en-IN" dirty="0" err="1"/>
              <a:t>g_name</a:t>
            </a:r>
            <a:r>
              <a:rPr lang="en-IN" dirty="0"/>
              <a:t>='Suraj'; </a:t>
            </a:r>
          </a:p>
          <a:p>
            <a:pPr marL="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('the </a:t>
            </a:r>
            <a:r>
              <a:rPr lang="en-IN" dirty="0" err="1"/>
              <a:t>g_name</a:t>
            </a:r>
            <a:r>
              <a:rPr lang="en-IN" dirty="0"/>
              <a:t> is '||temp); </a:t>
            </a:r>
          </a:p>
          <a:p>
            <a:pPr marL="0" indent="0">
              <a:buNone/>
            </a:pPr>
            <a:r>
              <a:rPr lang="en-IN" dirty="0"/>
              <a:t>EXCEPTION </a:t>
            </a:r>
          </a:p>
          <a:p>
            <a:pPr marL="0" indent="0">
              <a:buNone/>
            </a:pPr>
            <a:r>
              <a:rPr lang="en-IN" dirty="0"/>
              <a:t>WHEN </a:t>
            </a:r>
            <a:r>
              <a:rPr lang="en-IN" dirty="0" err="1"/>
              <a:t>value_error</a:t>
            </a:r>
            <a:r>
              <a:rPr lang="en-IN" dirty="0"/>
              <a:t> THEN</a:t>
            </a:r>
          </a:p>
          <a:p>
            <a:pPr marL="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('Error'); </a:t>
            </a:r>
          </a:p>
          <a:p>
            <a:pPr marL="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('Change data type of temp to varchar(20)'); 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7318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CFD-A6FE-4E73-BB9B-28ADD5CD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ZERO_DIVIDE</a:t>
            </a:r>
            <a:r>
              <a:rPr lang="en-US" dirty="0"/>
              <a:t> = raises exception WHEN dividing with zero.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8F61-4800-44AD-8275-32F86568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333500"/>
            <a:ext cx="11077575" cy="54578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a int:=10; </a:t>
            </a:r>
          </a:p>
          <a:p>
            <a:pPr marL="0" indent="0">
              <a:buNone/>
            </a:pPr>
            <a:r>
              <a:rPr lang="en-US" dirty="0"/>
              <a:t>b int:=0; </a:t>
            </a:r>
          </a:p>
          <a:p>
            <a:pPr marL="0" indent="0">
              <a:buNone/>
            </a:pPr>
            <a:r>
              <a:rPr lang="en-US" dirty="0"/>
              <a:t>answer int;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answer:=a/b; </a:t>
            </a:r>
          </a:p>
          <a:p>
            <a:pPr marL="0" indent="0">
              <a:buNone/>
            </a:pPr>
            <a:r>
              <a:rPr lang="en-US" dirty="0" err="1"/>
              <a:t>dbms_output.put_line</a:t>
            </a:r>
            <a:r>
              <a:rPr lang="en-US" dirty="0"/>
              <a:t>('the result after division is'||answer);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 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zero_divide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('dividing by zero please check the values again');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('the value of a is '||a);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('the value of b is '||b); </a:t>
            </a:r>
          </a:p>
          <a:p>
            <a:pPr marL="0" indent="0">
              <a:buNone/>
            </a:pPr>
            <a:r>
              <a:rPr lang="en-US" dirty="0"/>
              <a:t>END;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D8E13-0DCF-46BD-9CF1-21D66DC6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1" y="808982"/>
            <a:ext cx="5872163" cy="28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310F-9D2B-48A8-83F0-5C2B15CA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4426-A25B-4505-B3F6-19958FD2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AE965-D0A4-4581-BCD5-3108DEB4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77"/>
            <a:ext cx="10515600" cy="65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D388314CC8B4FA09C902FA02E74A4" ma:contentTypeVersion="4" ma:contentTypeDescription="Create a new document." ma:contentTypeScope="" ma:versionID="69955b94fd07b5415862d2dcefc254b0">
  <xsd:schema xmlns:xsd="http://www.w3.org/2001/XMLSchema" xmlns:xs="http://www.w3.org/2001/XMLSchema" xmlns:p="http://schemas.microsoft.com/office/2006/metadata/properties" xmlns:ns2="6067ace3-38c8-4a5c-8943-81e4a030d6b6" targetNamespace="http://schemas.microsoft.com/office/2006/metadata/properties" ma:root="true" ma:fieldsID="4a33b7e29e72930b6f15ba3a3d57140e" ns2:_="">
    <xsd:import namespace="6067ace3-38c8-4a5c-8943-81e4a030d6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7ace3-38c8-4a5c-8943-81e4a030d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F2F5E-4034-4F27-A69D-1F8082B18F6D}"/>
</file>

<file path=customXml/itemProps2.xml><?xml version="1.0" encoding="utf-8"?>
<ds:datastoreItem xmlns:ds="http://schemas.openxmlformats.org/officeDocument/2006/customXml" ds:itemID="{3B6F6182-1083-4C11-BCB0-E090028D7B32}"/>
</file>

<file path=customXml/itemProps3.xml><?xml version="1.0" encoding="utf-8"?>
<ds:datastoreItem xmlns:ds="http://schemas.openxmlformats.org/officeDocument/2006/customXml" ds:itemID="{005D1357-039D-43B8-AAB6-92FB53781AEF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1160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Exception Handling in PL/SQL </vt:lpstr>
      <vt:lpstr>Exception Handling in PL/SQL</vt:lpstr>
      <vt:lpstr>PowerPoint Presentation</vt:lpstr>
      <vt:lpstr>System-defined exceptions</vt:lpstr>
      <vt:lpstr>NO_DATA_FOUND: It is raised WHEN a SELECT INTO statement returns no rows. </vt:lpstr>
      <vt:lpstr>TOO_MANY_ROWS:It is raised WHEN a SELECT INTO statement returns more than one row.</vt:lpstr>
      <vt:lpstr>VALUE_ERROR:This error is raised WHEN a statement is executed that resulted in an arithmetic, numeric, string, conversion, or constraint error. This error mainly results from programmer error or invalid data input.</vt:lpstr>
      <vt:lpstr>ZERO_DIVIDE = raises exception WHEN dividing with zero.</vt:lpstr>
      <vt:lpstr>PowerPoint Presentation</vt:lpstr>
      <vt:lpstr>Cont..</vt:lpstr>
      <vt:lpstr>User defined exceptions: </vt:lpstr>
      <vt:lpstr>PowerPoint Presentation</vt:lpstr>
      <vt:lpstr>PowerPoint Presentation</vt:lpstr>
      <vt:lpstr>RAISE_APPLICATION_ERROR: It is used to display user-defined error messages with error number whose range is in between -20000 and -20999. When RAISE_APPLICATION_ERROR executes it returns error message and error code which looks same as Oracle built-in error.</vt:lpstr>
      <vt:lpstr>PowerPoint Presentation</vt:lpstr>
      <vt:lpstr>GOTO statement in PL/SQL</vt:lpstr>
      <vt:lpstr>GOTO statement in PL/SQL</vt:lpstr>
      <vt:lpstr>PowerPoint Presentation</vt:lpstr>
      <vt:lpstr>Prime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PL/SQL </dc:title>
  <dc:creator>Welcome</dc:creator>
  <cp:lastModifiedBy>Welcome</cp:lastModifiedBy>
  <cp:revision>14</cp:revision>
  <dcterms:created xsi:type="dcterms:W3CDTF">2025-02-23T16:13:39Z</dcterms:created>
  <dcterms:modified xsi:type="dcterms:W3CDTF">2025-02-23T18:19:18Z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0x0101007E7D388314CC8B4FA09C902FA02E74A4</vt:lpwstr>
  </property>
</Properties>
</file>