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3" r:id="rId6"/>
    <p:sldId id="262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E5E1B4"/>
    <a:srgbClr val="EEEBCD"/>
    <a:srgbClr val="00AC00"/>
    <a:srgbClr val="006400"/>
    <a:srgbClr val="B6CA93"/>
    <a:srgbClr val="000A4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1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B4A08-7C07-4120-9ED0-C3F5ADA0774E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440B2-276E-4424-B183-C63B6901C0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 Screenshot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440B2-276E-4424-B183-C63B6901C0E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 Screenshot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440B2-276E-4424-B183-C63B6901C0E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 Screenshot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440B2-276E-4424-B183-C63B6901C0E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 Screenshot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440B2-276E-4424-B183-C63B6901C0E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0F3-D6C1-4FA7-998D-7A5F426D2F4E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9F7E-53E6-4F4C-A080-71508B67F1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0F3-D6C1-4FA7-998D-7A5F426D2F4E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9F7E-53E6-4F4C-A080-71508B67F1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0F3-D6C1-4FA7-998D-7A5F426D2F4E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9F7E-53E6-4F4C-A080-71508B67F1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0F3-D6C1-4FA7-998D-7A5F426D2F4E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9F7E-53E6-4F4C-A080-71508B67F1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0F3-D6C1-4FA7-998D-7A5F426D2F4E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9F7E-53E6-4F4C-A080-71508B67F1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0F3-D6C1-4FA7-998D-7A5F426D2F4E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9F7E-53E6-4F4C-A080-71508B67F1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0F3-D6C1-4FA7-998D-7A5F426D2F4E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9F7E-53E6-4F4C-A080-71508B67F1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0F3-D6C1-4FA7-998D-7A5F426D2F4E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9F7E-53E6-4F4C-A080-71508B67F1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0F3-D6C1-4FA7-998D-7A5F426D2F4E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9F7E-53E6-4F4C-A080-71508B67F1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0F3-D6C1-4FA7-998D-7A5F426D2F4E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9F7E-53E6-4F4C-A080-71508B67F1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0F3-D6C1-4FA7-998D-7A5F426D2F4E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9F7E-53E6-4F4C-A080-71508B67F1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EEEB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0A0F3-D6C1-4FA7-998D-7A5F426D2F4E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39F7E-53E6-4F4C-A080-71508B67F1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hilly Foragr Slide Cov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07105" y="1847090"/>
            <a:ext cx="5129791" cy="4032183"/>
          </a:xfrm>
        </p:spPr>
      </p:pic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52400"/>
            <a:ext cx="5680075" cy="1216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6400"/>
                </a:solidFill>
              </a:rPr>
              <a:t>The Problem</a:t>
            </a:r>
            <a:endParaRPr lang="en-US" b="1" dirty="0">
              <a:solidFill>
                <a:srgbClr val="0064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AC00"/>
                </a:solidFill>
              </a:rPr>
              <a:t>Obesity and obesity-related diseases and health care costs are a growing problem. </a:t>
            </a:r>
            <a:endParaRPr lang="en-US" dirty="0" smtClean="0">
              <a:solidFill>
                <a:srgbClr val="00AC00"/>
              </a:solidFill>
            </a:endParaRPr>
          </a:p>
          <a:p>
            <a:endParaRPr lang="en-US" dirty="0">
              <a:solidFill>
                <a:srgbClr val="00AC00"/>
              </a:solidFill>
            </a:endParaRPr>
          </a:p>
          <a:p>
            <a:r>
              <a:rPr lang="en-US" dirty="0">
                <a:solidFill>
                  <a:srgbClr val="00AC00"/>
                </a:solidFill>
              </a:rPr>
              <a:t>Adult obesity rate in Philadelphia is 32.2%; among African Americans, </a:t>
            </a:r>
            <a:r>
              <a:rPr lang="en-US" dirty="0" smtClean="0">
                <a:solidFill>
                  <a:srgbClr val="00AC00"/>
                </a:solidFill>
              </a:rPr>
              <a:t>it’s </a:t>
            </a:r>
            <a:r>
              <a:rPr lang="en-US" dirty="0">
                <a:solidFill>
                  <a:srgbClr val="00AC00"/>
                </a:solidFill>
              </a:rPr>
              <a:t>38.4%. </a:t>
            </a:r>
            <a:endParaRPr lang="en-US" dirty="0" smtClean="0">
              <a:solidFill>
                <a:srgbClr val="00AC00"/>
              </a:solidFill>
            </a:endParaRPr>
          </a:p>
          <a:p>
            <a:endParaRPr lang="en-US" dirty="0">
              <a:solidFill>
                <a:srgbClr val="00AC00"/>
              </a:solidFill>
            </a:endParaRPr>
          </a:p>
          <a:p>
            <a:r>
              <a:rPr lang="en-US" dirty="0">
                <a:solidFill>
                  <a:srgbClr val="00AC00"/>
                </a:solidFill>
              </a:rPr>
              <a:t>Studies show limited access to healthy </a:t>
            </a:r>
            <a:r>
              <a:rPr lang="en-US" dirty="0" smtClean="0">
                <a:solidFill>
                  <a:srgbClr val="00AC00"/>
                </a:solidFill>
              </a:rPr>
              <a:t>food and </a:t>
            </a:r>
            <a:r>
              <a:rPr lang="en-US" dirty="0">
                <a:solidFill>
                  <a:srgbClr val="00AC00"/>
                </a:solidFill>
              </a:rPr>
              <a:t>lack of exercise are contributing factors to the obesity crisis.</a:t>
            </a:r>
          </a:p>
          <a:p>
            <a:endParaRPr lang="en-US" dirty="0">
              <a:solidFill>
                <a:srgbClr val="00AC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6400"/>
                </a:solidFill>
              </a:rPr>
              <a:t>A Solution</a:t>
            </a:r>
            <a:endParaRPr lang="en-US" b="1" dirty="0">
              <a:solidFill>
                <a:srgbClr val="006400"/>
              </a:solidFill>
            </a:endParaRPr>
          </a:p>
        </p:txBody>
      </p:sp>
      <p:pic>
        <p:nvPicPr>
          <p:cNvPr id="8" name="Content Placeholder 7" descr="Screen shot 2012-12-02 at 12.33.32 PM.png">
            <a:hlinkClick r:id="rId3"/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81000" y="2667000"/>
            <a:ext cx="8541951" cy="254381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6400"/>
                </a:solidFill>
              </a:rPr>
              <a:t>The Scenic Route</a:t>
            </a:r>
            <a:endParaRPr lang="en-US" b="1" dirty="0">
              <a:solidFill>
                <a:srgbClr val="006400"/>
              </a:solidFill>
            </a:endParaRPr>
          </a:p>
        </p:txBody>
      </p:sp>
      <p:pic>
        <p:nvPicPr>
          <p:cNvPr id="5" name="Content Placeholder 4" descr="MediaStream.ashx.jpg"/>
          <p:cNvPicPr>
            <a:picLocks noGrp="1" noChangeAspect="1"/>
          </p:cNvPicPr>
          <p:nvPr>
            <p:ph idx="1"/>
          </p:nvPr>
        </p:nvPicPr>
        <p:blipFill>
          <a:blip r:embed="rId3"/>
          <a:srcRect l="-23035" r="-23035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6400"/>
                </a:solidFill>
              </a:rPr>
              <a:t>The Scenic Route</a:t>
            </a:r>
            <a:endParaRPr lang="en-US" b="1" dirty="0">
              <a:solidFill>
                <a:srgbClr val="006400"/>
              </a:solidFill>
            </a:endParaRPr>
          </a:p>
        </p:txBody>
      </p:sp>
      <p:pic>
        <p:nvPicPr>
          <p:cNvPr id="6" name="Content Placeholder 5" descr="landmarks01.png"/>
          <p:cNvPicPr>
            <a:picLocks noGrp="1" noChangeAspect="1"/>
          </p:cNvPicPr>
          <p:nvPr>
            <p:ph idx="1"/>
          </p:nvPr>
        </p:nvPicPr>
        <p:blipFill>
          <a:blip r:embed="rId3"/>
          <a:srcRect l="-9556" r="-9556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6400"/>
                </a:solidFill>
              </a:rPr>
              <a:t>Potential Improvements</a:t>
            </a:r>
            <a:endParaRPr lang="en-US" b="1" dirty="0">
              <a:solidFill>
                <a:srgbClr val="0064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Including healthy food retailers that do not accept SNAP</a:t>
            </a:r>
          </a:p>
          <a:p>
            <a:r>
              <a:rPr lang="en-US" dirty="0" smtClean="0"/>
              <a:t>Provide an easy-to-navigate guide to SNAP benefits</a:t>
            </a:r>
          </a:p>
          <a:p>
            <a:r>
              <a:rPr lang="en-US" dirty="0" smtClean="0"/>
              <a:t>Filtering </a:t>
            </a:r>
            <a:r>
              <a:rPr lang="en-US" dirty="0" smtClean="0"/>
              <a:t>out unhealthy foods by specific criteria (calories per serving, fat content, etc.</a:t>
            </a:r>
            <a:r>
              <a:rPr lang="en-US" dirty="0" smtClean="0"/>
              <a:t>)</a:t>
            </a:r>
          </a:p>
          <a:p>
            <a:r>
              <a:rPr lang="en-US" dirty="0" smtClean="0"/>
              <a:t>Highlighting retailers that do not sell </a:t>
            </a:r>
            <a:r>
              <a:rPr lang="en-US" dirty="0" err="1" smtClean="0"/>
              <a:t>GMOs</a:t>
            </a:r>
            <a:endParaRPr lang="en-US" dirty="0" smtClean="0"/>
          </a:p>
          <a:p>
            <a:r>
              <a:rPr lang="en-US" dirty="0" smtClean="0"/>
              <a:t>An SMS interface utilizing </a:t>
            </a:r>
            <a:r>
              <a:rPr lang="en-US" dirty="0" err="1" smtClean="0"/>
              <a:t>Twilio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resh Groc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7400" y="762000"/>
            <a:ext cx="4724399" cy="3810000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4267200"/>
            <a:ext cx="8077200" cy="1981200"/>
          </a:xfrm>
        </p:spPr>
        <p:txBody>
          <a:bodyPr>
            <a:noAutofit/>
          </a:bodyPr>
          <a:lstStyle/>
          <a:p>
            <a:pPr algn="ctr"/>
            <a:endParaRPr lang="en-US" sz="2800" dirty="0" smtClean="0">
              <a:solidFill>
                <a:srgbClr val="006400"/>
              </a:solidFill>
            </a:endParaRPr>
          </a:p>
          <a:p>
            <a:pPr algn="ctr"/>
            <a:r>
              <a:rPr lang="en-US" sz="3200" dirty="0" smtClean="0">
                <a:solidFill>
                  <a:srgbClr val="006400"/>
                </a:solidFill>
              </a:rPr>
              <a:t>Follow us: @</a:t>
            </a:r>
            <a:r>
              <a:rPr lang="en-US" sz="3200" dirty="0" err="1" smtClean="0">
                <a:solidFill>
                  <a:srgbClr val="006400"/>
                </a:solidFill>
              </a:rPr>
              <a:t>PhillyForagR</a:t>
            </a:r>
            <a:endParaRPr lang="en-US" sz="3200" dirty="0" smtClean="0">
              <a:solidFill>
                <a:srgbClr val="006400"/>
              </a:solidFill>
            </a:endParaRPr>
          </a:p>
          <a:p>
            <a:pPr algn="ctr"/>
            <a:r>
              <a:rPr lang="en-US" sz="3200" dirty="0">
                <a:solidFill>
                  <a:srgbClr val="006400"/>
                </a:solidFill>
              </a:rPr>
              <a:t>f</a:t>
            </a:r>
            <a:r>
              <a:rPr lang="en-US" sz="3200" dirty="0" smtClean="0">
                <a:solidFill>
                  <a:srgbClr val="006400"/>
                </a:solidFill>
              </a:rPr>
              <a:t>acebook.com/</a:t>
            </a:r>
            <a:r>
              <a:rPr lang="en-US" sz="3200" dirty="0" err="1" smtClean="0">
                <a:solidFill>
                  <a:srgbClr val="006400"/>
                </a:solidFill>
              </a:rPr>
              <a:t>PhillyForagR</a:t>
            </a:r>
            <a:endParaRPr lang="en-US" sz="3200" dirty="0" smtClean="0">
              <a:solidFill>
                <a:srgbClr val="006400"/>
              </a:solidFill>
            </a:endParaRPr>
          </a:p>
          <a:p>
            <a:pPr algn="ctr"/>
            <a:endParaRPr lang="en-US" sz="3200" dirty="0" smtClean="0">
              <a:solidFill>
                <a:srgbClr val="006400"/>
              </a:solidFill>
            </a:endParaRPr>
          </a:p>
          <a:p>
            <a:endParaRPr lang="en-US" sz="3200" dirty="0">
              <a:solidFill>
                <a:srgbClr val="0064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134</Words>
  <Application>Microsoft Office PowerPoint</Application>
  <PresentationFormat>On-screen Show (4:3)</PresentationFormat>
  <Paragraphs>26</Paragraphs>
  <Slides>7</Slides>
  <Notes>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The Problem</vt:lpstr>
      <vt:lpstr>A Solution</vt:lpstr>
      <vt:lpstr>The Scenic Route</vt:lpstr>
      <vt:lpstr>The Scenic Route</vt:lpstr>
      <vt:lpstr>Potential Improvements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Christopher Nies</cp:lastModifiedBy>
  <cp:revision>17</cp:revision>
  <dcterms:created xsi:type="dcterms:W3CDTF">2012-12-02T19:34:09Z</dcterms:created>
  <dcterms:modified xsi:type="dcterms:W3CDTF">2012-12-03T03:06:36Z</dcterms:modified>
</cp:coreProperties>
</file>