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4" r:id="rId29"/>
    <p:sldId id="283" r:id="rId30"/>
    <p:sldId id="284" r:id="rId31"/>
    <p:sldId id="285" r:id="rId32"/>
    <p:sldId id="293" r:id="rId33"/>
    <p:sldId id="287" r:id="rId34"/>
    <p:sldId id="288" r:id="rId35"/>
    <p:sldId id="290" r:id="rId36"/>
    <p:sldId id="291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8" r:id="rId57"/>
    <p:sldId id="314" r:id="rId58"/>
    <p:sldId id="315" r:id="rId59"/>
    <p:sldId id="316" r:id="rId60"/>
    <p:sldId id="317" r:id="rId61"/>
    <p:sldId id="292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504" autoAdjust="0"/>
    <p:restoredTop sz="94660"/>
  </p:normalViewPr>
  <p:slideViewPr>
    <p:cSldViewPr>
      <p:cViewPr varScale="1">
        <p:scale>
          <a:sx n="107" d="100"/>
          <a:sy n="10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AED205-BC56-4550-BF80-C824FD11A6F8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501A1C-F705-4482-B2AF-ED9B3E8C53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76368-3B16-4C76-9236-D6D6082C5E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BFBD91-9D33-445A-83CC-B23B82F21689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F55DA9-7AE3-4E3E-89D8-B520020821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EC14-26B1-4406-AC9E-D00E895C6813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23607-A409-49C2-86E9-E18F6EC10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F24C2-BB5C-44C1-8963-23A66E9BF617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6B10C-BDDB-418E-842A-59ED2A2A50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C0B28-5180-4792-8151-A23D0BEDEAAA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F1FBF-D88A-47E5-B49C-51529DCE90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5E3768-C05A-4DC4-9D54-A9269EEE409F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7E92D6-036E-4D50-B33F-74C3C18C8C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B3512-1303-493F-862B-C0878F863335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75516-9C90-4F69-AF52-50BF3FBCA2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65EDB-D757-44D2-BB9F-4E3B124B2C3C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4A32CE-34EE-4538-92CA-19642EC0DC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44E36-C45A-4DF9-9A8A-FD286B6E544A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4E3BB-A33E-43D6-98FD-67C6C847EC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388551-5556-435D-A1BC-0AC1B48C5398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6C07FF-ED7E-4F5A-8487-3D7038EA91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464B3F-418A-4FD7-871A-2A23FA48A77D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99BB79-5399-4B39-90E4-B75C097947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D711ED-98DD-47F0-9155-AEC4126D9167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304A35-D87F-45C4-8CBB-80E2AF0352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FACFD21-BCCB-43E1-9FC5-A071B286CD44}" type="datetimeFigureOut">
              <a:rPr lang="en-US"/>
              <a:pPr>
                <a:defRPr/>
              </a:pPr>
              <a:t>11/20/2008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0485A10-2876-4B75-986A-DF4AF2EC1B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5" r:id="rId2"/>
    <p:sldLayoutId id="2147483701" r:id="rId3"/>
    <p:sldLayoutId id="2147483696" r:id="rId4"/>
    <p:sldLayoutId id="2147483702" r:id="rId5"/>
    <p:sldLayoutId id="2147483697" r:id="rId6"/>
    <p:sldLayoutId id="2147483703" r:id="rId7"/>
    <p:sldLayoutId id="2147483704" r:id="rId8"/>
    <p:sldLayoutId id="2147483705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69666E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3.interscience.wiley.com/journal/118532977/issue" TargetMode="External"/><Relationship Id="rId2" Type="http://schemas.openxmlformats.org/officeDocument/2006/relationships/hyperlink" Target="http://www3.interscience.wiley.com/journal/118532949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1to1.org/resources/efsclt_2k5.php" TargetMode="External"/><Relationship Id="rId2" Type="http://schemas.openxmlformats.org/officeDocument/2006/relationships/hyperlink" Target="http://www.learningandteaching.info/learning/experienc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3d.cs.colorado.edu/clever/projects/querylens.html" TargetMode="External"/><Relationship Id="rId4" Type="http://schemas.openxmlformats.org/officeDocument/2006/relationships/hyperlink" Target="http://l3d.cs.colorado.edu/systems/EDC/introducti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285750"/>
            <a:ext cx="7407275" cy="211455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Assignment 3:</a:t>
            </a:r>
            <a:br>
              <a:rPr lang="en-GB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GB" sz="3600" dirty="0" smtClean="0">
                <a:solidFill>
                  <a:schemeClr val="tx2">
                    <a:satMod val="130000"/>
                  </a:schemeClr>
                </a:solidFill>
              </a:rPr>
              <a:t>The critical discussion of three articles</a:t>
            </a: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GB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GB" sz="2200" dirty="0" smtClean="0">
                <a:solidFill>
                  <a:schemeClr val="tx2">
                    <a:satMod val="130000"/>
                  </a:schemeClr>
                </a:solidFill>
              </a:rPr>
              <a:t>taken from</a:t>
            </a: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GB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GB" sz="3600" dirty="0" smtClean="0">
                <a:solidFill>
                  <a:schemeClr val="tx2">
                    <a:satMod val="130000"/>
                  </a:schemeClr>
                </a:solidFill>
              </a:rPr>
              <a:t>The Journal of Computer Assisted Learning</a:t>
            </a: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GB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GB" sz="2000" b="1" dirty="0" smtClean="0">
                <a:solidFill>
                  <a:schemeClr val="tx2">
                    <a:satMod val="130000"/>
                  </a:schemeClr>
                </a:solidFill>
              </a:rPr>
              <a:t>Volume 23 Issue 4 </a:t>
            </a:r>
            <a:r>
              <a:rPr lang="en-GB" sz="1600" dirty="0" smtClean="0">
                <a:solidFill>
                  <a:schemeClr val="tx2">
                    <a:satMod val="130000"/>
                  </a:schemeClr>
                </a:solidFill>
              </a:rPr>
              <a:t>(special issue) [2007]</a:t>
            </a:r>
            <a:endParaRPr lang="en-GB" sz="1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313" y="4429125"/>
            <a:ext cx="7407275" cy="20716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The Purple Group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sz="2000" dirty="0" err="1" smtClean="0"/>
              <a:t>Eliana</a:t>
            </a:r>
            <a:r>
              <a:rPr lang="en-GB" sz="2000" dirty="0" smtClean="0"/>
              <a:t> </a:t>
            </a:r>
            <a:r>
              <a:rPr lang="en-GB" sz="2000" dirty="0" err="1" smtClean="0"/>
              <a:t>Mitsinga</a:t>
            </a:r>
            <a:endParaRPr lang="en-GB" sz="20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sz="2000" dirty="0" smtClean="0"/>
              <a:t>Ali Mohammed </a:t>
            </a:r>
            <a:r>
              <a:rPr lang="en-GB" sz="2000" dirty="0" err="1" smtClean="0"/>
              <a:t>Alraai</a:t>
            </a:r>
            <a:endParaRPr lang="en-GB" sz="20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sz="2000" dirty="0" smtClean="0"/>
              <a:t>Ian </a:t>
            </a:r>
            <a:r>
              <a:rPr lang="en-GB" sz="2000" dirty="0" err="1" smtClean="0"/>
              <a:t>Boothe</a:t>
            </a:r>
            <a:endParaRPr lang="en-GB" sz="20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sz="2000" dirty="0" smtClean="0"/>
              <a:t>Robin Winslow Morris </a:t>
            </a:r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(coordinator)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6" name="Picture 3" descr="F:\Documents\JCAL Presentation\faded_jc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2720975"/>
            <a:ext cx="51816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142875"/>
            <a:ext cx="7497763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Experiential Learning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Kolb 1984: </a:t>
            </a:r>
            <a:r>
              <a:rPr lang="en-US" b="1" smtClean="0"/>
              <a:t>four-stage cycle</a:t>
            </a:r>
          </a:p>
          <a:p>
            <a:pPr eaLnBrk="1" hangingPunct="1"/>
            <a:endParaRPr lang="en-US" b="1" smtClean="0"/>
          </a:p>
        </p:txBody>
      </p:sp>
      <p:pic>
        <p:nvPicPr>
          <p:cNvPr id="17412" name="Picture 3" descr="C:\Users\Eliana\Desktop\kolb_cyc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2214563"/>
            <a:ext cx="65024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2214563" y="5929313"/>
            <a:ext cx="5500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Gill Sans MT" pitchFamily="34" charset="0"/>
                <a:ea typeface="Calibri" pitchFamily="34" charset="0"/>
                <a:cs typeface="Times New Roman" pitchFamily="18" charset="0"/>
              </a:rPr>
              <a:t>http://www.learningandteaching.info/learning/experience.htm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142875"/>
            <a:ext cx="7497763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Experiential Learning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Weaknesses </a:t>
            </a:r>
            <a:r>
              <a:rPr lang="en-US" sz="2400" dirty="0" smtClean="0"/>
              <a:t>of experiential learning: 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 ‘it lacks a mechanism for focusing awareness in the learning context’ (</a:t>
            </a:r>
            <a:r>
              <a:rPr lang="en-US" sz="2400" dirty="0" err="1" smtClean="0"/>
              <a:t>Miettinen</a:t>
            </a:r>
            <a:r>
              <a:rPr lang="en-US" sz="2400" dirty="0" smtClean="0"/>
              <a:t>, 2000)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‘students pay insufficient attention to abstracting from experience’ (Vince, 1998)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Aim</a:t>
            </a:r>
            <a:r>
              <a:rPr lang="en-US" sz="2400" dirty="0" smtClean="0"/>
              <a:t>: to eliminate weaknesses by utilizing mobile technologies and to investigate the affordances of such technologies in experiential learning.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500063"/>
            <a:ext cx="7497763" cy="128587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Educational Affordances of Mobile Technologies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  <a:latin typeface="Arial Narrow" pitchFamily="34" charset="0"/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  <a:latin typeface="Arial Narrow" pitchFamily="34" charset="0"/>
              </a:rPr>
            </a:br>
            <a:endParaRPr lang="en-US" dirty="0">
              <a:solidFill>
                <a:schemeClr val="tx2">
                  <a:satMod val="13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785938"/>
            <a:ext cx="7497763" cy="4800600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‘…the relationships between the properties of an educational intervention and the characteristics of the learner that enable particular kinds of learning by him or her’ (</a:t>
            </a:r>
            <a:r>
              <a:rPr lang="en-US" sz="2400" dirty="0" err="1" smtClean="0"/>
              <a:t>Kirschner</a:t>
            </a:r>
            <a:r>
              <a:rPr lang="en-US" sz="2400" dirty="0" smtClean="0"/>
              <a:t>, 2002)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Mobile technologies ‘afford’ real-time information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whenever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wherever</a:t>
            </a:r>
            <a:r>
              <a:rPr lang="en-US" sz="2400" dirty="0" smtClean="0"/>
              <a:t> learners need it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Mobile technologies ‘afford’ 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rapid access interface </a:t>
            </a:r>
            <a:r>
              <a:rPr lang="en-US" sz="2400" dirty="0" smtClean="0"/>
              <a:t>for note taking, such as photo taking, sound and video recording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142875"/>
            <a:ext cx="7497763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 this study…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 mobile technology embedded learning </a:t>
            </a:r>
            <a:r>
              <a:rPr lang="en-US" sz="2400" dirty="0" err="1" smtClean="0"/>
              <a:t>ﬂow</a:t>
            </a:r>
            <a:r>
              <a:rPr lang="en-US" sz="2400" dirty="0" smtClean="0"/>
              <a:t> was developed to support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ﬁeld-trip learning </a:t>
            </a:r>
            <a:r>
              <a:rPr lang="en-US" sz="2400" dirty="0" smtClean="0"/>
              <a:t>based on the experiential learning procedures in the following six stages: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596646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Photo taking</a:t>
            </a:r>
          </a:p>
          <a:p>
            <a:pPr marL="596646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Sensory experience </a:t>
            </a:r>
          </a:p>
          <a:p>
            <a:pPr marL="596646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Further observation</a:t>
            </a:r>
          </a:p>
          <a:p>
            <a:pPr marL="596646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Comparison</a:t>
            </a:r>
          </a:p>
          <a:p>
            <a:pPr marL="596646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Question proposing</a:t>
            </a:r>
          </a:p>
          <a:p>
            <a:pPr marL="596646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Final report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13" y="142875"/>
            <a:ext cx="7497762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Method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63" y="928688"/>
            <a:ext cx="7862887" cy="5786437"/>
          </a:xfrm>
        </p:spPr>
        <p:txBody>
          <a:bodyPr>
            <a:normAutofit fontScale="85000" lnSpcReduction="100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b="1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b="1" dirty="0" smtClean="0"/>
              <a:t>Hypothesis: </a:t>
            </a:r>
            <a:r>
              <a:rPr lang="en-US" sz="2600" dirty="0" smtClean="0"/>
              <a:t>Mobile technologies can increase the level of knowledge creation through experiential learning beyond that which is achieved with traditional methods (paper and pencil).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600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b="1" dirty="0" smtClean="0"/>
              <a:t>Participants</a:t>
            </a:r>
            <a:r>
              <a:rPr lang="en-US" sz="2600" dirty="0" smtClean="0"/>
              <a:t>: 34 students, 16 boys and 18 girls, in one class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using personal PDAs </a:t>
            </a:r>
            <a:r>
              <a:rPr lang="en-US" sz="2600" dirty="0" smtClean="0"/>
              <a:t>with plug-in cameras, and 32 students, 16 boys and 16 girls, in another class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using paper and pencil</a:t>
            </a:r>
            <a:r>
              <a:rPr lang="en-US" sz="2600" dirty="0" smtClean="0"/>
              <a:t>.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600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b="1" dirty="0" smtClean="0"/>
              <a:t>Procedure: 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600" dirty="0" smtClean="0"/>
              <a:t>Pre-test 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600" dirty="0" smtClean="0"/>
              <a:t>Main activity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600" dirty="0" smtClean="0"/>
              <a:t>Post-test 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600" dirty="0" smtClean="0"/>
              <a:t>Questionnaire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600" dirty="0" smtClean="0"/>
              <a:t>90-min course on the use of the PDAs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600" dirty="0" smtClean="0"/>
              <a:t>One-tailed </a:t>
            </a:r>
            <a:r>
              <a:rPr lang="en-US" sz="2600" i="1" dirty="0" smtClean="0"/>
              <a:t>t</a:t>
            </a:r>
            <a:r>
              <a:rPr lang="en-US" sz="2600" dirty="0" smtClean="0"/>
              <a:t>-tests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b="1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428625"/>
            <a:ext cx="7497762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Procedure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Stage One: </a:t>
            </a:r>
            <a:r>
              <a:rPr lang="en-US" sz="2400" dirty="0" smtClean="0"/>
              <a:t>Photo taking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Stages 2, 3 and 4: </a:t>
            </a:r>
            <a:r>
              <a:rPr lang="en-US" sz="2400" dirty="0" smtClean="0"/>
              <a:t>Notes on PDAs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Stage 5:</a:t>
            </a:r>
            <a:r>
              <a:rPr lang="en-US" sz="2400" dirty="0" smtClean="0"/>
              <a:t> Record spoken questions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Stage 6:</a:t>
            </a:r>
            <a:r>
              <a:rPr lang="en-US" sz="2400" dirty="0" smtClean="0"/>
              <a:t> Final Report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	(refer to photographs,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	spoken questions, notes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	on PDAs)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Stage One: </a:t>
            </a:r>
            <a:r>
              <a:rPr lang="en-US" sz="2400" dirty="0" smtClean="0"/>
              <a:t>Draw Pictures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Stages 2, 3 and 4: </a:t>
            </a:r>
            <a:r>
              <a:rPr lang="en-US" sz="2400" dirty="0" smtClean="0"/>
              <a:t>Notes on paper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Stage 5:  </a:t>
            </a:r>
            <a:r>
              <a:rPr lang="en-US" sz="2400" dirty="0" smtClean="0"/>
              <a:t>Write  questions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Stage 6:</a:t>
            </a:r>
            <a:r>
              <a:rPr lang="en-US" sz="2400" dirty="0" smtClean="0"/>
              <a:t> Final Report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	(refer to sketches, written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	questions and notes 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	paper)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497762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Results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8750" y="1500188"/>
            <a:ext cx="7497763" cy="4800600"/>
          </a:xfrm>
        </p:spPr>
        <p:txBody>
          <a:bodyPr>
            <a:normAutofit fontScale="92500" lnSpcReduction="200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b="1" dirty="0" smtClean="0"/>
              <a:t>Knowledge Gains</a:t>
            </a:r>
            <a:r>
              <a:rPr lang="en-US" sz="2600" dirty="0" smtClean="0"/>
              <a:t>: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600" dirty="0" smtClean="0"/>
              <a:t>The group with PDA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retained and created</a:t>
            </a:r>
            <a:r>
              <a:rPr lang="en-US" sz="2600" dirty="0" smtClean="0"/>
              <a:t> more knowledge than the group without PDAs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sz="2600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b="1" dirty="0" smtClean="0"/>
              <a:t>Mobile Technology:</a:t>
            </a:r>
            <a:endParaRPr lang="en-US" sz="26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Photo taking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sound recording</a:t>
            </a:r>
            <a:r>
              <a:rPr lang="en-US" sz="2600" dirty="0" smtClean="0"/>
              <a:t> interfaces impressed the students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600" dirty="0" smtClean="0"/>
              <a:t>Students agree strongly that the taking of photos made learning more efficient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600" dirty="0" smtClean="0"/>
              <a:t>Students preferred taking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photographs</a:t>
            </a:r>
            <a:r>
              <a:rPr lang="en-US" sz="2600" dirty="0" smtClean="0"/>
              <a:t> to drawing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pictures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Sound recording </a:t>
            </a:r>
            <a:r>
              <a:rPr lang="en-US" sz="2600" dirty="0" smtClean="0"/>
              <a:t>was easy and quick compared with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writing by hand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3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142875"/>
            <a:ext cx="7497762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Results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Support System: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Students with PDA scored significantly higher than the group without PDA in most items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Students with PDA were more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motivated </a:t>
            </a:r>
            <a:r>
              <a:rPr lang="en-US" sz="2400" dirty="0" smtClean="0"/>
              <a:t>than were students without PDA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Note-taking </a:t>
            </a:r>
            <a:r>
              <a:rPr lang="en-US" sz="2400" dirty="0" smtClean="0"/>
              <a:t>approach of the PDA saved time 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Students with PDA were no better supported than students without PDA in handling trap-setting statements or figuring out questions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88" y="428625"/>
            <a:ext cx="7497762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satMod val="130000"/>
                  </a:schemeClr>
                </a:solidFill>
              </a:rPr>
              <a:t>Learning flow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7313" y="1312863"/>
            <a:ext cx="3663950" cy="5116512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When the photo-taking stage was followed by the sensory experience stage, none of the students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with PDA </a:t>
            </a:r>
            <a:r>
              <a:rPr lang="en-US" sz="2400" dirty="0" smtClean="0"/>
              <a:t>showed any interest in the second stage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Students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with PDA </a:t>
            </a:r>
            <a:r>
              <a:rPr lang="en-US" sz="2400" dirty="0" smtClean="0"/>
              <a:t>found question proposing to be their most frustrating stage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312863"/>
            <a:ext cx="3648075" cy="5045075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Students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without PDA </a:t>
            </a:r>
            <a:r>
              <a:rPr lang="en-US" sz="2400" dirty="0" smtClean="0"/>
              <a:t>for whom the sketching stage came first, found the sensory experience stage to be quite interesting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42.9% of students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without PDA </a:t>
            </a:r>
            <a:r>
              <a:rPr lang="en-US" sz="2400" dirty="0" smtClean="0"/>
              <a:t>felt frustrated at the ‘sketching stage’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57313" y="142875"/>
            <a:ext cx="7497762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Discussion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It was not the technology itself but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interplay between technology and pedagogical practice </a:t>
            </a:r>
            <a:r>
              <a:rPr lang="en-US" sz="2400" dirty="0" smtClean="0"/>
              <a:t>that affords possibilities for better experiential learning 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Students with mobile technology: 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increased </a:t>
            </a:r>
            <a:r>
              <a:rPr lang="en-US" sz="2400" dirty="0" smtClean="0"/>
              <a:t>level of new knowledge creation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enhanced</a:t>
            </a:r>
            <a:r>
              <a:rPr lang="en-US" sz="2400" dirty="0" smtClean="0"/>
              <a:t> awareness of learning in context 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enriched</a:t>
            </a:r>
            <a:r>
              <a:rPr lang="en-US" sz="2400" dirty="0" smtClean="0"/>
              <a:t> </a:t>
            </a:r>
            <a:r>
              <a:rPr lang="en-US" sz="2400" dirty="0" err="1" smtClean="0"/>
              <a:t>conceptualisation</a:t>
            </a:r>
            <a:r>
              <a:rPr lang="en-US" sz="2400" dirty="0" smtClean="0"/>
              <a:t> of knowledge through experience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What happened?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7030A0"/>
                </a:solidFill>
              </a:rPr>
              <a:t>Eliana</a:t>
            </a:r>
            <a:r>
              <a:rPr lang="en-GB" smtClean="0"/>
              <a:t>, </a:t>
            </a:r>
            <a:r>
              <a:rPr lang="en-GB" smtClean="0">
                <a:solidFill>
                  <a:srgbClr val="7030A0"/>
                </a:solidFill>
              </a:rPr>
              <a:t>Ali</a:t>
            </a:r>
            <a:r>
              <a:rPr lang="en-GB" smtClean="0"/>
              <a:t> and </a:t>
            </a:r>
            <a:r>
              <a:rPr lang="en-GB" smtClean="0">
                <a:solidFill>
                  <a:srgbClr val="7030A0"/>
                </a:solidFill>
              </a:rPr>
              <a:t>Ian</a:t>
            </a:r>
            <a:r>
              <a:rPr lang="en-GB" smtClean="0"/>
              <a:t> each chose an article from the special issue of JCAL.</a:t>
            </a:r>
          </a:p>
          <a:p>
            <a:pPr eaLnBrk="1" hangingPunct="1"/>
            <a:r>
              <a:rPr lang="en-GB" smtClean="0"/>
              <a:t>They were then each assigned to one of the other groups, and they led an online discussion with that group over four days.</a:t>
            </a:r>
          </a:p>
          <a:p>
            <a:pPr eaLnBrk="1" hangingPunct="1"/>
            <a:r>
              <a:rPr lang="en-GB" smtClean="0"/>
              <a:t>In this presentation, they will each, in turn, present and discuss the points raised from their respective discussions.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38" y="285750"/>
            <a:ext cx="7783512" cy="1500188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The article discusses the technological support for experiential learning. Why the authors choose this kind of learning? Can you describe some possible reasons? </a:t>
            </a:r>
            <a:b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l-GR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5" y="1571625"/>
            <a:ext cx="7643813" cy="5143500"/>
          </a:xfrm>
        </p:spPr>
        <p:txBody>
          <a:bodyPr>
            <a:no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‘…this kind of learning is more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beneficia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/>
              <a:t>’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‘The children are able to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construct </a:t>
            </a:r>
            <a:r>
              <a:rPr lang="en-US" sz="2400" dirty="0" smtClean="0"/>
              <a:t>their own knowledge… While acting, they learn!’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‘The children in the report worked at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their own pace </a:t>
            </a:r>
            <a:r>
              <a:rPr lang="en-US" sz="2400" dirty="0" smtClean="0"/>
              <a:t>and decided what information they should collect’  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‘…a wonderful way to demonstrate the potential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sz="2400" dirty="0" smtClean="0"/>
              <a:t> of mobile learning’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13" y="428625"/>
            <a:ext cx="7497762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Why Experiential Learning? </a:t>
            </a:r>
            <a:r>
              <a:rPr lang="el-GR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l-GR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l-G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8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children are involved in their own learning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actively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directly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appropriate and relevant to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student’s real world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a method that provides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obvious outcomes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l-GR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13" y="142875"/>
            <a:ext cx="7577137" cy="185737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Do you find any part of the article appealing? What makes it appealing? Support your opinion. If you believe that there isn’t something appealing or convincing explain why.</a:t>
            </a:r>
            <a:b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l-GR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00250"/>
            <a:ext cx="7791450" cy="4786313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200" b="1" dirty="0" smtClean="0"/>
              <a:t>Two opinions: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/>
              <a:t>‘Learning has to be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interesting </a:t>
            </a:r>
            <a:r>
              <a:rPr lang="en-US" sz="2400" dirty="0" smtClean="0"/>
              <a:t>and I think the children in the study did find it interesting, I am talking about the topic as well as using the PDA's’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/>
              <a:t>‘…on 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qualitative level </a:t>
            </a:r>
            <a:r>
              <a:rPr lang="en-US" sz="2400" dirty="0" smtClean="0"/>
              <a:t>it was a very convincing description of a learning experience’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/>
              <a:t>‘The material about the extra "knowledge created" by PDA learners was convincing’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Arial Narrow" pitchFamily="34" charset="0"/>
              <a:buChar char="×"/>
              <a:defRPr/>
            </a:pPr>
            <a:r>
              <a:rPr lang="en-US" sz="2400" dirty="0" smtClean="0"/>
              <a:t>‘…I would have liked to have seen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more detail</a:t>
            </a:r>
            <a:r>
              <a:rPr lang="en-US" sz="2400" dirty="0" smtClean="0"/>
              <a:t>’</a:t>
            </a: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Arial Narrow" pitchFamily="34" charset="0"/>
              <a:buChar char="×"/>
              <a:defRPr/>
            </a:pPr>
            <a:r>
              <a:rPr lang="en-US" sz="2400" dirty="0" smtClean="0"/>
              <a:t>2 tailed t-test &amp; specific t values and p values for the two comparisons</a:t>
            </a: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Arial Narrow" pitchFamily="34" charset="0"/>
              <a:buChar char="×"/>
              <a:defRPr/>
            </a:pPr>
            <a:r>
              <a:rPr lang="en-US" sz="2400" dirty="0" smtClean="0"/>
              <a:t>‘Perhaps all students should have been trained in PDA use</a:t>
            </a:r>
            <a:endParaRPr lang="el-GR" sz="2400" dirty="0" smtClean="0"/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Arial Narrow" pitchFamily="34" charset="0"/>
              <a:buChar char="×"/>
              <a:defRPr/>
            </a:pPr>
            <a:endParaRPr lang="en-US" sz="2400" dirty="0" smtClean="0"/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Arial Narrow" pitchFamily="34" charset="0"/>
              <a:buChar char="×"/>
              <a:defRPr/>
            </a:pP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Arial Narrow" pitchFamily="34" charset="0"/>
              <a:buChar char="×"/>
              <a:defRPr/>
            </a:pP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Arial Narrow" pitchFamily="34" charset="0"/>
              <a:buChar char="×"/>
              <a:defRPr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Which part of the article is appealing?</a:t>
            </a:r>
            <a:endParaRPr lang="el-G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447800"/>
            <a:ext cx="7505700" cy="5124450"/>
          </a:xfrm>
        </p:spPr>
        <p:txBody>
          <a:bodyPr>
            <a:noAutofit/>
          </a:bodyPr>
          <a:lstStyle/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Students engaged in 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variety of activities</a:t>
            </a:r>
            <a:r>
              <a:rPr lang="en-US" sz="2400" dirty="0" smtClean="0"/>
              <a:t> (e.g. took photographs, recorded sounds, developed questions, received feedback etc.) </a:t>
            </a:r>
          </a:p>
          <a:p>
            <a:pPr marL="886968" lvl="2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Technology expands the range of choices that children have in school and attracts their interest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500063"/>
            <a:ext cx="7426325" cy="135731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Do you think that the authors used the appropriate method for their experiment? You can support your answer with evidence from the article.</a:t>
            </a:r>
            <a:b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l-GR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238" y="2071688"/>
            <a:ext cx="7862887" cy="4643437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b="1" dirty="0" smtClean="0"/>
              <a:t>Two opinions:</a:t>
            </a:r>
            <a:endParaRPr lang="en-US" sz="2400" b="1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/>
              <a:t>‘Their experiment was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reliable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valid</a:t>
            </a:r>
            <a:r>
              <a:rPr lang="en-US" sz="2400" dirty="0" smtClean="0"/>
              <a:t>’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/>
              <a:t>‘The experiment consisted of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several sections</a:t>
            </a:r>
            <a:r>
              <a:rPr lang="en-US" sz="2400" dirty="0" smtClean="0"/>
              <a:t>: pre-test, main activity, post-test and questionnaire’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Arial Narrow" pitchFamily="34" charset="0"/>
              <a:buChar char="×"/>
              <a:defRPr/>
            </a:pPr>
            <a:r>
              <a:rPr lang="en-US" sz="2400" dirty="0" smtClean="0"/>
              <a:t>‘Maybe they should have used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more than one lesson</a:t>
            </a:r>
            <a:r>
              <a:rPr lang="en-US" sz="2400" dirty="0" smtClean="0"/>
              <a:t>’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Arial Narrow" pitchFamily="34" charset="0"/>
              <a:buChar char="×"/>
              <a:defRPr/>
            </a:pPr>
            <a:r>
              <a:rPr lang="en-US" sz="2400" dirty="0" smtClean="0"/>
              <a:t>‘…maybe the “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students’ interests</a:t>
            </a:r>
            <a:r>
              <a:rPr lang="en-US" sz="2400" dirty="0" smtClean="0"/>
              <a:t>” factor influenced the results’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Arial Narrow" pitchFamily="34" charset="0"/>
              <a:buChar char="×"/>
              <a:defRPr/>
            </a:pPr>
            <a:r>
              <a:rPr lang="en-US" sz="2400" dirty="0" smtClean="0"/>
              <a:t>‘I'd have liked to have seen a more rigorous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experimental design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statistical analysis</a:t>
            </a:r>
            <a:r>
              <a:rPr lang="en-US" sz="2400" dirty="0" smtClean="0"/>
              <a:t>’ </a:t>
            </a:r>
            <a:endParaRPr lang="en-US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20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l-G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Methodology</a:t>
            </a:r>
            <a:endParaRPr lang="el-GR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Well structured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good organised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/>
              <a:t>The method is described in a way someone can replicate it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/>
              <a:t>The procedure is specific and it contains different stages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/>
              <a:t>The method is relevant with the hypothesis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/>
              <a:t>Variety in the sections of the experiment 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If there were more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examples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tables</a:t>
            </a:r>
            <a:r>
              <a:rPr lang="en-US" sz="2400" dirty="0" smtClean="0"/>
              <a:t> it would be helpful</a:t>
            </a:r>
            <a:endParaRPr lang="el-G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13" y="285750"/>
            <a:ext cx="7577137" cy="164306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In what extend do the results have impact for the future of mobile learning in both the theoretical and the practical level? </a:t>
            </a:r>
            <a:b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63" y="1500188"/>
            <a:ext cx="7862887" cy="5143500"/>
          </a:xfrm>
        </p:spPr>
        <p:txBody>
          <a:bodyPr>
            <a:normAutofit fontScale="85000" lnSpcReduction="10000"/>
          </a:bodyPr>
          <a:lstStyle/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‘…the study gave 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good demo </a:t>
            </a:r>
            <a:r>
              <a:rPr lang="en-US" sz="2400" dirty="0" smtClean="0"/>
              <a:t>of the potential for gaining huge benefits from mobile learning for this specific type of learning’ 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‘…mobile learning can be more developed in the future in order to include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other kinds of learning </a:t>
            </a:r>
            <a:r>
              <a:rPr lang="en-US" sz="2400" dirty="0" smtClean="0"/>
              <a:t>(not only experiential learning)’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‘…new learning experiences or environments that can be developed for a broad range of both informal and formal learning contexts’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‘…the use of mobile technology can be used to attract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attention </a:t>
            </a:r>
            <a:r>
              <a:rPr lang="en-US" sz="2400" dirty="0" smtClean="0"/>
              <a:t>at appropriate points in the learning task’ 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‘Mobile technologies will offer one more strategy with a wide range of activities’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sz="2400" dirty="0" smtClean="0"/>
              <a:t>But..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sz="2400" dirty="0" smtClean="0"/>
              <a:t>‘…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further researches </a:t>
            </a:r>
            <a:r>
              <a:rPr lang="en-US" sz="2400" dirty="0" smtClean="0"/>
              <a:t>must be done in order to indicate more significant results which can strongly prove that mobile devices can improve learning’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0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Contribution…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Contribution to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theory</a:t>
            </a:r>
            <a:r>
              <a:rPr lang="en-US" sz="2400" dirty="0" smtClean="0"/>
              <a:t>: 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The results of the study added more evidence to support the contribution of mobile technologies in the learning process.   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Contains ideas for further researches 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Contribution to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practice: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Practices not only for the technology sector but also for the pedagogical sector</a:t>
            </a:r>
          </a:p>
          <a:p>
            <a:pPr marL="640080" lvl="1" indent="-237744" algn="just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/>
              <a:t>Elements that can improve the method which was used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3125" y="1714500"/>
            <a:ext cx="5500688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Over to you, Ali....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62088" y="3300413"/>
            <a:ext cx="7000875" cy="78581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              </a:t>
            </a:r>
            <a:r>
              <a:rPr lang="en-GB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Do handheld devices facilitate face-to-face collaboration? Handheld devices with large shared display groupware to facilitate group interactions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1409700" y="3143250"/>
            <a:ext cx="4476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“</a:t>
            </a: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8105775" y="3514725"/>
            <a:ext cx="4476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80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7088" y="3943350"/>
            <a:ext cx="12858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Liu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</a:t>
            </a:r>
            <a:r>
              <a:rPr lang="pl-PL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&amp; Ka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 </a:t>
            </a:r>
            <a:r>
              <a:rPr lang="it-IT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[2007]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571500"/>
            <a:ext cx="8358187" cy="22145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dirty="0">
                <a:solidFill>
                  <a:schemeClr val="tx2">
                    <a:satMod val="130000"/>
                  </a:schemeClr>
                </a:solidFill>
              </a:rPr>
              <a:t>Do handheld devices facilitate </a:t>
            </a:r>
            <a:r>
              <a:rPr lang="en-US" sz="3100" dirty="0" smtClean="0">
                <a:solidFill>
                  <a:schemeClr val="tx2">
                    <a:satMod val="130000"/>
                  </a:schemeClr>
                </a:solidFill>
              </a:rPr>
              <a:t>face-to-face collaboration</a:t>
            </a:r>
            <a:r>
              <a:rPr lang="en-US" sz="3100" dirty="0">
                <a:solidFill>
                  <a:schemeClr val="tx2">
                    <a:satMod val="130000"/>
                  </a:schemeClr>
                </a:solidFill>
              </a:rPr>
              <a:t>? Handheld devices with </a:t>
            </a:r>
            <a:r>
              <a:rPr lang="en-US" sz="3100" dirty="0" smtClean="0">
                <a:solidFill>
                  <a:schemeClr val="tx2">
                    <a:satMod val="130000"/>
                  </a:schemeClr>
                </a:solidFill>
              </a:rPr>
              <a:t>large shared </a:t>
            </a:r>
            <a:r>
              <a:rPr lang="en-US" sz="3100" dirty="0">
                <a:solidFill>
                  <a:schemeClr val="tx2">
                    <a:satMod val="130000"/>
                  </a:schemeClr>
                </a:solidFill>
              </a:rPr>
              <a:t>display groupware to facilitate </a:t>
            </a:r>
            <a:r>
              <a:rPr lang="en-US" sz="3100" dirty="0" smtClean="0">
                <a:solidFill>
                  <a:schemeClr val="tx2">
                    <a:satMod val="130000"/>
                  </a:schemeClr>
                </a:solidFill>
              </a:rPr>
              <a:t>group interactions</a:t>
            </a:r>
            <a:r>
              <a:rPr lang="en-US" sz="2800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satMod val="130000"/>
                  </a:schemeClr>
                </a:solidFill>
              </a:rPr>
              <a:t>C</a:t>
            </a:r>
            <a:r>
              <a:rPr lang="en-US" sz="1600" b="1" dirty="0">
                <a:solidFill>
                  <a:schemeClr val="tx2">
                    <a:satMod val="130000"/>
                  </a:schemeClr>
                </a:solidFill>
              </a:rPr>
              <a:t>.-C. Liu </a:t>
            </a:r>
            <a:r>
              <a:rPr lang="en-US" sz="1600" dirty="0">
                <a:solidFill>
                  <a:schemeClr val="tx2">
                    <a:satMod val="130000"/>
                  </a:schemeClr>
                </a:solidFill>
              </a:rPr>
              <a:t>&amp; </a:t>
            </a:r>
            <a:r>
              <a:rPr lang="en-US" sz="1600" b="1" dirty="0">
                <a:solidFill>
                  <a:schemeClr val="tx2">
                    <a:satMod val="130000"/>
                  </a:schemeClr>
                </a:solidFill>
              </a:rPr>
              <a:t>L.-C. Kao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285875" y="3286125"/>
            <a:ext cx="612140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Gill Sans MT" pitchFamily="34" charset="0"/>
                <a:hlinkClick r:id="rId2"/>
              </a:rPr>
              <a:t>Journal of Computer Assisted Learning</a:t>
            </a:r>
            <a:endParaRPr lang="en-US" b="1">
              <a:latin typeface="Gill Sans MT" pitchFamily="34" charset="0"/>
            </a:endParaRPr>
          </a:p>
          <a:p>
            <a:r>
              <a:rPr lang="en-US" b="1">
                <a:latin typeface="Gill Sans MT" pitchFamily="34" charset="0"/>
                <a:hlinkClick r:id="rId3"/>
              </a:rPr>
              <a:t>Volume 23 Issue 4</a:t>
            </a:r>
            <a:r>
              <a:rPr lang="en-US" b="1">
                <a:latin typeface="Gill Sans MT" pitchFamily="34" charset="0"/>
              </a:rPr>
              <a:t>, Pages 285 - 299</a:t>
            </a:r>
          </a:p>
          <a:p>
            <a:r>
              <a:rPr lang="en-US" b="1">
                <a:latin typeface="Gill Sans MT" pitchFamily="34" charset="0"/>
              </a:rPr>
              <a:t>Published Online: </a:t>
            </a:r>
            <a:r>
              <a:rPr lang="en-US">
                <a:latin typeface="Gill Sans MT" pitchFamily="34" charset="0"/>
              </a:rPr>
              <a:t>22 May 2007</a:t>
            </a:r>
          </a:p>
          <a:p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925" y="285750"/>
            <a:ext cx="74977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What are these papers about?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714500" y="2286000"/>
            <a:ext cx="6572250" cy="292893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z="2400" smtClean="0"/>
              <a:t>   </a:t>
            </a:r>
            <a:r>
              <a:rPr lang="en-GB" sz="3600" smtClean="0"/>
              <a:t>The papers in this special issue address different aspects of the transformation of education for a mobile society.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1357313" y="2000250"/>
            <a:ext cx="711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9600">
                <a:latin typeface="Gill Sans MT" pitchFamily="34" charset="0"/>
              </a:rPr>
              <a:t>“</a:t>
            </a: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8001000" y="3571875"/>
            <a:ext cx="711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9600">
                <a:latin typeface="Gill Sans MT" pitchFamily="34" charset="0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6438" y="5000625"/>
            <a:ext cx="24511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  <a:cs typeface="+mn-cs"/>
              </a:rPr>
              <a:t>M. </a:t>
            </a:r>
            <a:r>
              <a:rPr lang="en-GB" dirty="0" err="1">
                <a:latin typeface="+mn-lt"/>
                <a:cs typeface="+mn-cs"/>
              </a:rPr>
              <a:t>Sharples</a:t>
            </a:r>
            <a:r>
              <a:rPr lang="en-GB" dirty="0">
                <a:latin typeface="+mn-lt"/>
                <a:cs typeface="+mn-cs"/>
              </a:rPr>
              <a:t>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[editorial, 2005]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4438" y="-112713"/>
            <a:ext cx="7772400" cy="147002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chemeClr val="tx2">
                    <a:satMod val="130000"/>
                  </a:schemeClr>
                </a:solidFill>
              </a:rPr>
              <a:t>Summary of the Paper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38" y="1822450"/>
            <a:ext cx="7489825" cy="4392613"/>
          </a:xfrm>
        </p:spPr>
        <p:txBody>
          <a:bodyPr/>
          <a:lstStyle/>
          <a:p>
            <a:pPr marL="26988" eaLnBrk="1" hangingPunct="1"/>
            <a:r>
              <a:rPr lang="en-GB" sz="1400" smtClean="0">
                <a:solidFill>
                  <a:srgbClr val="3A383D"/>
                </a:solidFill>
              </a:rPr>
              <a:t>The development of handheld devices and wireless network has made possible new  approaches to individual work and learning. </a:t>
            </a:r>
          </a:p>
          <a:p>
            <a:pPr marL="26988" eaLnBrk="1" hangingPunct="1"/>
            <a:r>
              <a:rPr lang="en-GB" sz="1400" smtClean="0">
                <a:solidFill>
                  <a:srgbClr val="3A383D"/>
                </a:solidFill>
              </a:rPr>
              <a:t>The purpose of this research study is to:</a:t>
            </a:r>
          </a:p>
          <a:p>
            <a:pPr lvl="1" algn="l" eaLnBrk="1" hangingPunct="1">
              <a:buFontTx/>
              <a:buChar char="–"/>
            </a:pPr>
            <a:r>
              <a:rPr lang="en-GB" sz="1400" b="1" smtClean="0"/>
              <a:t>Explore whether handheld devices, wireless network and shared displays in classrooms sufficiently facilitate face-to-face collaboration</a:t>
            </a:r>
          </a:p>
          <a:p>
            <a:pPr lvl="1" algn="l" eaLnBrk="1" hangingPunct="1">
              <a:buFontTx/>
              <a:buChar char="–"/>
            </a:pPr>
            <a:r>
              <a:rPr lang="en-GB" sz="1400" b="1" smtClean="0"/>
              <a:t> Explore whether the display equipment in classrooms fitted with shared display groupware can augment handheld devices in promoting communication</a:t>
            </a:r>
          </a:p>
          <a:p>
            <a:pPr lvl="1" algn="l" eaLnBrk="1" hangingPunct="1"/>
            <a:endParaRPr lang="en-GB" sz="2400" b="1" smtClean="0"/>
          </a:p>
          <a:p>
            <a:pPr lvl="1" algn="l" eaLnBrk="1" hangingPunct="1"/>
            <a:r>
              <a:rPr lang="en-GB" sz="2400" b="1" smtClean="0"/>
              <a:t>Methodology</a:t>
            </a:r>
            <a:r>
              <a:rPr lang="en-GB" sz="1400" smtClean="0"/>
              <a:t> </a:t>
            </a:r>
          </a:p>
          <a:p>
            <a:pPr lvl="1" algn="l" eaLnBrk="1" hangingPunct="1">
              <a:buFontTx/>
              <a:buChar char="–"/>
            </a:pPr>
            <a:r>
              <a:rPr lang="en-GB" sz="2000" smtClean="0"/>
              <a:t>8 weeks experiment </a:t>
            </a:r>
          </a:p>
          <a:p>
            <a:pPr lvl="1" algn="l" eaLnBrk="1" hangingPunct="1">
              <a:buFontTx/>
              <a:buChar char="–"/>
            </a:pPr>
            <a:r>
              <a:rPr lang="en-GB" sz="2000" smtClean="0"/>
              <a:t> 13 graduates </a:t>
            </a:r>
          </a:p>
          <a:p>
            <a:pPr lvl="1" algn="l" eaLnBrk="1" hangingPunct="1">
              <a:buFontTx/>
              <a:buChar char="–"/>
            </a:pPr>
            <a:r>
              <a:rPr lang="en-GB" sz="2000" smtClean="0"/>
              <a:t> 3 groups</a:t>
            </a:r>
          </a:p>
          <a:p>
            <a:pPr lvl="1" algn="l" eaLnBrk="1" hangingPunct="1">
              <a:buFontTx/>
              <a:buChar char="–"/>
            </a:pPr>
            <a:r>
              <a:rPr lang="en-GB" sz="2000" smtClean="0"/>
              <a:t>3 learning environments </a:t>
            </a:r>
            <a:endParaRPr lang="en-GB" sz="1400" smtClean="0"/>
          </a:p>
          <a:p>
            <a:pPr lvl="1" algn="l" eaLnBrk="1" hangingPunct="1">
              <a:buFontTx/>
              <a:buChar char="–"/>
            </a:pPr>
            <a:endParaRPr lang="en-GB" sz="1400" smtClean="0"/>
          </a:p>
          <a:p>
            <a:pPr marL="26988" eaLnBrk="1" hangingPunct="1"/>
            <a:endParaRPr lang="en-GB" sz="1400" smtClean="0">
              <a:solidFill>
                <a:srgbClr val="3A383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>
                <a:solidFill>
                  <a:schemeClr val="tx2">
                    <a:satMod val="130000"/>
                  </a:schemeClr>
                </a:solidFill>
              </a:rPr>
              <a:t>Activities with</a:t>
            </a:r>
            <a:r>
              <a:rPr lang="en-US" sz="240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2400" b="1">
                <a:solidFill>
                  <a:schemeClr val="tx2">
                    <a:satMod val="130000"/>
                  </a:schemeClr>
                </a:solidFill>
              </a:rPr>
              <a:t>Tablet-PC only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</a:t>
            </a:r>
          </a:p>
        </p:txBody>
      </p:sp>
      <p:pic>
        <p:nvPicPr>
          <p:cNvPr id="8195" name="Picture 3" descr="tablet puctu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1268413"/>
            <a:ext cx="419100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331913" y="3573463"/>
            <a:ext cx="597693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Gill Sans MT" pitchFamily="34" charset="0"/>
              </a:rPr>
              <a:t>Network-file-sharing</a:t>
            </a:r>
          </a:p>
        </p:txBody>
      </p:sp>
      <p:pic>
        <p:nvPicPr>
          <p:cNvPr id="8197" name="Picture 5" descr="2a75e897d1244f708e98b09afa7db4c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143375"/>
            <a:ext cx="2786063" cy="24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23850" y="5445125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Gill Sans MT" pitchFamily="34" charset="0"/>
              </a:rPr>
              <a:t>Sharing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6" grpId="0"/>
      <p:bldP spid="81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t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25" y="1125538"/>
            <a:ext cx="7127875" cy="40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Oval 5"/>
          <p:cNvSpPr>
            <a:spLocks noChangeArrowheads="1"/>
          </p:cNvSpPr>
          <p:nvPr/>
        </p:nvSpPr>
        <p:spPr bwMode="auto">
          <a:xfrm rot="405545">
            <a:off x="7988300" y="2930525"/>
            <a:ext cx="388938" cy="3889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5961063" y="1773238"/>
            <a:ext cx="387350" cy="323850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7937500" y="2027238"/>
            <a:ext cx="452438" cy="323850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7" grpId="0" animBg="1"/>
      <p:bldP spid="51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23495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200" b="1" dirty="0">
                <a:solidFill>
                  <a:schemeClr val="tx2">
                    <a:satMod val="130000"/>
                  </a:schemeClr>
                </a:solidFill>
              </a:rPr>
              <a:t>The findings of the experiment confirm that the shared display groupware promote increased group collaboration</a:t>
            </a:r>
            <a:r>
              <a:rPr lang="en-GB" sz="3200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GB" sz="3200" dirty="0">
                <a:solidFill>
                  <a:schemeClr val="tx2">
                    <a:satMod val="130000"/>
                  </a:schemeClr>
                </a:solidFill>
              </a:rPr>
            </a:br>
            <a:endParaRPr lang="en-US" sz="3200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-214313"/>
            <a:ext cx="7772400" cy="147002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chemeClr val="tx2">
                    <a:satMod val="130000"/>
                  </a:schemeClr>
                </a:solidFill>
              </a:rPr>
              <a:t>Overall Findings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775"/>
            <a:ext cx="7489825" cy="439261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GB" sz="1600" b="1"/>
              <a:t>Findings relating to the study as a whole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GB" sz="1600" b="1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sz="1600" b="1"/>
              <a:t>Students with only handheld devices</a:t>
            </a:r>
            <a:r>
              <a:rPr lang="en-GB" sz="1600"/>
              <a:t>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GB" sz="1600"/>
              <a:t>	</a:t>
            </a:r>
            <a:r>
              <a:rPr lang="en-GB" sz="2400" b="1"/>
              <a:t> </a:t>
            </a:r>
            <a:r>
              <a:rPr lang="en-GB" sz="2800"/>
              <a:t>×</a:t>
            </a:r>
            <a:r>
              <a:rPr lang="en-GB" sz="2400" b="1"/>
              <a:t> </a:t>
            </a:r>
            <a:r>
              <a:rPr lang="en-GB" sz="1400"/>
              <a:t>did not demonstrate human interaction and face-to-face collaboration.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endParaRPr lang="en-GB" sz="1400"/>
          </a:p>
          <a:p>
            <a:pPr lvl="2" algn="l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GB" sz="2000" b="1"/>
              <a:t>√</a:t>
            </a:r>
            <a:r>
              <a:rPr lang="en-GB" sz="1400"/>
              <a:t> ‘’personal working space’ for students to prepare group work</a:t>
            </a:r>
          </a:p>
          <a:p>
            <a:pPr lvl="2" algn="l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GB" sz="12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sz="1600" b="1"/>
              <a:t>Display Screen</a:t>
            </a:r>
            <a:r>
              <a:rPr lang="en-GB" sz="1600"/>
              <a:t> </a:t>
            </a:r>
          </a:p>
          <a:p>
            <a:pPr lvl="2" algn="l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GB" sz="1400" b="1"/>
              <a:t>√</a:t>
            </a:r>
            <a:r>
              <a:rPr lang="en-GB" sz="1400"/>
              <a:t> encourages and enables group members to participate in shared activities which lead to effective communication.</a:t>
            </a:r>
          </a:p>
          <a:p>
            <a:pPr lvl="2" algn="l"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endParaRPr lang="en-GB" sz="1200"/>
          </a:p>
          <a:p>
            <a:pPr lvl="2" algn="l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GB" sz="1400" b="1"/>
              <a:t>√</a:t>
            </a:r>
            <a:r>
              <a:rPr lang="en-GB" sz="1400"/>
              <a:t> encourage student groups to cooperate and work on complex tasks.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GB" sz="14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GB" sz="1600" b="1"/>
              <a:t>The groupware</a:t>
            </a:r>
            <a:r>
              <a:rPr lang="en-GB" sz="1600"/>
              <a:t> </a:t>
            </a:r>
          </a:p>
          <a:p>
            <a:pPr lvl="2" algn="l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GB" sz="2000" b="1"/>
              <a:t>√</a:t>
            </a:r>
            <a:r>
              <a:rPr lang="en-GB" sz="1200"/>
              <a:t> </a:t>
            </a:r>
            <a:r>
              <a:rPr lang="en-GB" sz="1400"/>
              <a:t>promotes a shared a group work space and peer reviewing.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Char char="•"/>
              <a:defRPr/>
            </a:pPr>
            <a:endParaRPr lang="en-GB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>
                <a:solidFill>
                  <a:schemeClr val="tx2">
                    <a:satMod val="130000"/>
                  </a:schemeClr>
                </a:solidFill>
              </a:rPr>
              <a:t>Discussion  group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Whether the design of handheld devices encourage student to collaborate during their learning?</a:t>
            </a:r>
          </a:p>
          <a:p>
            <a:pPr eaLnBrk="1" hangingPunct="1"/>
            <a:r>
              <a:rPr lang="en-US" smtClean="0"/>
              <a:t>Which possible techniques can improve students communication by using handheld devices?</a:t>
            </a:r>
          </a:p>
          <a:p>
            <a:pPr eaLnBrk="1" hangingPunct="1"/>
            <a:r>
              <a:rPr lang="en-US" smtClean="0"/>
              <a:t>Could using shared display increase students communication?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Discussion group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/>
              <a:t>“there is way to know what the other kids are doing using wireless access or a large share screen” 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/>
              <a:t>“technology should create a space that every child has the opportunity to give his/her opinion and their opinion would be considered” 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/>
              <a:t>“It is through the talk that learning occurs." “Handheld devices restricts  *talking among themselves*” 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/>
              <a:t>“technology is a tool rather than goal. We use technology to facilitate and enhance teaching and learning” 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3125" y="1714500"/>
            <a:ext cx="5500688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Over to you, </a:t>
            </a:r>
            <a:r>
              <a:rPr lang="en-GB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Ian....</a:t>
            </a:r>
            <a:endParaRPr lang="en-GB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57313" y="3357563"/>
            <a:ext cx="7000875" cy="78581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GB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    Innovative socio-technical environments in support of distributed intelligence and lifelong learning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357313" y="3214688"/>
            <a:ext cx="4476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80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“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8072438" y="3429000"/>
            <a:ext cx="4476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80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5125" y="3929063"/>
            <a:ext cx="1714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Fischer &amp; </a:t>
            </a:r>
            <a:r>
              <a:rPr lang="it-IT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Konomi </a:t>
            </a:r>
            <a:r>
              <a:rPr lang="it-IT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[2007]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63" y="3643313"/>
            <a:ext cx="7407275" cy="147161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dirty="0" smtClean="0"/>
              <a:t>Innovative socio-technical environments in support of distributed intelligence and lifelong learning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/>
              <a:t>Fischer, G. and </a:t>
            </a:r>
            <a:r>
              <a:rPr lang="en-GB" sz="3100" dirty="0" err="1" smtClean="0"/>
              <a:t>Konomi</a:t>
            </a:r>
            <a:r>
              <a:rPr lang="en-GB" sz="3100" dirty="0" smtClean="0"/>
              <a:t>, S. </a:t>
            </a:r>
            <a:br>
              <a:rPr lang="en-GB" sz="3100" dirty="0" smtClean="0"/>
            </a:br>
            <a:r>
              <a:rPr lang="en-GB" sz="3100" dirty="0" smtClean="0"/>
              <a:t>Journal of Computer Assisted Learning, 2007,    </a:t>
            </a:r>
            <a:r>
              <a:rPr lang="en-GB" sz="3100" dirty="0" err="1" smtClean="0"/>
              <a:t>Vol</a:t>
            </a:r>
            <a:r>
              <a:rPr lang="en-GB" sz="3100" dirty="0" smtClean="0"/>
              <a:t> 23, Issue 4, pp338-50</a:t>
            </a:r>
            <a:endParaRPr lang="en-GB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4500563"/>
            <a:ext cx="7407275" cy="1752600"/>
          </a:xfrm>
        </p:spPr>
        <p:txBody>
          <a:bodyPr/>
          <a:lstStyle/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sz="3600" dirty="0" smtClean="0"/>
              <a:t>A critical discussion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88" y="214313"/>
            <a:ext cx="74977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Summary of Article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WMT (Wireless and Mobile Technologies) provide opportunities to create socio-technical environments that empower humans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Lifelong learning perspective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Distributed intelligence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‘Intelligence augmentation’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‘Exploiting the power of social creativity’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‘Universe of one’ 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‘Co-evolution of new media and new theories about working, learning and collaborating’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C:\Users\Robin\Desktop\Assignment3\puzzle-pie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160838"/>
            <a:ext cx="4286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5" y="2500313"/>
            <a:ext cx="7497763" cy="4357687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 2"/>
              <a:buNone/>
              <a:defRPr/>
            </a:pPr>
            <a:r>
              <a:rPr lang="en-GB" sz="1800" dirty="0" smtClean="0"/>
              <a:t>Points taken from Dr </a:t>
            </a:r>
            <a:r>
              <a:rPr lang="en-GB" sz="1800" dirty="0" err="1" smtClean="0"/>
              <a:t>Sharples</a:t>
            </a:r>
            <a:r>
              <a:rPr lang="en-GB" sz="1800" dirty="0" smtClean="0"/>
              <a:t>’ introduction to the JCAL special issue: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2400" dirty="0" smtClean="0"/>
              <a:t>Historically, education has evolved extremely slowly</a:t>
            </a:r>
            <a:br>
              <a:rPr lang="en-GB" sz="2400" dirty="0" smtClean="0"/>
            </a:br>
            <a:r>
              <a:rPr lang="en-GB" sz="1800" dirty="0" smtClean="0"/>
              <a:t>Classroom-based formal learning, isolated from the world it is supposed to apply to – hardly changed since the 19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century.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2400" dirty="0" smtClean="0"/>
              <a:t>But recently there is a strong movement for informal learning and community education.</a:t>
            </a:r>
            <a:br>
              <a:rPr lang="en-GB" sz="2400" dirty="0" smtClean="0"/>
            </a:br>
            <a:r>
              <a:rPr lang="en-GB" sz="1800" dirty="0" smtClean="0"/>
              <a:t>E.g.:  wikipedia.org,  wikimapia.org, wea.org.uk, infed.org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2400" dirty="0" smtClean="0"/>
              <a:t>The next step is to provide education in mobile situations, for both formal and informal learning</a:t>
            </a:r>
            <a:br>
              <a:rPr lang="en-GB" sz="2400" dirty="0" smtClean="0"/>
            </a:br>
            <a:r>
              <a:rPr lang="en-GB" sz="1800" dirty="0" smtClean="0"/>
              <a:t>Google maps is now available on mobile phones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A little background...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5938" y="1428750"/>
            <a:ext cx="6572250" cy="785813"/>
          </a:xfrm>
          <a:prstGeom prst="rect">
            <a:avLst/>
          </a:prstGeom>
        </p:spPr>
        <p:txBody>
          <a:bodyPr/>
          <a:lstStyle/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  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The papers in this special issue address different aspects of the transformation of education for a mobile society.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63" y="1214438"/>
            <a:ext cx="51276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9563" y="1643063"/>
            <a:ext cx="51276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0813" y="2214563"/>
            <a:ext cx="176688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M.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Sharples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[editorial, 2005]</a:t>
            </a:r>
          </a:p>
        </p:txBody>
      </p:sp>
      <p:pic>
        <p:nvPicPr>
          <p:cNvPr id="2050" name="Picture 2" descr="C:\Users\Robin\Desktop\Assignment3\inf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4718050"/>
            <a:ext cx="1000125" cy="63976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11274" name="Picture 11" descr="C:\Users\Robin\Desktop\Assignment3\google-maps-mobil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0" y="5749925"/>
            <a:ext cx="5969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38" y="285750"/>
            <a:ext cx="74977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Projects</a:t>
            </a:r>
            <a:endParaRPr lang="en-GB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428750" y="1285875"/>
            <a:ext cx="7497763" cy="4800600"/>
          </a:xfrm>
        </p:spPr>
        <p:txBody>
          <a:bodyPr/>
          <a:lstStyle/>
          <a:p>
            <a:pPr eaLnBrk="1" hangingPunct="1"/>
            <a:r>
              <a:rPr lang="en-GB" smtClean="0"/>
              <a:t>‘Going small: Mobility-for-all’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smtClean="0"/>
              <a:t>		‘Mobility-for-all’</a:t>
            </a:r>
          </a:p>
        </p:txBody>
      </p:sp>
      <p:pic>
        <p:nvPicPr>
          <p:cNvPr id="48132" name="Picture 1"/>
          <p:cNvPicPr>
            <a:picLocks noChangeAspect="1" noChangeArrowheads="1"/>
          </p:cNvPicPr>
          <p:nvPr/>
        </p:nvPicPr>
        <p:blipFill>
          <a:blip r:embed="rId2"/>
          <a:srcRect l="25635" t="21484" r="10645" b="15039"/>
          <a:stretch>
            <a:fillRect/>
          </a:stretch>
        </p:blipFill>
        <p:spPr bwMode="auto">
          <a:xfrm>
            <a:off x="1928813" y="2000250"/>
            <a:ext cx="6215062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‘</a:t>
            </a:r>
            <a:r>
              <a:rPr lang="en-GB" sz="3600" dirty="0" smtClean="0"/>
              <a:t>Going Large: Environment and Discovery </a:t>
            </a:r>
            <a:r>
              <a:rPr lang="en-GB" sz="3600" dirty="0" err="1" smtClean="0"/>
              <a:t>Collaboratory</a:t>
            </a:r>
            <a:r>
              <a:rPr lang="en-GB" sz="3600" dirty="0" smtClean="0"/>
              <a:t>’</a:t>
            </a:r>
            <a:endParaRPr lang="en-GB" sz="3600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GB" smtClean="0"/>
          </a:p>
        </p:txBody>
      </p:sp>
      <p:pic>
        <p:nvPicPr>
          <p:cNvPr id="49156" name="Picture 2" descr="http://l3d.cs.colorado.edu/systems/EDC/images/edcsyste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2286000"/>
            <a:ext cx="3348038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4" descr="http://l3d.cs.colorado.edu/systems/EDC/images/trigraph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2000250"/>
            <a:ext cx="50831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TextBox 10"/>
          <p:cNvSpPr txBox="1">
            <a:spLocks noChangeArrowheads="1"/>
          </p:cNvSpPr>
          <p:nvPr/>
        </p:nvSpPr>
        <p:spPr bwMode="auto">
          <a:xfrm>
            <a:off x="6500813" y="550068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Action Space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6501606" y="2142332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0" name="TextBox 13"/>
          <p:cNvSpPr txBox="1">
            <a:spLocks noChangeArrowheads="1"/>
          </p:cNvSpPr>
          <p:nvPr/>
        </p:nvSpPr>
        <p:spPr bwMode="auto">
          <a:xfrm>
            <a:off x="6715125" y="1428750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Reflection Space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6680200" y="4751388"/>
            <a:ext cx="10715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75" y="214313"/>
            <a:ext cx="74977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‘</a:t>
            </a:r>
            <a:r>
              <a:rPr lang="en-GB" sz="3600" dirty="0" smtClean="0"/>
              <a:t>Going Everywhere: </a:t>
            </a:r>
            <a:r>
              <a:rPr lang="en-GB" sz="3600" dirty="0" err="1" smtClean="0"/>
              <a:t>QueryLens</a:t>
            </a:r>
            <a:r>
              <a:rPr lang="en-GB" dirty="0" smtClean="0"/>
              <a:t>’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38" y="1428750"/>
            <a:ext cx="7497762" cy="4800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i="1" dirty="0" smtClean="0"/>
              <a:t>  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3800" i="1" dirty="0" smtClean="0"/>
              <a:t>   </a:t>
            </a:r>
            <a:r>
              <a:rPr lang="en-US" sz="3800" dirty="0" smtClean="0"/>
              <a:t>‘</a:t>
            </a:r>
            <a:r>
              <a:rPr lang="en-US" sz="3800" dirty="0" err="1" smtClean="0"/>
              <a:t>QueryLens</a:t>
            </a:r>
            <a:r>
              <a:rPr lang="en-US" sz="3800" dirty="0" smtClean="0"/>
              <a:t> allows users to share and obtain useful information using mobile handheld devices. Users can simply look at a physical object through a “digital lens” in order to retrieve (and attach) queries (and information) that are relevant to the object.’</a:t>
            </a:r>
            <a:endParaRPr lang="en-GB" sz="3800" dirty="0"/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1285875"/>
            <a:ext cx="3214688" cy="24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3" y="214313"/>
            <a:ext cx="74977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Lifelong learning </a:t>
            </a:r>
            <a:endParaRPr lang="en-GB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Enhance abilities to learn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Engage in meaningful activities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Exploit the power of media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Differs from school-based learning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smtClean="0"/>
              <a:t>		self-directed, informal, tool-rich, collaborative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WMT support these dimensions (Sharples, 2000)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4313"/>
            <a:ext cx="74977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Distributed intelligence</a:t>
            </a:r>
            <a:endParaRPr lang="en-GB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Framework for understanding possible achievements of humans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How artefacts , tools and socio-technical environments can empower humans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‘Marry raw intellectual power of humans with appropriate technologies’ 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25" y="285750"/>
            <a:ext cx="74977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428750" y="2057400"/>
            <a:ext cx="7497763" cy="4800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mtClean="0"/>
              <a:t>   How engaging did you find the article? Was it well-structured? How much impact will it have on education and learning? Were the projects mentioned worthwhile, and sufficiently well explained? Please describe your general reaction to the paper.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85813"/>
            <a:ext cx="7500938" cy="5643562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GB" sz="61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Positives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  <a:defRPr/>
            </a:pPr>
            <a:endParaRPr lang="en-GB" sz="61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500" dirty="0" smtClean="0"/>
              <a:t>‘quite interesting and very thought provoking’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500" dirty="0" smtClean="0"/>
              <a:t>‘really important for the whole learning process’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500" dirty="0" smtClean="0"/>
              <a:t>‘applicable to modern style of education and learning’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500" dirty="0" smtClean="0"/>
              <a:t>‘glad they took the lifelong learning perspective’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500" dirty="0" smtClean="0"/>
              <a:t>‘main points that are in the paper are worth researching’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dirty="0" smtClean="0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GB" sz="61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Negatives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  <a:defRPr/>
            </a:pPr>
            <a:endParaRPr lang="en-GB" sz="61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500" dirty="0" smtClean="0"/>
              <a:t>‘rather technical in places’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500" dirty="0" smtClean="0"/>
              <a:t>‘Structure not particularly clear’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500" dirty="0" smtClean="0"/>
              <a:t>‘Concepts rather far-fetched’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mtClean="0"/>
              <a:t>  To what extent do you agree with the authors when they say that mobile learning activities are too driven by technology or ‘add-ons to existing practices’ rather than genuine opportunities to transform educational experiences?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z="2800" smtClean="0"/>
              <a:t>‘technology drives change and from this change new educational practices will emerge which take advantage of new technologies’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z="2800" smtClean="0"/>
              <a:t>‘ a large number of these new technologies are designed from a perspective of seeing and treating humans primarily as consumers’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z="2800" smtClean="0"/>
              <a:t>‘can be used to create powerful environments in which stating the possibilities of WMT, learners can access information in a context-aware perspective’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428750" y="2057400"/>
            <a:ext cx="7497763" cy="4800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mtClean="0"/>
              <a:t>   How do you think wireless and mobile technologies will impact on everyone’s lives in 2020? Or even further into the 21</a:t>
            </a:r>
            <a:r>
              <a:rPr lang="en-GB" baseline="30000" smtClean="0"/>
              <a:t>st</a:t>
            </a:r>
            <a:r>
              <a:rPr lang="en-GB" smtClean="0"/>
              <a:t> Century?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A little background (2)...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5" y="2500313"/>
            <a:ext cx="7497763" cy="4357687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 2"/>
              <a:buNone/>
              <a:defRPr/>
            </a:pPr>
            <a:r>
              <a:rPr lang="en-GB" sz="1800" dirty="0" smtClean="0"/>
              <a:t>Points, continued: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2400" dirty="0" smtClean="0"/>
              <a:t>Dr. </a:t>
            </a:r>
            <a:r>
              <a:rPr lang="en-GB" sz="2400" dirty="0" err="1" smtClean="0"/>
              <a:t>Sharples</a:t>
            </a:r>
            <a:r>
              <a:rPr lang="en-GB" sz="2400" dirty="0" smtClean="0"/>
              <a:t> asks whether the next decade could see a revolution similar to that in the entertainment industry.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2400" dirty="0" smtClean="0"/>
              <a:t>To do this, education will have to face several issues:</a:t>
            </a:r>
            <a:br>
              <a:rPr lang="en-GB" sz="2400" dirty="0" smtClean="0"/>
            </a:br>
            <a:r>
              <a:rPr lang="en-GB" sz="1800" dirty="0" smtClean="0"/>
              <a:t>Problems similar to transformation in the entertainment business: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Verdana"/>
              <a:buChar char="◦"/>
              <a:defRPr/>
            </a:pPr>
            <a:r>
              <a:rPr lang="en-GB" sz="1400" dirty="0" smtClean="0"/>
              <a:t>Maintaining quality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Verdana"/>
              <a:buChar char="◦"/>
              <a:defRPr/>
            </a:pPr>
            <a:r>
              <a:rPr lang="en-GB" sz="1400" dirty="0" smtClean="0"/>
              <a:t>Maintaining </a:t>
            </a:r>
            <a:r>
              <a:rPr lang="en-GB" sz="1400" dirty="0" err="1" smtClean="0"/>
              <a:t>copywrite</a:t>
            </a:r>
            <a:endParaRPr lang="en-GB" sz="1400" dirty="0" smtClean="0"/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Verdana"/>
              <a:buNone/>
              <a:defRPr/>
            </a:pPr>
            <a:r>
              <a:rPr lang="en-GB" sz="1400" dirty="0" smtClean="0"/>
              <a:t>And new issues: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Verdana"/>
              <a:buChar char="◦"/>
              <a:defRPr/>
            </a:pPr>
            <a:r>
              <a:rPr lang="en-GB" sz="1400" dirty="0" smtClean="0"/>
              <a:t>Assessing mobile learning</a:t>
            </a:r>
          </a:p>
          <a:p>
            <a:pPr marL="640080" lvl="1" indent="-23774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Verdana"/>
              <a:buChar char="◦"/>
              <a:defRPr/>
            </a:pPr>
            <a:r>
              <a:rPr lang="en-GB" sz="1400" dirty="0" smtClean="0"/>
              <a:t>Bridging the gap between formal and informal education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2400" dirty="0" smtClean="0"/>
              <a:t>The papers in this issue therefore address different aspects of how this transformation of education can be achieved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5938" y="1428750"/>
            <a:ext cx="6572250" cy="785813"/>
          </a:xfrm>
          <a:prstGeom prst="rect">
            <a:avLst/>
          </a:prstGeom>
        </p:spPr>
        <p:txBody>
          <a:bodyPr/>
          <a:lstStyle/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  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The papers in this special issue address different aspects of the transformation of education for a mobile society.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63" y="1214438"/>
            <a:ext cx="51276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9563" y="1643063"/>
            <a:ext cx="51276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0813" y="2214563"/>
            <a:ext cx="176688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M.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Sharples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[editorial, 2005]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214313"/>
            <a:ext cx="74977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/>
              <a:t>Positives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214438"/>
            <a:ext cx="7497763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‘</a:t>
            </a:r>
            <a:r>
              <a:rPr lang="en-GB" sz="2400" dirty="0" smtClean="0"/>
              <a:t>Go anywhere, do anything technology will have come to pass as a result of universal access, improved broadband facilities and open access wireless nodes’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2400" dirty="0" smtClean="0"/>
              <a:t>‘WMTE would change the goals of education’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2400" dirty="0" smtClean="0"/>
              <a:t>‘Make classroom’s life much easier, enjoyable, fun and more productive’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2400" dirty="0" smtClean="0"/>
              <a:t>‘It will change the ‘tech face’ of the earth significantly’     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       </a:t>
            </a:r>
            <a:r>
              <a:rPr lang="en-GB" sz="3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Negatives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2400" dirty="0" smtClean="0"/>
              <a:t>Hacking, viruses, invasion of privacy and data protection issues will become even more paramount’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2400" dirty="0" smtClean="0"/>
              <a:t>‘Apocalyptic style world a la Terminator’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2400" dirty="0" smtClean="0"/>
              <a:t>‘Have to be careful and not to overuse the possibilities that WMTE offers’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endParaRPr lang="en-GB" sz="2400" dirty="0" smtClean="0"/>
          </a:p>
          <a:p>
            <a:pPr eaLnBrk="1" hangingPunct="1">
              <a:buFont typeface="Wingdings 2" pitchFamily="18" charset="2"/>
              <a:buNone/>
              <a:defRPr/>
            </a:pPr>
            <a:endParaRPr lang="en-GB" sz="2000" dirty="0" smtClean="0"/>
          </a:p>
          <a:p>
            <a:pPr eaLnBrk="1" hangingPunct="1">
              <a:buFont typeface="Wingdings 2" pitchFamily="18" charset="2"/>
              <a:buNone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3" y="214313"/>
            <a:ext cx="74977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Personal 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600" dirty="0" smtClean="0"/>
              <a:t> Innovative use of technology 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600" dirty="0" smtClean="0"/>
              <a:t> Positive emphasis on learning rather than technology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600" dirty="0" smtClean="0"/>
              <a:t> Learner-centric 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600" dirty="0" smtClean="0"/>
              <a:t> Inclusion seen as priority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600" dirty="0" smtClean="0"/>
              <a:t> Valuable and worthwhile field of research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600" dirty="0" smtClean="0"/>
              <a:t> Situated learning in authentic settings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600" dirty="0" smtClean="0"/>
              <a:t> Potentially big impact on future of mobile learning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sz="4600" dirty="0" smtClean="0"/>
              <a:t> ‘Personally meaningful’ 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endParaRPr lang="en-GB" dirty="0" smtClean="0"/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endParaRPr lang="en-GB" dirty="0" smtClean="0"/>
          </a:p>
          <a:p>
            <a:pPr eaLnBrk="1" hangingPunct="1">
              <a:buFont typeface="Wingdings 2" pitchFamily="18" charset="2"/>
              <a:buNone/>
              <a:defRPr/>
            </a:pPr>
            <a:endParaRPr lang="en-GB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5100" dirty="0" smtClean="0"/>
              <a:t>                        but…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endParaRPr lang="en-GB" dirty="0" smtClean="0"/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 Occasionally unclear and jargonistic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 Some concepts may be unrealistic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 Lack of data from projects means evaluating mobile learning difficult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Contribution to mobile learning design</a:t>
            </a:r>
            <a:endParaRPr lang="en-GB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428750" y="2057400"/>
            <a:ext cx="7497763" cy="4800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mtClean="0"/>
              <a:t>   Two design perspectives in a ‘tool-rich’ world: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‘Tools for living’  (distributed intelligence)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GB" smtClean="0"/>
              <a:t>‘Tools for learning’ (‘scaffolding with fading’)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Contribution to mobile learning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GB" dirty="0" smtClean="0"/>
              <a:t>   Developing understanding of how WMT can: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Augment human intelligence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Personalise learning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Facilitate collaborative activities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Improve lives of people with cognitive difficulties 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‘Change the context and goals of education’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Contribution to mobile learning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GB" dirty="0" smtClean="0"/>
              <a:t>Opportunities: 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Supporting intelligence augmentation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Social creativity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Informed participation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Unique needs of user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dirty="0" smtClean="0"/>
              <a:t>Pitfalls: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Destruction of notion of place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‘Gift-wrapping’ and ‘techno-determinism’ 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 Violations of privacy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Understanding distinction between role of tools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  <a:defRPr/>
            </a:pPr>
            <a:r>
              <a:rPr lang="en-GB" dirty="0" smtClean="0"/>
              <a:t> Capturing context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3125" y="1714500"/>
            <a:ext cx="5500688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Back </a:t>
            </a:r>
            <a:r>
              <a:rPr lang="en-GB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to you, </a:t>
            </a:r>
            <a:r>
              <a:rPr lang="en-GB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Robin....</a:t>
            </a:r>
            <a:endParaRPr lang="en-GB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57313" y="3357563"/>
            <a:ext cx="7000875" cy="78581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GB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    </a:t>
            </a:r>
            <a:r>
              <a:rPr lang="en-GB" sz="3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Overall summary</a:t>
            </a:r>
            <a:endParaRPr lang="en-GB" sz="3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mtClean="0"/>
              <a:t>Common themes:</a:t>
            </a:r>
          </a:p>
          <a:p>
            <a:pPr eaLnBrk="1" hangingPunct="1"/>
            <a:r>
              <a:rPr lang="en-GB" smtClean="0"/>
              <a:t>All the articles discussed mobile technologies being applied to colllaborative learning of some type.</a:t>
            </a:r>
          </a:p>
          <a:p>
            <a:pPr eaLnBrk="1" hangingPunct="1"/>
            <a:r>
              <a:rPr lang="en-GB" smtClean="0"/>
              <a:t> There was a strong theme of enhancing learner envolvement</a:t>
            </a:r>
          </a:p>
          <a:p>
            <a:pPr eaLnBrk="1" hangingPunct="1"/>
            <a:r>
              <a:rPr lang="en-GB" smtClean="0"/>
              <a:t>There was a strong focus on communication</a:t>
            </a:r>
          </a:p>
          <a:p>
            <a:pPr eaLnBrk="1" hangingPunct="1">
              <a:buFont typeface="Wingdings 2" pitchFamily="18" charset="2"/>
              <a:buNone/>
            </a:pPr>
            <a:endParaRPr lang="en-GB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mtClean="0"/>
              <a:t>Implications for Mobile Learning theory:</a:t>
            </a:r>
          </a:p>
          <a:p>
            <a:pPr eaLnBrk="1" hangingPunct="1"/>
            <a:r>
              <a:rPr lang="en-GB" sz="2400" smtClean="0"/>
              <a:t>Applications of mobile technology have been too technology driven</a:t>
            </a:r>
          </a:p>
          <a:p>
            <a:pPr lvl="1" eaLnBrk="1" hangingPunct="1"/>
            <a:r>
              <a:rPr lang="en-GB" sz="2000" smtClean="0"/>
              <a:t>Need more focus on changing pedagogical theory to properly incorporate mobile technologies</a:t>
            </a:r>
          </a:p>
          <a:p>
            <a:pPr eaLnBrk="1" hangingPunct="1"/>
            <a:r>
              <a:rPr lang="en-GB" sz="2400" smtClean="0"/>
              <a:t>Mobile technology seems to apply best to learner-driven methods</a:t>
            </a:r>
          </a:p>
          <a:p>
            <a:pPr eaLnBrk="1" hangingPunct="1"/>
            <a:r>
              <a:rPr lang="en-GB" sz="2400" smtClean="0"/>
              <a:t>Mobile technology has particular strengths in:</a:t>
            </a:r>
          </a:p>
          <a:p>
            <a:pPr lvl="1" eaLnBrk="1" hangingPunct="1"/>
            <a:r>
              <a:rPr lang="en-GB" sz="2000" smtClean="0"/>
              <a:t>Enhancing communication</a:t>
            </a:r>
          </a:p>
          <a:p>
            <a:pPr lvl="1" eaLnBrk="1" hangingPunct="1"/>
            <a:r>
              <a:rPr lang="en-GB" sz="2000" smtClean="0"/>
              <a:t>Engaging the learner – it’s very inclusive</a:t>
            </a:r>
          </a:p>
          <a:p>
            <a:pPr lvl="1" eaLnBrk="1" hangingPunct="1"/>
            <a:r>
              <a:rPr lang="en-GB" sz="2000" smtClean="0"/>
              <a:t>As a tool to augment normal human intellectual or physical behaviour,  and therefore give more control to the learner</a:t>
            </a:r>
          </a:p>
          <a:p>
            <a:pPr eaLnBrk="1" hangingPunct="1">
              <a:buFont typeface="Wingdings 2" pitchFamily="18" charset="2"/>
              <a:buNone/>
            </a:pPr>
            <a:endParaRPr lang="en-GB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mtClean="0"/>
              <a:t>The future of mobile learning:</a:t>
            </a:r>
          </a:p>
          <a:p>
            <a:pPr eaLnBrk="1" hangingPunct="1">
              <a:buFont typeface="Wingdings 2" pitchFamily="18" charset="2"/>
              <a:buNone/>
            </a:pPr>
            <a:endParaRPr lang="en-GB" smtClean="0"/>
          </a:p>
          <a:p>
            <a:pPr eaLnBrk="1" hangingPunct="1"/>
            <a:r>
              <a:rPr lang="en-GB" sz="2400" smtClean="0"/>
              <a:t>New ideas and practices emerging for the pedagogical sector</a:t>
            </a:r>
          </a:p>
          <a:p>
            <a:pPr lvl="1" eaLnBrk="1" hangingPunct="1"/>
            <a:r>
              <a:rPr lang="en-GB" sz="2000" smtClean="0"/>
              <a:t>Learning theory is likely to evolve to better incorporate mobile technologies</a:t>
            </a:r>
          </a:p>
          <a:p>
            <a:pPr eaLnBrk="1" hangingPunct="1"/>
            <a:r>
              <a:rPr lang="en-GB" sz="2400" smtClean="0"/>
              <a:t>Technology will inevitably drive change</a:t>
            </a:r>
          </a:p>
          <a:p>
            <a:pPr eaLnBrk="1" hangingPunct="1"/>
            <a:r>
              <a:rPr lang="en-GB" sz="2400" smtClean="0"/>
              <a:t>More learner driven education practices</a:t>
            </a:r>
          </a:p>
          <a:p>
            <a:pPr eaLnBrk="1" hangingPunct="1"/>
            <a:r>
              <a:rPr lang="en-GB" sz="2400" smtClean="0"/>
              <a:t>“Go anywhere, do anything technology”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14313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The articles themselves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481138" y="1344613"/>
            <a:ext cx="7000875" cy="78581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z="2000" smtClean="0"/>
              <a:t>    Affordances of mobile technologies for experiential learning: the interplay of technology and pedagogical practices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1409700" y="1273175"/>
            <a:ext cx="4476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800">
                <a:latin typeface="Gill Sans MT" pitchFamily="34" charset="0"/>
              </a:rPr>
              <a:t>“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8124825" y="1558925"/>
            <a:ext cx="4476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800">
                <a:latin typeface="Gill Sans MT" pitchFamily="34" charset="0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8888" y="2058988"/>
            <a:ext cx="22145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dirty="0">
                <a:latin typeface="+mn-lt"/>
                <a:cs typeface="+mn-cs"/>
              </a:rPr>
              <a:t>Lai, Yang, Chen, Ho, Chan </a:t>
            </a:r>
            <a:r>
              <a:rPr lang="it-IT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[2007]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09700" y="5286375"/>
            <a:ext cx="7000875" cy="785813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GB" sz="8000" dirty="0">
                <a:latin typeface="+mn-lt"/>
                <a:cs typeface="+mn-cs"/>
              </a:rPr>
              <a:t>     Innovative socio-technical environments in support of distributed intelligence and lifelong learning</a:t>
            </a:r>
          </a:p>
        </p:txBody>
      </p:sp>
      <p:sp>
        <p:nvSpPr>
          <p:cNvPr id="13320" name="TextBox 8"/>
          <p:cNvSpPr txBox="1">
            <a:spLocks noChangeArrowheads="1"/>
          </p:cNvSpPr>
          <p:nvPr/>
        </p:nvSpPr>
        <p:spPr bwMode="auto">
          <a:xfrm>
            <a:off x="1409700" y="5143500"/>
            <a:ext cx="4476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800">
                <a:latin typeface="Gill Sans MT" pitchFamily="34" charset="0"/>
              </a:rPr>
              <a:t>“</a:t>
            </a:r>
          </a:p>
        </p:txBody>
      </p:sp>
      <p:sp>
        <p:nvSpPr>
          <p:cNvPr id="13321" name="TextBox 9"/>
          <p:cNvSpPr txBox="1">
            <a:spLocks noChangeArrowheads="1"/>
          </p:cNvSpPr>
          <p:nvPr/>
        </p:nvSpPr>
        <p:spPr bwMode="auto">
          <a:xfrm>
            <a:off x="8124825" y="5357813"/>
            <a:ext cx="4476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800">
                <a:latin typeface="Gill Sans MT" pitchFamily="34" charset="0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5125" y="5857875"/>
            <a:ext cx="17145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dirty="0">
                <a:latin typeface="+mn-lt"/>
                <a:cs typeface="+mn-cs"/>
              </a:rPr>
              <a:t>Fischer &amp; </a:t>
            </a:r>
            <a:r>
              <a:rPr lang="it-IT" sz="1200" dirty="0">
                <a:latin typeface="+mn-lt"/>
                <a:cs typeface="+mn-cs"/>
              </a:rPr>
              <a:t>Konomi </a:t>
            </a:r>
            <a:r>
              <a:rPr lang="it-IT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[2007]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62088" y="3300413"/>
            <a:ext cx="7000875" cy="78581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GB" sz="2000" dirty="0">
                <a:latin typeface="+mn-lt"/>
                <a:cs typeface="+mn-cs"/>
              </a:rPr>
              <a:t>               </a:t>
            </a:r>
            <a:r>
              <a:rPr lang="en-GB" sz="8000" dirty="0">
                <a:latin typeface="+mn-lt"/>
                <a:cs typeface="+mn-cs"/>
              </a:rPr>
              <a:t>Do handheld devices facilitate face-to-face collaboration? Handheld devices with large shared display groupware to facilitate group interactions</a:t>
            </a:r>
          </a:p>
        </p:txBody>
      </p:sp>
      <p:sp>
        <p:nvSpPr>
          <p:cNvPr id="13324" name="TextBox 12"/>
          <p:cNvSpPr txBox="1">
            <a:spLocks noChangeArrowheads="1"/>
          </p:cNvSpPr>
          <p:nvPr/>
        </p:nvSpPr>
        <p:spPr bwMode="auto">
          <a:xfrm>
            <a:off x="1409700" y="3143250"/>
            <a:ext cx="4476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800">
                <a:latin typeface="Gill Sans MT" pitchFamily="34" charset="0"/>
              </a:rPr>
              <a:t>“</a:t>
            </a:r>
          </a:p>
        </p:txBody>
      </p:sp>
      <p:sp>
        <p:nvSpPr>
          <p:cNvPr id="13325" name="TextBox 13"/>
          <p:cNvSpPr txBox="1">
            <a:spLocks noChangeArrowheads="1"/>
          </p:cNvSpPr>
          <p:nvPr/>
        </p:nvSpPr>
        <p:spPr bwMode="auto">
          <a:xfrm>
            <a:off x="8105775" y="3514725"/>
            <a:ext cx="4476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800">
                <a:latin typeface="Gill Sans MT" pitchFamily="34" charset="0"/>
              </a:rPr>
              <a:t>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77088" y="3943350"/>
            <a:ext cx="12858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1200" dirty="0">
                <a:latin typeface="+mn-lt"/>
                <a:cs typeface="+mn-cs"/>
              </a:rPr>
              <a:t>Liu</a:t>
            </a:r>
            <a:r>
              <a:rPr lang="en-GB" sz="1200" dirty="0">
                <a:latin typeface="+mn-lt"/>
                <a:cs typeface="+mn-cs"/>
              </a:rPr>
              <a:t> </a:t>
            </a:r>
            <a:r>
              <a:rPr lang="pl-PL" sz="1200" dirty="0">
                <a:latin typeface="+mn-lt"/>
                <a:cs typeface="+mn-cs"/>
              </a:rPr>
              <a:t>&amp; Ka</a:t>
            </a:r>
            <a:r>
              <a:rPr lang="en-GB" sz="1200" dirty="0">
                <a:latin typeface="+mn-lt"/>
                <a:cs typeface="+mn-cs"/>
              </a:rPr>
              <a:t>o </a:t>
            </a:r>
            <a:r>
              <a:rPr lang="it-IT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[2007]</a:t>
            </a:r>
          </a:p>
        </p:txBody>
      </p:sp>
      <p:sp>
        <p:nvSpPr>
          <p:cNvPr id="13327" name="TextBox 15"/>
          <p:cNvSpPr txBox="1">
            <a:spLocks noChangeArrowheads="1"/>
          </p:cNvSpPr>
          <p:nvPr/>
        </p:nvSpPr>
        <p:spPr bwMode="auto">
          <a:xfrm>
            <a:off x="1428750" y="2344738"/>
            <a:ext cx="7286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>
                <a:solidFill>
                  <a:srgbClr val="7030A0"/>
                </a:solidFill>
                <a:latin typeface="Gill Sans MT" pitchFamily="34" charset="0"/>
              </a:rPr>
              <a:t>Eliana Mitsinga </a:t>
            </a:r>
            <a:r>
              <a:rPr lang="en-GB">
                <a:latin typeface="Gill Sans MT" pitchFamily="34" charset="0"/>
              </a:rPr>
              <a:t>led a discussion with the </a:t>
            </a:r>
            <a:r>
              <a:rPr lang="en-GB">
                <a:solidFill>
                  <a:srgbClr val="0070C0"/>
                </a:solidFill>
                <a:latin typeface="Gill Sans MT" pitchFamily="34" charset="0"/>
              </a:rPr>
              <a:t>Blue group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5875" y="4344988"/>
            <a:ext cx="7429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7030A0"/>
                </a:solidFill>
                <a:latin typeface="+mn-lt"/>
                <a:cs typeface="+mn-cs"/>
              </a:rPr>
              <a:t>Ali Mohammed </a:t>
            </a:r>
            <a:r>
              <a:rPr lang="en-GB" dirty="0" err="1">
                <a:solidFill>
                  <a:srgbClr val="7030A0"/>
                </a:solidFill>
                <a:latin typeface="+mn-lt"/>
                <a:cs typeface="+mn-cs"/>
              </a:rPr>
              <a:t>Alraai</a:t>
            </a:r>
            <a:r>
              <a:rPr lang="en-GB" dirty="0">
                <a:solidFill>
                  <a:srgbClr val="7030A0"/>
                </a:solidFill>
                <a:latin typeface="+mn-lt"/>
                <a:cs typeface="+mn-cs"/>
              </a:rPr>
              <a:t> </a:t>
            </a:r>
            <a:r>
              <a:rPr lang="en-GB" dirty="0">
                <a:latin typeface="+mn-lt"/>
                <a:cs typeface="+mn-cs"/>
              </a:rPr>
              <a:t>led a discussion with the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Yellow group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4438" y="6176963"/>
            <a:ext cx="75723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Ian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Boothe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</a:t>
            </a:r>
            <a:r>
              <a:rPr lang="en-GB" dirty="0">
                <a:latin typeface="+mn-lt"/>
                <a:cs typeface="+mn-cs"/>
              </a:rPr>
              <a:t>led a discussion with the </a:t>
            </a:r>
            <a:r>
              <a:rPr lang="en-GB" dirty="0">
                <a:solidFill>
                  <a:srgbClr val="00B050"/>
                </a:solidFill>
                <a:latin typeface="+mn-lt"/>
                <a:cs typeface="+mn-cs"/>
              </a:rPr>
              <a:t>Green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dirty="0" smtClean="0"/>
              <a:t>Dr. </a:t>
            </a:r>
            <a:r>
              <a:rPr lang="en-GB" dirty="0" err="1" smtClean="0"/>
              <a:t>Sharples</a:t>
            </a:r>
            <a:r>
              <a:rPr lang="en-GB" dirty="0" smtClean="0"/>
              <a:t>, </a:t>
            </a:r>
            <a:r>
              <a:rPr lang="en-GB" b="1" dirty="0" smtClean="0"/>
              <a:t>thank you </a:t>
            </a:r>
            <a:r>
              <a:rPr lang="en-GB" dirty="0" smtClean="0"/>
              <a:t>for setting the assignment and setting up our discussion area.</a:t>
            </a:r>
          </a:p>
          <a:p>
            <a:pPr eaLnBrk="1" hangingPunct="1">
              <a:buFont typeface="Wingdings 2" pitchFamily="18" charset="2"/>
              <a:buNone/>
            </a:pPr>
            <a:endParaRPr lang="en-GB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GB" dirty="0" smtClean="0"/>
              <a:t>To everyone in the three other groups, </a:t>
            </a:r>
            <a:r>
              <a:rPr lang="en-GB" b="1" dirty="0" smtClean="0"/>
              <a:t>thank you </a:t>
            </a:r>
            <a:r>
              <a:rPr lang="en-GB" dirty="0" smtClean="0"/>
              <a:t>for enthusiastically taking part in the discussions</a:t>
            </a:r>
            <a:r>
              <a:rPr lang="en-GB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n-GB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GB" dirty="0" smtClean="0"/>
              <a:t>You can download this presentation from: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sz="2000" smtClean="0">
                <a:latin typeface="Consolas" pitchFamily="49" charset="0"/>
              </a:rPr>
              <a:t>http://robinwinslow.co.uk/xxd582.html</a:t>
            </a:r>
            <a:endParaRPr lang="en-GB" sz="20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References 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57313" y="1357313"/>
            <a:ext cx="7497762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GB" sz="1600" dirty="0" smtClean="0"/>
              <a:t>M. </a:t>
            </a:r>
            <a:r>
              <a:rPr lang="en-GB" sz="1600" dirty="0" err="1" smtClean="0"/>
              <a:t>Sharples</a:t>
            </a:r>
            <a:r>
              <a:rPr lang="en-GB" sz="1600" dirty="0" smtClean="0"/>
              <a:t>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[2007]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1400" dirty="0" smtClean="0"/>
              <a:t>Introduction to Special Issue of JCAL on mobile learning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US" sz="1600" i="1" dirty="0" smtClean="0"/>
              <a:t> </a:t>
            </a:r>
            <a:r>
              <a:rPr lang="en-US" sz="1200" i="1" dirty="0" smtClean="0"/>
              <a:t>Journal of Computer Assisted Learning, 23, 4, </a:t>
            </a:r>
            <a:r>
              <a:rPr lang="en-GB" sz="1200" dirty="0" smtClean="0"/>
              <a:t>283-284</a:t>
            </a:r>
            <a:r>
              <a:rPr lang="en-US" sz="1200" dirty="0" smtClean="0"/>
              <a:t>. </a:t>
            </a:r>
            <a:endParaRPr lang="en-GB" sz="1200" dirty="0" smtClean="0"/>
          </a:p>
          <a:p>
            <a:pPr eaLnBrk="1" hangingPunct="1">
              <a:defRPr/>
            </a:pPr>
            <a:r>
              <a:rPr lang="en-US" sz="1600" dirty="0" smtClean="0"/>
              <a:t>Lai, CH., Yang, JC., Chen, FC., Ho, CW.,  &amp; Chant, TW.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[2007]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Affordances of mobile technologies for experiential learning:  the interplay of technology and pedagogical practices.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200" i="1" dirty="0" smtClean="0"/>
              <a:t>Journal of Computer Assisted Learning, 23, 4, </a:t>
            </a:r>
            <a:r>
              <a:rPr lang="en-US" sz="1200" dirty="0" smtClean="0"/>
              <a:t>326-337. </a:t>
            </a:r>
          </a:p>
          <a:p>
            <a:pPr eaLnBrk="1" hangingPunct="1">
              <a:defRPr/>
            </a:pPr>
            <a:r>
              <a:rPr lang="pl-PL" sz="1600" dirty="0" smtClean="0"/>
              <a:t>C.-C. Liu, L.-C. Kao</a:t>
            </a:r>
            <a:r>
              <a:rPr lang="en-US" sz="1600" dirty="0" smtClean="0"/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[2007]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GB" sz="1400" dirty="0" smtClean="0"/>
              <a:t>Do handheld devices facilitate face-to-face collaboration? Handheld devices with large shared display groupware to facilitate group interactions</a:t>
            </a:r>
            <a:r>
              <a:rPr lang="en-US" sz="1400" dirty="0" smtClean="0"/>
              <a:t>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200" i="1" dirty="0" smtClean="0"/>
              <a:t>Journal of Computer Assisted Learning, 23, 4, </a:t>
            </a:r>
            <a:r>
              <a:rPr lang="en-US" sz="1200" dirty="0" smtClean="0"/>
              <a:t>285-299. </a:t>
            </a:r>
          </a:p>
          <a:p>
            <a:pPr eaLnBrk="1" hangingPunct="1">
              <a:defRPr/>
            </a:pPr>
            <a:r>
              <a:rPr lang="en-GB" sz="1600" dirty="0" smtClean="0"/>
              <a:t>G. Fischer, S. </a:t>
            </a:r>
            <a:r>
              <a:rPr lang="en-GB" sz="1600" dirty="0" err="1" smtClean="0"/>
              <a:t>Konomi</a:t>
            </a:r>
            <a:r>
              <a:rPr lang="en-US" sz="1600" dirty="0" smtClean="0"/>
              <a:t> 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[2007]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1400" dirty="0" smtClean="0"/>
              <a:t>Innovative socio-technical environments in support of distributed intelligence and lifelong learning</a:t>
            </a:r>
            <a:r>
              <a:rPr lang="en-US" sz="1400" dirty="0" smtClean="0"/>
              <a:t>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200" i="1" dirty="0" smtClean="0"/>
              <a:t>Journal of Computer Assisted Learning, 23, 4, </a:t>
            </a:r>
            <a:r>
              <a:rPr lang="en-US" sz="1200" dirty="0" smtClean="0"/>
              <a:t>338-350. </a:t>
            </a:r>
          </a:p>
          <a:p>
            <a:pPr eaLnBrk="1" hangingPunct="1">
              <a:defRPr/>
            </a:pPr>
            <a:r>
              <a:rPr lang="en-US" sz="1600" dirty="0" smtClean="0"/>
              <a:t>G1:1 Envisions Future Scenarios of Collaborative Learning with Technology</a:t>
            </a:r>
            <a:endParaRPr lang="en-US" sz="1600" dirty="0" smtClean="0">
              <a:hlinkClick r:id="rId2"/>
            </a:endParaRPr>
          </a:p>
          <a:p>
            <a:pPr eaLnBrk="1" hangingPunct="1">
              <a:defRPr/>
            </a:pPr>
            <a:r>
              <a:rPr lang="en-US" sz="1600" dirty="0" smtClean="0">
                <a:hlinkClick r:id="rId2"/>
              </a:rPr>
              <a:t>http://www.learningandteaching.info/learning/experience.htm</a:t>
            </a:r>
            <a:endParaRPr lang="en-US" sz="1600" dirty="0" smtClean="0"/>
          </a:p>
          <a:p>
            <a:pPr eaLnBrk="1" hangingPunct="1">
              <a:defRPr/>
            </a:pPr>
            <a:r>
              <a:rPr lang="en-US" sz="1600" dirty="0" smtClean="0">
                <a:hlinkClick r:id="rId3"/>
              </a:rPr>
              <a:t>http://www.g1to1.org/resources/efsclt_2k5.php</a:t>
            </a:r>
            <a:endParaRPr lang="en-US" sz="1600" dirty="0" smtClean="0"/>
          </a:p>
          <a:p>
            <a:pPr eaLnBrk="1" hangingPunct="1">
              <a:defRPr/>
            </a:pPr>
            <a:r>
              <a:rPr lang="en-GB" sz="1600" dirty="0" smtClean="0">
                <a:hlinkClick r:id="rId4"/>
              </a:rPr>
              <a:t>http://l3d.cs.colorado.edu/systems/EDC/introduction.html</a:t>
            </a:r>
            <a:r>
              <a:rPr lang="en-GB" sz="1600" dirty="0" smtClean="0"/>
              <a:t> </a:t>
            </a:r>
          </a:p>
          <a:p>
            <a:pPr eaLnBrk="1" hangingPunct="1">
              <a:defRPr/>
            </a:pPr>
            <a:r>
              <a:rPr lang="en-GB" sz="1600" dirty="0" smtClean="0">
                <a:hlinkClick r:id="rId5"/>
              </a:rPr>
              <a:t>http://l3d.cs.colorado.edu/clever/projects/querylens.html</a:t>
            </a:r>
            <a:r>
              <a:rPr lang="en-GB" sz="1600" dirty="0" smtClean="0"/>
              <a:t> </a:t>
            </a:r>
          </a:p>
          <a:p>
            <a:pPr eaLnBrk="1" hangingPunct="1">
              <a:defRPr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25" y="1785938"/>
            <a:ext cx="5500688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Over to you, </a:t>
            </a:r>
            <a:r>
              <a:rPr lang="en-GB" dirty="0" err="1" smtClean="0">
                <a:solidFill>
                  <a:schemeClr val="tx2">
                    <a:satMod val="130000"/>
                  </a:schemeClr>
                </a:solidFill>
              </a:rPr>
              <a:t>Eliana</a:t>
            </a: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....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88" y="3429000"/>
            <a:ext cx="7000875" cy="7858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Affordances of mobile technologies for experiential learning: the interplay of technology and pedagogical practices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428750" y="3357563"/>
            <a:ext cx="4476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80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“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143875" y="3643313"/>
            <a:ext cx="4476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7938" y="4143375"/>
            <a:ext cx="22145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Lai, Yang, Chen, Ho, Chan </a:t>
            </a:r>
            <a:r>
              <a:rPr lang="it-IT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[2007]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571500"/>
            <a:ext cx="7572375" cy="17859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Affordances of mobile technologies 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for experiential 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learning: the interplay 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of technology 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and pedagogical 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practices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429125"/>
            <a:ext cx="6472238" cy="20383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Journal of Computer Assisted Learning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Volume 23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2007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Issue: 4 (special issue on mobile learning)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Pages: 326-337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                                         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Introduction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428750"/>
            <a:ext cx="7497763" cy="4800600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800" dirty="0" smtClean="0">
              <a:latin typeface="Arial Narrow" pitchFamily="34" charset="0"/>
            </a:endParaRP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800" dirty="0" smtClean="0"/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‘Personal digital assistants (PDAs) together with attendant embedded functionality are incorporated into an outdoor learning ﬂow activity in order to examine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 what ways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to what extent </a:t>
            </a:r>
            <a:r>
              <a:rPr lang="en-US" sz="2400" dirty="0" smtClean="0"/>
              <a:t>experiential learning of elementary school students can be facilitated’. (Lai et al., 2007)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558</TotalTime>
  <Words>2895</Words>
  <Application>Microsoft Office PowerPoint</Application>
  <PresentationFormat>On-screen Show (4:3)</PresentationFormat>
  <Paragraphs>439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Gill Sans MT</vt:lpstr>
      <vt:lpstr>Wingdings 2</vt:lpstr>
      <vt:lpstr>Verdana</vt:lpstr>
      <vt:lpstr>Calibri</vt:lpstr>
      <vt:lpstr>Arial Narrow</vt:lpstr>
      <vt:lpstr>Times New Roman</vt:lpstr>
      <vt:lpstr>Corbel</vt:lpstr>
      <vt:lpstr>Wingdings</vt:lpstr>
      <vt:lpstr>Solstice</vt:lpstr>
      <vt:lpstr>Assignment 3: The critical discussion of three articles taken from The Journal of Computer Assisted Learning Volume 23 Issue 4 (special issue) [2007]</vt:lpstr>
      <vt:lpstr>What happened?</vt:lpstr>
      <vt:lpstr>What are these papers about?</vt:lpstr>
      <vt:lpstr>A little background...</vt:lpstr>
      <vt:lpstr>A little background (2)...</vt:lpstr>
      <vt:lpstr>The articles themselves</vt:lpstr>
      <vt:lpstr>Over to you, Eliana....</vt:lpstr>
      <vt:lpstr>Affordances of mobile technologies for experiential learning: the interplay of technology and pedagogical practices</vt:lpstr>
      <vt:lpstr>Introduction </vt:lpstr>
      <vt:lpstr>Experiential Learning </vt:lpstr>
      <vt:lpstr>Experiential Learning </vt:lpstr>
      <vt:lpstr>Educational Affordances of Mobile Technologies </vt:lpstr>
      <vt:lpstr>In this study… </vt:lpstr>
      <vt:lpstr>Method</vt:lpstr>
      <vt:lpstr>Procedure </vt:lpstr>
      <vt:lpstr>Results</vt:lpstr>
      <vt:lpstr>Results</vt:lpstr>
      <vt:lpstr>Learning flow </vt:lpstr>
      <vt:lpstr>Discussion </vt:lpstr>
      <vt:lpstr> The article discusses the technological support for experiential learning. Why the authors choose this kind of learning? Can you describe some possible reasons?  </vt:lpstr>
      <vt:lpstr>Why Experiential Learning?  </vt:lpstr>
      <vt:lpstr> Do you find any part of the article appealing? What makes it appealing? Support your opinion. If you believe that there isn’t something appealing or convincing explain why. </vt:lpstr>
      <vt:lpstr>Which part of the article is appealing?</vt:lpstr>
      <vt:lpstr>Do you think that the authors used the appropriate method for their experiment? You can support your answer with evidence from the article. </vt:lpstr>
      <vt:lpstr>Methodology</vt:lpstr>
      <vt:lpstr>In what extend do the results have impact for the future of mobile learning in both the theoretical and the practical level?  </vt:lpstr>
      <vt:lpstr>Contribution…</vt:lpstr>
      <vt:lpstr>Slide 28</vt:lpstr>
      <vt:lpstr>Do handheld devices facilitate face-to-face collaboration? Handheld devices with large shared display groupware to facilitate group interactions  C.-C. Liu &amp; L.-C. Kao </vt:lpstr>
      <vt:lpstr>Summary of the Paper</vt:lpstr>
      <vt:lpstr>Activities with Tablet-PC only </vt:lpstr>
      <vt:lpstr>Slide 32</vt:lpstr>
      <vt:lpstr>The findings of the experiment confirm that the shared display groupware promote increased group collaboration </vt:lpstr>
      <vt:lpstr>Overall Findings</vt:lpstr>
      <vt:lpstr>Discussion  group </vt:lpstr>
      <vt:lpstr>Discussion group</vt:lpstr>
      <vt:lpstr>Slide 37</vt:lpstr>
      <vt:lpstr>Innovative socio-technical environments in support of distributed intelligence and lifelong learning  Fischer, G. and Konomi, S.  Journal of Computer Assisted Learning, 2007,    Vol 23, Issue 4, pp338-50</vt:lpstr>
      <vt:lpstr>Summary of Article</vt:lpstr>
      <vt:lpstr>Projects</vt:lpstr>
      <vt:lpstr>‘Going Large: Environment and Discovery Collaboratory’</vt:lpstr>
      <vt:lpstr>‘Going Everywhere: QueryLens’ </vt:lpstr>
      <vt:lpstr>Lifelong learning </vt:lpstr>
      <vt:lpstr>Distributed intelligence</vt:lpstr>
      <vt:lpstr>Discussion</vt:lpstr>
      <vt:lpstr>Slide 46</vt:lpstr>
      <vt:lpstr>Slide 47</vt:lpstr>
      <vt:lpstr>Slide 48</vt:lpstr>
      <vt:lpstr>Slide 49</vt:lpstr>
      <vt:lpstr>Positives</vt:lpstr>
      <vt:lpstr>Personal response</vt:lpstr>
      <vt:lpstr>Slide 52</vt:lpstr>
      <vt:lpstr>Contribution to mobile learning design</vt:lpstr>
      <vt:lpstr>Contribution to mobile learning theory</vt:lpstr>
      <vt:lpstr>Contribution to mobile learning practices</vt:lpstr>
      <vt:lpstr>Slide 56</vt:lpstr>
      <vt:lpstr>Conclusions</vt:lpstr>
      <vt:lpstr>Conclusions</vt:lpstr>
      <vt:lpstr>Conclusions</vt:lpstr>
      <vt:lpstr>Thanks!</vt:lpstr>
      <vt:lpstr>References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3: The critical discussion of three articles taken from The Journal of Computer Assisted Learning special issue 2007</dc:title>
  <dc:creator>Robin</dc:creator>
  <cp:lastModifiedBy>Robin</cp:lastModifiedBy>
  <cp:revision>48</cp:revision>
  <dcterms:created xsi:type="dcterms:W3CDTF">2008-11-20T01:14:31Z</dcterms:created>
  <dcterms:modified xsi:type="dcterms:W3CDTF">2008-11-20T16:17:26Z</dcterms:modified>
</cp:coreProperties>
</file>