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358788b7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358788b7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94b281b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f94b281b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358788b7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358788b7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358788b7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358788b7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358788b7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358788b7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3542afae2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3542afae2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58788b7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358788b7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f94b281b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f94b281b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f94b281b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f94b281b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3542afae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3542afae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358788b7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358788b7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3542afae2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3542afae2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358788b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358788b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358788b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358788b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494000" y="1438050"/>
            <a:ext cx="6156000" cy="11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MPOWER: A quantitative analysis</a:t>
            </a:r>
            <a:endParaRPr sz="31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912175" y="3151775"/>
            <a:ext cx="4574100" cy="1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10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Xiaozhuo Yu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 Benedict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Chen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1: </a:t>
            </a:r>
            <a:r>
              <a:rPr lang="en"/>
              <a:t>Mauritius</a:t>
            </a:r>
            <a:r>
              <a:rPr lang="en"/>
              <a:t> &amp; Somalia (Sales)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87900" y="1489825"/>
            <a:ext cx="3997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Mauritius and Somalia have the highest and lowest MPOWER indexes respectively in Cluster 1.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</a:t>
            </a:r>
            <a:r>
              <a:rPr lang="en"/>
              <a:t>causal</a:t>
            </a:r>
            <a:r>
              <a:rPr lang="en"/>
              <a:t> impact analysis </a:t>
            </a:r>
            <a:r>
              <a:rPr lang="en"/>
              <a:t>suggests</a:t>
            </a:r>
            <a:r>
              <a:rPr lang="en"/>
              <a:t> that in Cluster 1, MPOWER serves as a reliable indicator. 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4786150" y="4526275"/>
            <a:ext cx="6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850" y="1591659"/>
            <a:ext cx="4260402" cy="9800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4960200" y="2848700"/>
            <a:ext cx="30000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Tobacco sales vs Time: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Black: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Mauritius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Dotted: Somalia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1: Cont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87900" y="2713450"/>
            <a:ext cx="3640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Pointwise </a:t>
            </a:r>
            <a:r>
              <a:rPr lang="en"/>
              <a:t>causal</a:t>
            </a:r>
            <a:r>
              <a:rPr lang="en"/>
              <a:t> effect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22250"/>
            <a:ext cx="3759377" cy="10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750" y="1555399"/>
            <a:ext cx="3807606" cy="9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4674750" y="27134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Cumulative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causal effect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595575" y="3746625"/>
            <a:ext cx="6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836750" y="3777650"/>
            <a:ext cx="708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shown, there is a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estimated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causal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effect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7: Indonesia vs Thailand (Deaths)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87900" y="1489825"/>
            <a:ext cx="3266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Indonesia has highest MPOWER, Thailand has lowest.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MPOWER has a significant, although offset, effect on death rates as well.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925" y="1587350"/>
            <a:ext cx="5070049" cy="31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Outliers: Turkey &amp; Iraq (Production)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665250" y="3261200"/>
            <a:ext cx="7813500" cy="13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Turkey has the strictest MPOWER implementation whereas Iraq has lowest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However, p</a:t>
            </a:r>
            <a:r>
              <a:rPr lang="en" sz="1600"/>
              <a:t>ost-MPOWER policy implementation, Turkey tobacco production surged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6549" l="3772" r="0" t="58373"/>
          <a:stretch/>
        </p:blipFill>
        <p:spPr>
          <a:xfrm>
            <a:off x="4376433" y="1755575"/>
            <a:ext cx="4655592" cy="104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42266" l="3772" r="0" t="30009"/>
          <a:stretch/>
        </p:blipFill>
        <p:spPr>
          <a:xfrm>
            <a:off x="201875" y="1871185"/>
            <a:ext cx="4108900" cy="8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were unable to explore other clusters in detail due to time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Future work could involve clustering with respect to additional features and analyzing additional clusters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2005, the WHO coordinated the ratification of the </a:t>
            </a:r>
            <a:r>
              <a:rPr b="1" lang="en" sz="2000"/>
              <a:t>Framework Convention on Tobacco Control</a:t>
            </a:r>
            <a:r>
              <a:rPr lang="en" sz="1900"/>
              <a:t> </a:t>
            </a:r>
            <a:r>
              <a:rPr lang="en"/>
              <a:t>(FCTC) treaty and, in 2008, implemented 6 measures to reduce tobacco usage, abbreviated </a:t>
            </a:r>
            <a:r>
              <a:rPr b="1" lang="en" sz="2000"/>
              <a:t>MPOWER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Since then, they have collected </a:t>
            </a:r>
            <a:r>
              <a:rPr lang="en"/>
              <a:t>biennial data on its member countries’ executions on its measures. We aim to examine its effectiveness.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solve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the impact of MPOWER measures consistent across the world?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factors affect the effectiveness of MPOWER?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Findings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general, good execution of MPOWER’s measures had a reliable depressive effect on tobacco sales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effect is consistent when accounting for geographic location and GDP.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framework also allows for the identification of </a:t>
            </a:r>
            <a:r>
              <a:rPr lang="en"/>
              <a:t>outliers</a:t>
            </a:r>
            <a:r>
              <a:rPr lang="en"/>
              <a:t> such as Turkey, of which further qualitative analysis is needed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</a:t>
            </a:r>
            <a:r>
              <a:rPr lang="en"/>
              <a:t> Discussion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the following provided datasets: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GHDX: Death rates per 100,000 due to smoking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ISS: Sales per day of tobacco product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also used an external </a:t>
            </a:r>
            <a:r>
              <a:rPr lang="en"/>
              <a:t>dataset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MPOWER: WHO-recorded values estimating how well MPOWER policies were implemented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 Engineering: MPOWER entries were averaged to create an </a:t>
            </a:r>
            <a:r>
              <a:rPr lang="en"/>
              <a:t>indicator</a:t>
            </a:r>
            <a:r>
              <a:rPr lang="en"/>
              <a:t> for overall MPOWER policy adherence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Clustering: Groups of countries with similar geography / economics were clustered together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Analysis: T</a:t>
            </a:r>
            <a:r>
              <a:rPr lang="en"/>
              <a:t>rends within country clusters were analyzed using causal inference with Bayesian structural time-series models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87900" y="1455500"/>
            <a:ext cx="3267300" cy="3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was performed on three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Latitude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Longitude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GDP per capita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Cross validation tests revealed that the optimal number of clusters is 7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475" y="1370425"/>
            <a:ext cx="3009924" cy="300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7900" y="1629688"/>
            <a:ext cx="2491399" cy="249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