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2" r:id="rId2"/>
    <p:sldId id="263" r:id="rId3"/>
    <p:sldId id="265" r:id="rId4"/>
    <p:sldId id="264" r:id="rId5"/>
    <p:sldId id="266" r:id="rId6"/>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90" d="100"/>
          <a:sy n="90" d="100"/>
        </p:scale>
        <p:origin x="13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1BC44-B576-4CB7-91EB-D55D23FDDDC9}" type="datetimeFigureOut">
              <a:rPr lang="en-US" smtClean="0"/>
              <a:t>3/3/2018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8DF9D-01DC-4ADA-AB8A-F333826CD29F}" type="slidenum">
              <a:rPr lang="en-US" smtClean="0"/>
              <a:t>‹#›</a:t>
            </a:fld>
            <a:endParaRPr lang="en-US"/>
          </a:p>
        </p:txBody>
      </p:sp>
    </p:spTree>
    <p:extLst>
      <p:ext uri="{BB962C8B-B14F-4D97-AF65-F5344CB8AC3E}">
        <p14:creationId xmlns:p14="http://schemas.microsoft.com/office/powerpoint/2010/main" val="331867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ADF76-90C2-4475-BC02-9D9635EED1DC}" type="datetime1">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209211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CE090-0768-475A-97E7-CF2B1EAEA7F9}" type="datetime1">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86704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0B2F5-503B-4274-A658-D147BCE677D5}" type="datetime1">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345597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FEE3B-2C69-4C44-A158-EA4B635718D7}" type="datetime1">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88937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A02F96-D65D-4CF3-9008-30D18993B47F}" type="datetime1">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11150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C2CE0-9B6E-4D78-8CB8-43125AD05E10}" type="datetime1">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225094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D97D8-A49A-4244-A67A-8AC9509C5E4A}" type="datetime1">
              <a:rPr lang="en-US" smtClean="0"/>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401433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06FFA-FC08-4B62-B3CD-5CCBB9C5DC8D}" type="datetime1">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41011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3322F-C1FD-4B92-A458-AA74DEC45810}" type="datetime1">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109097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4361101-DFF9-4F6C-8780-FD13D8B2200F}" type="datetime1">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45514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913C0E6-E804-4B86-94D4-822FF69A13DE}" type="datetime1">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D4944-6609-4564-A964-F09D08A134FA}" type="slidenum">
              <a:rPr lang="en-US" smtClean="0"/>
              <a:t>‹#›</a:t>
            </a:fld>
            <a:endParaRPr lang="en-US"/>
          </a:p>
        </p:txBody>
      </p:sp>
    </p:spTree>
    <p:extLst>
      <p:ext uri="{BB962C8B-B14F-4D97-AF65-F5344CB8AC3E}">
        <p14:creationId xmlns:p14="http://schemas.microsoft.com/office/powerpoint/2010/main" val="305304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555AA64-2909-40B4-828A-84D134158379}" type="datetime1">
              <a:rPr lang="en-US" smtClean="0"/>
              <a:t>3/3/2018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93D4944-6609-4564-A964-F09D08A134FA}" type="slidenum">
              <a:rPr lang="en-US" smtClean="0"/>
              <a:t>‹#›</a:t>
            </a:fld>
            <a:endParaRPr lang="en-US"/>
          </a:p>
        </p:txBody>
      </p:sp>
    </p:spTree>
    <p:extLst>
      <p:ext uri="{BB962C8B-B14F-4D97-AF65-F5344CB8AC3E}">
        <p14:creationId xmlns:p14="http://schemas.microsoft.com/office/powerpoint/2010/main" val="2773443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tevenpressfield.com/books/the-war-of-art/" TargetMode="External"/><Relationship Id="rId13" Type="http://schemas.openxmlformats.org/officeDocument/2006/relationships/hyperlink" Target="http://redlabs.uh.edu/resources/" TargetMode="External"/><Relationship Id="rId18" Type="http://schemas.openxmlformats.org/officeDocument/2006/relationships/hyperlink" Target="https://rbpc.rice.edu/" TargetMode="External"/><Relationship Id="rId26" Type="http://schemas.openxmlformats.org/officeDocument/2006/relationships/hyperlink" Target="http://www.tmc.edu/innovation/innovation-programs/tmcx-plus/" TargetMode="External"/><Relationship Id="rId3" Type="http://schemas.openxmlformats.org/officeDocument/2006/relationships/hyperlink" Target="http://www.hes.am/" TargetMode="External"/><Relationship Id="rId21" Type="http://schemas.openxmlformats.org/officeDocument/2006/relationships/hyperlink" Target="http://info.stationhouston.com/houstonstartupdemoday" TargetMode="External"/><Relationship Id="rId7" Type="http://schemas.openxmlformats.org/officeDocument/2006/relationships/hyperlink" Target="https://www.audible.com/pd/Self-Development/The-War-of-Art-Audiobook/B005CCLF32" TargetMode="External"/><Relationship Id="rId12" Type="http://schemas.openxmlformats.org/officeDocument/2006/relationships/hyperlink" Target="https://www.bauer.uh.edu/centers/wce/" TargetMode="External"/><Relationship Id="rId17" Type="http://schemas.openxmlformats.org/officeDocument/2006/relationships/hyperlink" Target="https://business.rice.edu/" TargetMode="External"/><Relationship Id="rId25" Type="http://schemas.openxmlformats.org/officeDocument/2006/relationships/hyperlink" Target="http://www.tmc.edu/innovation/innovation-programs/tmcx/" TargetMode="External"/><Relationship Id="rId2" Type="http://schemas.openxmlformats.org/officeDocument/2006/relationships/hyperlink" Target="http://redlabs.uh.edu/about/" TargetMode="External"/><Relationship Id="rId16" Type="http://schemas.openxmlformats.org/officeDocument/2006/relationships/hyperlink" Target="https://entrepreneurship.rice.edu/lilie/" TargetMode="External"/><Relationship Id="rId20" Type="http://schemas.openxmlformats.org/officeDocument/2006/relationships/hyperlink" Target="https://entrepreneurship.rice.edu/" TargetMode="External"/><Relationship Id="rId29" Type="http://schemas.openxmlformats.org/officeDocument/2006/relationships/hyperlink" Target="http://www.tmc.edu/innovation/innovation-programs/att-foundry/" TargetMode="External"/><Relationship Id="rId1" Type="http://schemas.openxmlformats.org/officeDocument/2006/relationships/slideLayout" Target="../slideLayouts/slideLayout1.xml"/><Relationship Id="rId6" Type="http://schemas.openxmlformats.org/officeDocument/2006/relationships/hyperlink" Target="https://www.amazon.com/War-Art-Winning-Creative-Battle/dp/1501260626" TargetMode="External"/><Relationship Id="rId11" Type="http://schemas.openxmlformats.org/officeDocument/2006/relationships/hyperlink" Target="https://www.bauer.uh.edu/" TargetMode="External"/><Relationship Id="rId24" Type="http://schemas.openxmlformats.org/officeDocument/2006/relationships/hyperlink" Target="http://www.tmc.edu/innovation" TargetMode="External"/><Relationship Id="rId5" Type="http://schemas.openxmlformats.org/officeDocument/2006/relationships/hyperlink" Target="http://www.talkingtohumans.com/" TargetMode="External"/><Relationship Id="rId15" Type="http://schemas.openxmlformats.org/officeDocument/2006/relationships/hyperlink" Target="https://alliance.rice.edu/" TargetMode="External"/><Relationship Id="rId23" Type="http://schemas.openxmlformats.org/officeDocument/2006/relationships/hyperlink" Target="http://stationhouston.com/" TargetMode="External"/><Relationship Id="rId28" Type="http://schemas.openxmlformats.org/officeDocument/2006/relationships/hyperlink" Target="http://www.tmc.edu/innovation/innovation-programs/jlabs/" TargetMode="External"/><Relationship Id="rId10" Type="http://schemas.openxmlformats.org/officeDocument/2006/relationships/hyperlink" Target="http://www.txrxlabs.org/" TargetMode="External"/><Relationship Id="rId19" Type="http://schemas.openxmlformats.org/officeDocument/2006/relationships/hyperlink" Target="https://entrepreneurship.rice.edu/entrepreneurs/" TargetMode="External"/><Relationship Id="rId31" Type="http://schemas.openxmlformats.org/officeDocument/2006/relationships/image" Target="../media/image1.png"/><Relationship Id="rId4" Type="http://schemas.openxmlformats.org/officeDocument/2006/relationships/hyperlink" Target="https://www.amazon.com/Talking-Humans-Success-understanding-customers-ebook/dp/B00NSUEUL4" TargetMode="External"/><Relationship Id="rId9" Type="http://schemas.openxmlformats.org/officeDocument/2006/relationships/hyperlink" Target="https://txrxlabs.org/classes/" TargetMode="External"/><Relationship Id="rId14" Type="http://schemas.openxmlformats.org/officeDocument/2006/relationships/hyperlink" Target="http://www.redlabs.uh.edu/" TargetMode="External"/><Relationship Id="rId22" Type="http://schemas.openxmlformats.org/officeDocument/2006/relationships/hyperlink" Target="http://stationhouston.com/events/" TargetMode="External"/><Relationship Id="rId27" Type="http://schemas.openxmlformats.org/officeDocument/2006/relationships/hyperlink" Target="http://www.tmc.edu/innovation/innovation-programs/biodesign/" TargetMode="External"/><Relationship Id="rId30" Type="http://schemas.openxmlformats.org/officeDocument/2006/relationships/hyperlink" Target="http://www.thecommonquest.co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www.houstonhackathon.com/" TargetMode="External"/><Relationship Id="rId3" Type="http://schemas.openxmlformats.org/officeDocument/2006/relationships/hyperlink" Target="https://www.swicorps.org/about/" TargetMode="External"/><Relationship Id="rId7" Type="http://schemas.openxmlformats.org/officeDocument/2006/relationships/hyperlink" Target="http://www.startherenow.org/" TargetMode="External"/><Relationship Id="rId12" Type="http://schemas.openxmlformats.org/officeDocument/2006/relationships/image" Target="../media/image1.png"/><Relationship Id="rId2" Type="http://schemas.openxmlformats.org/officeDocument/2006/relationships/hyperlink" Target="http://houstonexponential.org/" TargetMode="External"/><Relationship Id="rId1" Type="http://schemas.openxmlformats.org/officeDocument/2006/relationships/slideLayout" Target="../slideLayouts/slideLayout1.xml"/><Relationship Id="rId6" Type="http://schemas.openxmlformats.org/officeDocument/2006/relationships/hyperlink" Target="https://www.madhattercoalition.com/" TargetMode="External"/><Relationship Id="rId11" Type="http://schemas.openxmlformats.org/officeDocument/2006/relationships/hyperlink" Target="http://www.thecommonquest.com/" TargetMode="External"/><Relationship Id="rId5" Type="http://schemas.openxmlformats.org/officeDocument/2006/relationships/hyperlink" Target="http://www.orangeriveradvisors.com/thecommonquestpodcast/2017/10/25/episode3-tyler-gillespie-madhatter-coalition" TargetMode="External"/><Relationship Id="rId10" Type="http://schemas.openxmlformats.org/officeDocument/2006/relationships/hyperlink" Target="http://www.houstontx.gov/obo/liftoffhouston.html" TargetMode="External"/><Relationship Id="rId4" Type="http://schemas.openxmlformats.org/officeDocument/2006/relationships/hyperlink" Target="https://www.monarqincubator.com/" TargetMode="External"/><Relationship Id="rId9" Type="http://schemas.openxmlformats.org/officeDocument/2006/relationships/hyperlink" Target="http://www.houstontx.gov/obo"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thecannonhouston.com/" TargetMode="External"/><Relationship Id="rId13" Type="http://schemas.openxmlformats.org/officeDocument/2006/relationships/hyperlink" Target="http://www.doubleyourfreelancing.com/" TargetMode="External"/><Relationship Id="rId3" Type="http://schemas.openxmlformats.org/officeDocument/2006/relationships/hyperlink" Target="https://www.meetup.com/leanhouston/" TargetMode="External"/><Relationship Id="rId7" Type="http://schemas.openxmlformats.org/officeDocument/2006/relationships/hyperlink" Target="https://www.headquartershtx.com/" TargetMode="External"/><Relationship Id="rId12" Type="http://schemas.openxmlformats.org/officeDocument/2006/relationships/hyperlink" Target="https://medium.com/@marc1919" TargetMode="External"/><Relationship Id="rId2" Type="http://schemas.openxmlformats.org/officeDocument/2006/relationships/hyperlink" Target="http://leanhouston.org/" TargetMode="External"/><Relationship Id="rId1" Type="http://schemas.openxmlformats.org/officeDocument/2006/relationships/slideLayout" Target="../slideLayouts/slideLayout1.xml"/><Relationship Id="rId6" Type="http://schemas.openxmlformats.org/officeDocument/2006/relationships/hyperlink" Target="http://giantleapcoffee.com/" TargetMode="External"/><Relationship Id="rId11" Type="http://schemas.openxmlformats.org/officeDocument/2006/relationships/hyperlink" Target="bitly.com/texassquared" TargetMode="External"/><Relationship Id="rId5" Type="http://schemas.openxmlformats.org/officeDocument/2006/relationships/hyperlink" Target="http://sketchcity.org/" TargetMode="External"/><Relationship Id="rId15" Type="http://schemas.openxmlformats.org/officeDocument/2006/relationships/image" Target="../media/image1.png"/><Relationship Id="rId10" Type="http://schemas.openxmlformats.org/officeDocument/2006/relationships/hyperlink" Target="https://leveloffice.com/locations/texas/houston/" TargetMode="External"/><Relationship Id="rId4" Type="http://schemas.openxmlformats.org/officeDocument/2006/relationships/hyperlink" Target="https://www.meetup.com/sketchcity/" TargetMode="External"/><Relationship Id="rId9" Type="http://schemas.openxmlformats.org/officeDocument/2006/relationships/hyperlink" Target="https://www.wework.com/l/houston--TX" TargetMode="External"/><Relationship Id="rId14" Type="http://schemas.openxmlformats.org/officeDocument/2006/relationships/hyperlink" Target="http://www.thecommonquest.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tangelo.studio/" TargetMode="External"/><Relationship Id="rId3" Type="http://schemas.openxmlformats.org/officeDocument/2006/relationships/hyperlink" Target="http://www.noueilaty.io/" TargetMode="External"/><Relationship Id="rId7" Type="http://schemas.openxmlformats.org/officeDocument/2006/relationships/hyperlink" Target="http://www.timbergrove.com/" TargetMode="External"/><Relationship Id="rId12" Type="http://schemas.openxmlformats.org/officeDocument/2006/relationships/image" Target="../media/image1.png"/><Relationship Id="rId2" Type="http://schemas.openxmlformats.org/officeDocument/2006/relationships/hyperlink" Target="http://www.barbellbusiness.com/" TargetMode="External"/><Relationship Id="rId1" Type="http://schemas.openxmlformats.org/officeDocument/2006/relationships/slideLayout" Target="../slideLayouts/slideLayout1.xml"/><Relationship Id="rId6" Type="http://schemas.openxmlformats.org/officeDocument/2006/relationships/hyperlink" Target="http://www.lapraim.com/" TargetMode="External"/><Relationship Id="rId11" Type="http://schemas.openxmlformats.org/officeDocument/2006/relationships/hyperlink" Target="http://www.thecommonquest.com/" TargetMode="External"/><Relationship Id="rId5" Type="http://schemas.openxmlformats.org/officeDocument/2006/relationships/hyperlink" Target="http://www.digitalcrafts.com/" TargetMode="External"/><Relationship Id="rId10" Type="http://schemas.openxmlformats.org/officeDocument/2006/relationships/hyperlink" Target="http://zebramarketingsolutions.com/" TargetMode="External"/><Relationship Id="rId4" Type="http://schemas.openxmlformats.org/officeDocument/2006/relationships/hyperlink" Target="http://www.linkedin.com/in/nydiasegura" TargetMode="External"/><Relationship Id="rId9" Type="http://schemas.openxmlformats.org/officeDocument/2006/relationships/hyperlink" Target="http://www.decodedigital.co/"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titcher.com/podcast/wwwstitchercompodcastthecommonquestpodcast/the-common-quest" TargetMode="External"/><Relationship Id="rId3" Type="http://schemas.openxmlformats.org/officeDocument/2006/relationships/hyperlink" Target="http://www.bakerripley.org/" TargetMode="External"/><Relationship Id="rId7" Type="http://schemas.openxmlformats.org/officeDocument/2006/relationships/hyperlink" Target="https://play.google.com/music/listen?u=0#/ps/I6evrgevawirx5z7hg6yazmrlcu" TargetMode="External"/><Relationship Id="rId2" Type="http://schemas.openxmlformats.org/officeDocument/2006/relationships/hyperlink" Target="https://www.linkedin.com/in/anita-leung-2208a38/" TargetMode="External"/><Relationship Id="rId1" Type="http://schemas.openxmlformats.org/officeDocument/2006/relationships/slideLayout" Target="../slideLayouts/slideLayout1.xml"/><Relationship Id="rId6" Type="http://schemas.openxmlformats.org/officeDocument/2006/relationships/hyperlink" Target="https://itunes.apple.com/us/podcast/the-common-quest/id1270961544" TargetMode="External"/><Relationship Id="rId5" Type="http://schemas.openxmlformats.org/officeDocument/2006/relationships/hyperlink" Target="https://www.instagram.com/mindfulbusiness/" TargetMode="External"/><Relationship Id="rId10" Type="http://schemas.openxmlformats.org/officeDocument/2006/relationships/image" Target="../media/image1.png"/><Relationship Id="rId4" Type="http://schemas.openxmlformats.org/officeDocument/2006/relationships/hyperlink" Target="https://bizlatte.com/" TargetMode="External"/><Relationship Id="rId9" Type="http://schemas.openxmlformats.org/officeDocument/2006/relationships/hyperlink" Target="http://www.thecommonques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789" y="597822"/>
            <a:ext cx="5576047" cy="8122023"/>
          </a:xfrm>
          <a:prstGeom prst="rect">
            <a:avLst/>
          </a:prstGeom>
          <a:noFill/>
        </p:spPr>
        <p:txBody>
          <a:bodyPr wrap="square" rtlCol="0">
            <a:noAutofit/>
          </a:bodyPr>
          <a:lstStyle/>
          <a:p>
            <a:pPr algn="ctr"/>
            <a:r>
              <a:rPr lang="en-US" sz="1200" b="1" dirty="0">
                <a:latin typeface="Leelawadee UI Semilight" panose="020B0402040204020203" pitchFamily="34" charset="-34"/>
                <a:cs typeface="Leelawadee UI Semilight" panose="020B0402040204020203" pitchFamily="34" charset="-34"/>
              </a:rPr>
              <a:t>Resources for Entrepreneurs in Houston</a:t>
            </a:r>
          </a:p>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Essential Reading</a:t>
            </a:r>
          </a:p>
          <a:p>
            <a:r>
              <a:rPr lang="en-US" sz="1200" b="1" dirty="0">
                <a:latin typeface="Leelawadee UI Semilight" panose="020B0402040204020203" pitchFamily="34" charset="-34"/>
                <a:cs typeface="Leelawadee UI Semilight" panose="020B0402040204020203" pitchFamily="34" charset="-34"/>
              </a:rPr>
              <a:t>Talking to Humans </a:t>
            </a:r>
            <a:r>
              <a:rPr lang="en-US" sz="1200" dirty="0">
                <a:latin typeface="Leelawadee UI Semilight" panose="020B0402040204020203" pitchFamily="34" charset="-34"/>
                <a:cs typeface="Leelawadee UI Semilight" panose="020B0402040204020203" pitchFamily="34" charset="-34"/>
              </a:rPr>
              <a:t>by Giff Constable</a:t>
            </a:r>
          </a:p>
          <a:p>
            <a:r>
              <a:rPr lang="en-US" sz="1200" dirty="0">
                <a:latin typeface="Leelawadee UI Semilight" panose="020B0402040204020203" pitchFamily="34" charset="-34"/>
                <a:cs typeface="Leelawadee UI Semilight" panose="020B0402040204020203" pitchFamily="34" charset="-34"/>
              </a:rPr>
              <a:t>An essential read about talking to your real or potential customers before you start your business. (Thank you to </a:t>
            </a:r>
            <a:r>
              <a:rPr lang="en-US" sz="1200" dirty="0">
                <a:latin typeface="Leelawadee UI Semilight" panose="020B0402040204020203" pitchFamily="34" charset="-34"/>
                <a:cs typeface="Leelawadee UI Semilight" panose="020B0402040204020203" pitchFamily="34" charset="-34"/>
                <a:hlinkClick r:id="rId2"/>
              </a:rPr>
              <a:t>Kelly McCormick</a:t>
            </a:r>
            <a:r>
              <a:rPr lang="en-US" sz="1200" dirty="0">
                <a:latin typeface="Leelawadee UI Semilight" panose="020B0402040204020203" pitchFamily="34" charset="-34"/>
                <a:cs typeface="Leelawadee UI Semilight" panose="020B0402040204020203" pitchFamily="34" charset="-34"/>
              </a:rPr>
              <a:t> and </a:t>
            </a:r>
            <a:r>
              <a:rPr lang="en-US" sz="1200" dirty="0">
                <a:latin typeface="Leelawadee UI Semilight" panose="020B0402040204020203" pitchFamily="34" charset="-34"/>
                <a:cs typeface="Leelawadee UI Semilight" panose="020B0402040204020203" pitchFamily="34" charset="-34"/>
                <a:hlinkClick r:id="rId3"/>
              </a:rPr>
              <a:t>Hesam Panahi</a:t>
            </a:r>
            <a:r>
              <a:rPr lang="en-US" sz="1200" dirty="0">
                <a:latin typeface="Leelawadee UI Semilight" panose="020B0402040204020203" pitchFamily="34" charset="-34"/>
                <a:cs typeface="Leelawadee UI Semilight" panose="020B0402040204020203" pitchFamily="34" charset="-34"/>
              </a:rPr>
              <a:t> for the referral!).</a:t>
            </a:r>
          </a:p>
          <a:p>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4"/>
              </a:rPr>
              <a:t>Read</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rPr>
              <a:t> | </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5"/>
              </a:rPr>
              <a:t>Website</a:t>
            </a:r>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The War of Art </a:t>
            </a:r>
            <a:r>
              <a:rPr lang="en-US" sz="1200" dirty="0">
                <a:latin typeface="Leelawadee UI Semilight" panose="020B0402040204020203" pitchFamily="34" charset="-34"/>
                <a:cs typeface="Leelawadee UI Semilight" panose="020B0402040204020203" pitchFamily="34" charset="-34"/>
              </a:rPr>
              <a:t>by Steven Pressfield</a:t>
            </a:r>
          </a:p>
          <a:p>
            <a:r>
              <a:rPr lang="en-US" sz="1200" dirty="0">
                <a:latin typeface="Leelawadee UI Semilight" panose="020B0402040204020203" pitchFamily="34" charset="-34"/>
                <a:cs typeface="Leelawadee UI Semilight" panose="020B0402040204020203" pitchFamily="34" charset="-34"/>
              </a:rPr>
              <a:t>An outstanding work on how to bring to life the “art” within you, be it a new business, a book, a piece of music, or something else important to you. </a:t>
            </a:r>
          </a:p>
          <a:p>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6"/>
              </a:rPr>
              <a:t>Read</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rPr>
              <a:t> | </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7"/>
              </a:rPr>
              <a:t>Listen</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rPr>
              <a:t> | </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8"/>
              </a:rPr>
              <a:t>Website</a:t>
            </a:r>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pPr algn="ctr"/>
            <a:endParaRPr lang="en-US" sz="1200" b="1"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Entrepreneurship Organizations</a:t>
            </a:r>
          </a:p>
          <a:p>
            <a:r>
              <a:rPr lang="en-US" sz="1200" b="1" dirty="0">
                <a:latin typeface="Leelawadee UI Semilight" panose="020B0402040204020203" pitchFamily="34" charset="-34"/>
                <a:cs typeface="Leelawadee UI Semilight" panose="020B0402040204020203" pitchFamily="34" charset="-34"/>
              </a:rPr>
              <a:t>TXRX Labs</a:t>
            </a:r>
          </a:p>
          <a:p>
            <a:r>
              <a:rPr lang="en-US" sz="1200" dirty="0">
                <a:latin typeface="Leelawadee UI Semilight" panose="020B0402040204020203" pitchFamily="34" charset="-34"/>
                <a:cs typeface="Leelawadee UI Semilight" panose="020B0402040204020203" pitchFamily="34" charset="-34"/>
              </a:rPr>
              <a:t>Houston’s makerspace. Bring your ideas to life. Hackerspace, rapid prototyping, wood shop, machine shop, creative spaces, coworking. </a:t>
            </a:r>
            <a:r>
              <a:rPr lang="en-US" sz="1200" dirty="0">
                <a:latin typeface="Leelawadee UI Semilight" panose="020B0402040204020203" pitchFamily="34" charset="-34"/>
                <a:cs typeface="Leelawadee UI Semilight" panose="020B0402040204020203" pitchFamily="34" charset="-34"/>
                <a:hlinkClick r:id="rId9"/>
              </a:rPr>
              <a:t>Awesome classes</a:t>
            </a:r>
            <a:r>
              <a:rPr lang="en-US" sz="1200" dirty="0">
                <a:latin typeface="Leelawadee UI Semilight" panose="020B0402040204020203" pitchFamily="34" charset="-34"/>
                <a:cs typeface="Leelawadee UI Semilight" panose="020B0402040204020203" pitchFamily="34" charset="-34"/>
              </a:rPr>
              <a:t>.</a:t>
            </a:r>
          </a:p>
          <a:p>
            <a:r>
              <a:rPr lang="en-US" sz="1200" dirty="0">
                <a:latin typeface="Leelawadee UI Semilight" panose="020B0402040204020203" pitchFamily="34" charset="-34"/>
                <a:cs typeface="Leelawadee UI Semilight" panose="020B0402040204020203" pitchFamily="34" charset="-34"/>
                <a:hlinkClick r:id="rId10"/>
              </a:rPr>
              <a:t>Txrxlabs.org</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REDLabs</a:t>
            </a:r>
          </a:p>
          <a:p>
            <a:r>
              <a:rPr lang="en-US" sz="1200" dirty="0">
                <a:latin typeface="Leelawadee UI Semilight" panose="020B0402040204020203" pitchFamily="34" charset="-34"/>
                <a:cs typeface="Leelawadee UI Semilight" panose="020B0402040204020203" pitchFamily="34" charset="-34"/>
              </a:rPr>
              <a:t>The University of Houston’s startup accelerator, with resources from the </a:t>
            </a:r>
            <a:r>
              <a:rPr lang="en-US" sz="1200" dirty="0">
                <a:latin typeface="Leelawadee UI Semilight" panose="020B0402040204020203" pitchFamily="34" charset="-34"/>
                <a:cs typeface="Leelawadee UI Semilight" panose="020B0402040204020203" pitchFamily="34" charset="-34"/>
                <a:hlinkClick r:id="rId11"/>
              </a:rPr>
              <a:t>Bauer College of Business</a:t>
            </a:r>
            <a:r>
              <a:rPr lang="en-US" sz="1200" dirty="0">
                <a:latin typeface="Leelawadee UI Semilight" panose="020B0402040204020203" pitchFamily="34" charset="-34"/>
                <a:cs typeface="Leelawadee UI Semilight" panose="020B0402040204020203" pitchFamily="34" charset="-34"/>
              </a:rPr>
              <a:t> and </a:t>
            </a:r>
            <a:r>
              <a:rPr lang="en-US" sz="1200" dirty="0">
                <a:latin typeface="Leelawadee UI Semilight" panose="020B0402040204020203" pitchFamily="34" charset="-34"/>
                <a:cs typeface="Leelawadee UI Semilight" panose="020B0402040204020203" pitchFamily="34" charset="-34"/>
                <a:hlinkClick r:id="rId12"/>
              </a:rPr>
              <a:t>Wolff Center for Entrepreneurship</a:t>
            </a:r>
            <a:r>
              <a:rPr lang="en-US" sz="1200" dirty="0">
                <a:latin typeface="Leelawadee UI Semilight" panose="020B0402040204020203" pitchFamily="34" charset="-34"/>
                <a:cs typeface="Leelawadee UI Semilight" panose="020B0402040204020203" pitchFamily="34" charset="-34"/>
              </a:rPr>
              <a:t>. Tech entrepreneurship program. Coworking. </a:t>
            </a:r>
            <a:r>
              <a:rPr lang="en-US" sz="1200" dirty="0">
                <a:latin typeface="Leelawadee UI Semilight" panose="020B0402040204020203" pitchFamily="34" charset="-34"/>
                <a:cs typeface="Leelawadee UI Semilight" panose="020B0402040204020203" pitchFamily="34" charset="-34"/>
                <a:hlinkClick r:id="rId13"/>
              </a:rPr>
              <a:t>Lots of good stuff</a:t>
            </a:r>
            <a:r>
              <a:rPr lang="en-US" sz="1200" dirty="0">
                <a:latin typeface="Leelawadee UI Semilight" panose="020B0402040204020203" pitchFamily="34" charset="-34"/>
                <a:cs typeface="Leelawadee UI Semilight" panose="020B0402040204020203" pitchFamily="34" charset="-34"/>
              </a:rPr>
              <a:t>.</a:t>
            </a:r>
          </a:p>
          <a:p>
            <a:r>
              <a:rPr lang="en-US" sz="1200" dirty="0">
                <a:latin typeface="Leelawadee UI Semilight" panose="020B0402040204020203" pitchFamily="34" charset="-34"/>
                <a:cs typeface="Leelawadee UI Semilight" panose="020B0402040204020203" pitchFamily="34" charset="-34"/>
                <a:hlinkClick r:id="rId14"/>
              </a:rPr>
              <a:t>Redlabs.uh.edu</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Rice Innovation and Entrepreneurship</a:t>
            </a:r>
          </a:p>
          <a:p>
            <a:r>
              <a:rPr lang="en-US" sz="1200" dirty="0">
                <a:latin typeface="Leelawadee UI Semilight" panose="020B0402040204020203" pitchFamily="34" charset="-34"/>
                <a:cs typeface="Leelawadee UI Semilight" panose="020B0402040204020203" pitchFamily="34" charset="-34"/>
              </a:rPr>
              <a:t>The home Rice’s entrepreneurship initiatives, including </a:t>
            </a:r>
            <a:r>
              <a:rPr lang="en-US" sz="1200" dirty="0">
                <a:latin typeface="Leelawadee UI Semilight" panose="020B0402040204020203" pitchFamily="34" charset="-34"/>
                <a:cs typeface="Leelawadee UI Semilight" panose="020B0402040204020203" pitchFamily="34" charset="-34"/>
                <a:hlinkClick r:id="rId15"/>
              </a:rPr>
              <a:t>Rice Alliance</a:t>
            </a:r>
            <a:r>
              <a:rPr lang="en-US" sz="1200" dirty="0">
                <a:latin typeface="Leelawadee UI Semilight" panose="020B0402040204020203" pitchFamily="34" charset="-34"/>
                <a:cs typeface="Leelawadee UI Semilight" panose="020B0402040204020203" pitchFamily="34" charset="-34"/>
              </a:rPr>
              <a:t>, </a:t>
            </a:r>
            <a:r>
              <a:rPr lang="en-US" sz="1200" dirty="0">
                <a:latin typeface="Leelawadee UI Semilight" panose="020B0402040204020203" pitchFamily="34" charset="-34"/>
                <a:cs typeface="Leelawadee UI Semilight" panose="020B0402040204020203" pitchFamily="34" charset="-34"/>
                <a:hlinkClick r:id="rId16"/>
              </a:rPr>
              <a:t>Liu Idea Lab</a:t>
            </a:r>
            <a:r>
              <a:rPr lang="en-US" sz="1200" dirty="0">
                <a:latin typeface="Leelawadee UI Semilight" panose="020B0402040204020203" pitchFamily="34" charset="-34"/>
                <a:cs typeface="Leelawadee UI Semilight" panose="020B0402040204020203" pitchFamily="34" charset="-34"/>
              </a:rPr>
              <a:t>, </a:t>
            </a:r>
            <a:r>
              <a:rPr lang="en-US" sz="1200" dirty="0">
                <a:latin typeface="Leelawadee UI Semilight" panose="020B0402040204020203" pitchFamily="34" charset="-34"/>
                <a:cs typeface="Leelawadee UI Semilight" panose="020B0402040204020203" pitchFamily="34" charset="-34"/>
                <a:hlinkClick r:id="rId17"/>
              </a:rPr>
              <a:t>Rice Business</a:t>
            </a:r>
            <a:r>
              <a:rPr lang="en-US" sz="1200" dirty="0">
                <a:latin typeface="Leelawadee UI Semilight" panose="020B0402040204020203" pitchFamily="34" charset="-34"/>
                <a:cs typeface="Leelawadee UI Semilight" panose="020B0402040204020203" pitchFamily="34" charset="-34"/>
              </a:rPr>
              <a:t>, the </a:t>
            </a:r>
            <a:r>
              <a:rPr lang="en-US" sz="1200" dirty="0">
                <a:latin typeface="Leelawadee UI Semilight" panose="020B0402040204020203" pitchFamily="34" charset="-34"/>
                <a:cs typeface="Leelawadee UI Semilight" panose="020B0402040204020203" pitchFamily="34" charset="-34"/>
                <a:hlinkClick r:id="rId18"/>
              </a:rPr>
              <a:t>Rice Business Plan Competition</a:t>
            </a:r>
            <a:r>
              <a:rPr lang="en-US" sz="1200" dirty="0">
                <a:latin typeface="Leelawadee UI Semilight" panose="020B0402040204020203" pitchFamily="34" charset="-34"/>
                <a:cs typeface="Leelawadee UI Semilight" panose="020B0402040204020203" pitchFamily="34" charset="-34"/>
              </a:rPr>
              <a:t>, and </a:t>
            </a:r>
            <a:r>
              <a:rPr lang="en-US" sz="1200" dirty="0">
                <a:latin typeface="Leelawadee UI Semilight" panose="020B0402040204020203" pitchFamily="34" charset="-34"/>
                <a:cs typeface="Leelawadee UI Semilight" panose="020B0402040204020203" pitchFamily="34" charset="-34"/>
                <a:hlinkClick r:id="rId19"/>
              </a:rPr>
              <a:t>Rice EO</a:t>
            </a:r>
            <a:r>
              <a:rPr lang="en-US" sz="1200" dirty="0">
                <a:latin typeface="Leelawadee UI Semilight" panose="020B0402040204020203" pitchFamily="34" charset="-34"/>
                <a:cs typeface="Leelawadee UI Semilight" panose="020B0402040204020203" pitchFamily="34" charset="-34"/>
              </a:rPr>
              <a:t>.</a:t>
            </a:r>
          </a:p>
          <a:p>
            <a:r>
              <a:rPr lang="en-US" sz="1200" dirty="0">
                <a:latin typeface="Leelawadee UI Semilight" panose="020B0402040204020203" pitchFamily="34" charset="-34"/>
                <a:cs typeface="Leelawadee UI Semilight" panose="020B0402040204020203" pitchFamily="34" charset="-34"/>
                <a:hlinkClick r:id="rId20"/>
              </a:rPr>
              <a:t>Entrepreneurship.rice.edu</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Station Houston</a:t>
            </a:r>
          </a:p>
          <a:p>
            <a:r>
              <a:rPr lang="en-US" sz="1200" dirty="0">
                <a:latin typeface="Leelawadee UI Semilight" panose="020B0402040204020203" pitchFamily="34" charset="-34"/>
                <a:cs typeface="Leelawadee UI Semilight" panose="020B0402040204020203" pitchFamily="34" charset="-34"/>
              </a:rPr>
              <a:t>A vibrant startup community. Coworking. Mentorship. Venture fund. </a:t>
            </a:r>
            <a:r>
              <a:rPr lang="en-US" sz="1200" dirty="0">
                <a:latin typeface="Leelawadee UI Semilight" panose="020B0402040204020203" pitchFamily="34" charset="-34"/>
                <a:cs typeface="Leelawadee UI Semilight" panose="020B0402040204020203" pitchFamily="34" charset="-34"/>
                <a:hlinkClick r:id="rId21"/>
              </a:rPr>
              <a:t>Monthly Demo Day</a:t>
            </a:r>
            <a:r>
              <a:rPr lang="en-US" sz="1200" dirty="0">
                <a:latin typeface="Leelawadee UI Semilight" panose="020B0402040204020203" pitchFamily="34" charset="-34"/>
                <a:cs typeface="Leelawadee UI Semilight" panose="020B0402040204020203" pitchFamily="34" charset="-34"/>
              </a:rPr>
              <a:t>. </a:t>
            </a:r>
            <a:r>
              <a:rPr lang="en-US" sz="1200" dirty="0">
                <a:latin typeface="Leelawadee UI Semilight" panose="020B0402040204020203" pitchFamily="34" charset="-34"/>
                <a:cs typeface="Leelawadee UI Semilight" panose="020B0402040204020203" pitchFamily="34" charset="-34"/>
                <a:hlinkClick r:id="rId22"/>
              </a:rPr>
              <a:t>And lots of excellent events.</a:t>
            </a:r>
            <a:endParaRPr lang="en-US" sz="1200" dirty="0">
              <a:latin typeface="Leelawadee UI Semilight" panose="020B0402040204020203" pitchFamily="34" charset="-34"/>
              <a:cs typeface="Leelawadee UI Semilight" panose="020B0402040204020203" pitchFamily="34" charset="-34"/>
            </a:endParaRPr>
          </a:p>
          <a:p>
            <a:r>
              <a:rPr lang="en-US" sz="1200" dirty="0">
                <a:latin typeface="Leelawadee UI Semilight" panose="020B0402040204020203" pitchFamily="34" charset="-34"/>
                <a:cs typeface="Leelawadee UI Semilight" panose="020B0402040204020203" pitchFamily="34" charset="-34"/>
                <a:hlinkClick r:id="rId23"/>
              </a:rPr>
              <a:t>Stationhouston.com</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err="1">
                <a:latin typeface="Leelawadee UI Semilight" panose="020B0402040204020203" pitchFamily="34" charset="-34"/>
                <a:cs typeface="Leelawadee UI Semilight" panose="020B0402040204020203" pitchFamily="34" charset="-34"/>
              </a:rPr>
              <a:t>TMCx</a:t>
            </a:r>
            <a:endParaRPr lang="en-US" sz="1200" b="1" dirty="0">
              <a:latin typeface="Leelawadee UI Semilight" panose="020B0402040204020203" pitchFamily="34" charset="-34"/>
              <a:cs typeface="Leelawadee UI Semilight" panose="020B0402040204020203" pitchFamily="34" charset="-34"/>
            </a:endParaRPr>
          </a:p>
          <a:p>
            <a:r>
              <a:rPr lang="en-US" sz="1200" dirty="0">
                <a:latin typeface="Leelawadee UI Semilight" panose="020B0402040204020203" pitchFamily="34" charset="-34"/>
                <a:cs typeface="Leelawadee UI Semilight" panose="020B0402040204020203" pitchFamily="34" charset="-34"/>
              </a:rPr>
              <a:t>Part of the Texas Medical Center’s </a:t>
            </a:r>
            <a:r>
              <a:rPr lang="en-US" sz="1200" dirty="0">
                <a:latin typeface="Leelawadee UI Semilight" panose="020B0402040204020203" pitchFamily="34" charset="-34"/>
                <a:cs typeface="Leelawadee UI Semilight" panose="020B0402040204020203" pitchFamily="34" charset="-34"/>
                <a:hlinkClick r:id="rId24"/>
              </a:rPr>
              <a:t>Innovation Institute</a:t>
            </a:r>
            <a:r>
              <a:rPr lang="en-US" sz="1200" dirty="0">
                <a:latin typeface="Leelawadee UI Semilight" panose="020B0402040204020203" pitchFamily="34" charset="-34"/>
                <a:cs typeface="Leelawadee UI Semilight" panose="020B0402040204020203" pitchFamily="34" charset="-34"/>
              </a:rPr>
              <a:t>, </a:t>
            </a:r>
            <a:r>
              <a:rPr lang="en-US" sz="1200" dirty="0" err="1">
                <a:latin typeface="Leelawadee UI Semilight" panose="020B0402040204020203" pitchFamily="34" charset="-34"/>
                <a:cs typeface="Leelawadee UI Semilight" panose="020B0402040204020203" pitchFamily="34" charset="-34"/>
                <a:hlinkClick r:id="rId25"/>
              </a:rPr>
              <a:t>TMCx</a:t>
            </a:r>
            <a:r>
              <a:rPr lang="en-US" sz="1200" dirty="0">
                <a:latin typeface="Leelawadee UI Semilight" panose="020B0402040204020203" pitchFamily="34" charset="-34"/>
                <a:cs typeface="Leelawadee UI Semilight" panose="020B0402040204020203" pitchFamily="34" charset="-34"/>
              </a:rPr>
              <a:t> provides coworking, resources, and classes for health care entrepreneurs. </a:t>
            </a:r>
            <a:r>
              <a:rPr lang="en-US" sz="1200" dirty="0" err="1">
                <a:latin typeface="Leelawadee UI Semilight" panose="020B0402040204020203" pitchFamily="34" charset="-34"/>
                <a:cs typeface="Leelawadee UI Semilight" panose="020B0402040204020203" pitchFamily="34" charset="-34"/>
                <a:hlinkClick r:id="rId26"/>
              </a:rPr>
              <a:t>TMCx</a:t>
            </a:r>
            <a:r>
              <a:rPr lang="en-US" sz="1200" dirty="0">
                <a:latin typeface="Leelawadee UI Semilight" panose="020B0402040204020203" pitchFamily="34" charset="-34"/>
                <a:cs typeface="Leelawadee UI Semilight" panose="020B0402040204020203" pitchFamily="34" charset="-34"/>
                <a:hlinkClick r:id="rId26"/>
              </a:rPr>
              <a:t>+ incubator</a:t>
            </a:r>
            <a:r>
              <a:rPr lang="en-US" sz="1200" dirty="0">
                <a:latin typeface="Leelawadee UI Semilight" panose="020B0402040204020203" pitchFamily="34" charset="-34"/>
                <a:cs typeface="Leelawadee UI Semilight" panose="020B0402040204020203" pitchFamily="34" charset="-34"/>
              </a:rPr>
              <a:t>. </a:t>
            </a:r>
            <a:r>
              <a:rPr lang="en-US" sz="1200" dirty="0" err="1">
                <a:latin typeface="Leelawadee UI Semilight" panose="020B0402040204020203" pitchFamily="34" charset="-34"/>
                <a:cs typeface="Leelawadee UI Semilight" panose="020B0402040204020203" pitchFamily="34" charset="-34"/>
                <a:hlinkClick r:id="rId27"/>
              </a:rPr>
              <a:t>Biodesign</a:t>
            </a:r>
            <a:r>
              <a:rPr lang="en-US" sz="1200" dirty="0">
                <a:latin typeface="Leelawadee UI Semilight" panose="020B0402040204020203" pitchFamily="34" charset="-34"/>
                <a:cs typeface="Leelawadee UI Semilight" panose="020B0402040204020203" pitchFamily="34" charset="-34"/>
              </a:rPr>
              <a:t> one-year innovation fellowship. </a:t>
            </a:r>
            <a:r>
              <a:rPr lang="en-US" sz="1200" dirty="0">
                <a:latin typeface="Leelawadee UI Semilight" panose="020B0402040204020203" pitchFamily="34" charset="-34"/>
                <a:cs typeface="Leelawadee UI Semilight" panose="020B0402040204020203" pitchFamily="34" charset="-34"/>
                <a:hlinkClick r:id="rId28"/>
              </a:rPr>
              <a:t>JLABS@TMC</a:t>
            </a:r>
            <a:r>
              <a:rPr lang="en-US" sz="1200" dirty="0">
                <a:latin typeface="Leelawadee UI Semilight" panose="020B0402040204020203" pitchFamily="34" charset="-34"/>
                <a:cs typeface="Leelawadee UI Semilight" panose="020B0402040204020203" pitchFamily="34" charset="-34"/>
              </a:rPr>
              <a:t>. </a:t>
            </a:r>
            <a:r>
              <a:rPr lang="en-US" sz="1200" dirty="0">
                <a:latin typeface="Leelawadee UI Semilight" panose="020B0402040204020203" pitchFamily="34" charset="-34"/>
                <a:cs typeface="Leelawadee UI Semilight" panose="020B0402040204020203" pitchFamily="34" charset="-34"/>
                <a:hlinkClick r:id="rId29"/>
              </a:rPr>
              <a:t>AT&amp;T Foundry for Connected Health</a:t>
            </a:r>
            <a:r>
              <a:rPr lang="en-US" sz="1200" dirty="0">
                <a:latin typeface="Leelawadee UI Semilight" panose="020B0402040204020203" pitchFamily="34" charset="-34"/>
                <a:cs typeface="Leelawadee UI Semilight" panose="020B0402040204020203" pitchFamily="34" charset="-34"/>
              </a:rPr>
              <a:t>.</a:t>
            </a:r>
          </a:p>
        </p:txBody>
      </p:sp>
      <p:sp>
        <p:nvSpPr>
          <p:cNvPr id="5" name="Slide Number Placeholder 4"/>
          <p:cNvSpPr>
            <a:spLocks noGrp="1"/>
          </p:cNvSpPr>
          <p:nvPr>
            <p:ph type="sldNum" sz="quarter" idx="12"/>
          </p:nvPr>
        </p:nvSpPr>
        <p:spPr/>
        <p:txBody>
          <a:bodyPr/>
          <a:lstStyle/>
          <a:p>
            <a:fld id="{093D4944-6609-4564-A964-F09D08A134FA}" type="slidenum">
              <a:rPr lang="en-US" smtClean="0">
                <a:latin typeface="Leelawadee UI Semilight" panose="020B0402040204020203" pitchFamily="34" charset="-34"/>
                <a:cs typeface="Leelawadee UI Semilight" panose="020B0402040204020203" pitchFamily="34" charset="-34"/>
              </a:rPr>
              <a:t>1</a:t>
            </a:fld>
            <a:endParaRPr lang="en-US" dirty="0">
              <a:latin typeface="Leelawadee UI Semilight" panose="020B0402040204020203" pitchFamily="34" charset="-34"/>
              <a:cs typeface="Leelawadee UI Semilight" panose="020B0402040204020203" pitchFamily="34" charset="-34"/>
            </a:endParaRPr>
          </a:p>
        </p:txBody>
      </p:sp>
      <p:pic>
        <p:nvPicPr>
          <p:cNvPr id="6" name="Picture 5" descr="A sign in front of a sunset&#10;&#10;Description generated with very high confidence">
            <a:hlinkClick r:id="rId30"/>
            <a:extLst>
              <a:ext uri="{FF2B5EF4-FFF2-40B4-BE49-F238E27FC236}">
                <a16:creationId xmlns:a16="http://schemas.microsoft.com/office/drawing/2014/main" id="{68FD2A28-27C4-4266-BD7E-971F744C5D1C}"/>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745159" y="201176"/>
            <a:ext cx="641354" cy="641354"/>
          </a:xfrm>
          <a:prstGeom prst="rect">
            <a:avLst/>
          </a:prstGeom>
        </p:spPr>
      </p:pic>
      <p:sp>
        <p:nvSpPr>
          <p:cNvPr id="8" name="TextBox 7">
            <a:extLst>
              <a:ext uri="{FF2B5EF4-FFF2-40B4-BE49-F238E27FC236}">
                <a16:creationId xmlns:a16="http://schemas.microsoft.com/office/drawing/2014/main" id="{C423138C-C5F9-4F58-B13C-65E820215C8C}"/>
              </a:ext>
            </a:extLst>
          </p:cNvPr>
          <p:cNvSpPr txBox="1"/>
          <p:nvPr/>
        </p:nvSpPr>
        <p:spPr>
          <a:xfrm>
            <a:off x="1070569" y="8340955"/>
            <a:ext cx="4716862" cy="755193"/>
          </a:xfrm>
          <a:prstGeom prst="rect">
            <a:avLst/>
          </a:prstGeom>
          <a:noFill/>
        </p:spPr>
        <p:txBody>
          <a:bodyPr wrap="square" rtlCol="0">
            <a:noAutofit/>
          </a:bodyPr>
          <a:lstStyle/>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latin typeface="Leelawadee UI Semilight" panose="020B0402040204020203" pitchFamily="34" charset="-34"/>
                <a:cs typeface="Leelawadee UI Semilight" panose="020B0402040204020203" pitchFamily="34" charset="-34"/>
              </a:rPr>
              <a:t>Prepared by </a:t>
            </a:r>
            <a:r>
              <a:rPr lang="en-US" sz="1200" b="1" dirty="0">
                <a:latin typeface="Leelawadee UI Semilight" panose="020B0402040204020203" pitchFamily="34" charset="-34"/>
                <a:cs typeface="Leelawadee UI Semilight" panose="020B0402040204020203" pitchFamily="34" charset="-34"/>
              </a:rPr>
              <a:t>The Common Quest: </a:t>
            </a:r>
            <a:r>
              <a:rPr lang="en-US" sz="1200" dirty="0">
                <a:latin typeface="Leelawadee UI Semilight" panose="020B0402040204020203" pitchFamily="34" charset="-34"/>
                <a:cs typeface="Leelawadee UI Semilight" panose="020B0402040204020203" pitchFamily="34" charset="-34"/>
              </a:rPr>
              <a:t>Resources for entrepreneurs. </a:t>
            </a:r>
          </a:p>
          <a:p>
            <a:pPr algn="ctr"/>
            <a:r>
              <a:rPr lang="en-US" sz="1200" dirty="0">
                <a:latin typeface="Leelawadee UI Semilight" panose="020B0402040204020203" pitchFamily="34" charset="-34"/>
                <a:cs typeface="Leelawadee UI Semilight" panose="020B0402040204020203" pitchFamily="34" charset="-34"/>
                <a:hlinkClick r:id="rId30"/>
              </a:rPr>
              <a:t>thecommonquest.com</a:t>
            </a:r>
            <a:endParaRPr lang="en-US" sz="1200"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297762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789" y="597822"/>
            <a:ext cx="5576047" cy="8122023"/>
          </a:xfrm>
          <a:prstGeom prst="rect">
            <a:avLst/>
          </a:prstGeom>
          <a:noFill/>
        </p:spPr>
        <p:txBody>
          <a:bodyPr wrap="square" rtlCol="0">
            <a:noAutofit/>
          </a:bodyPr>
          <a:lstStyle/>
          <a:p>
            <a:pPr algn="ctr"/>
            <a:r>
              <a:rPr lang="en-US" sz="1200" b="1" dirty="0">
                <a:latin typeface="Leelawadee UI Semilight" panose="020B0402040204020203" pitchFamily="34" charset="-34"/>
                <a:cs typeface="Leelawadee UI Semilight" panose="020B0402040204020203" pitchFamily="34" charset="-34"/>
              </a:rPr>
              <a:t>Resources for Entrepreneurs in Houston</a:t>
            </a:r>
          </a:p>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Entrepreneurship Organizations (cont’d)</a:t>
            </a:r>
          </a:p>
          <a:p>
            <a:r>
              <a:rPr lang="en-US" sz="1200" b="1" dirty="0">
                <a:latin typeface="Leelawadee UI Semilight" panose="020B0402040204020203" pitchFamily="34" charset="-34"/>
                <a:cs typeface="Leelawadee UI Semilight" panose="020B0402040204020203" pitchFamily="34" charset="-34"/>
              </a:rPr>
              <a:t>Houston Exponential</a:t>
            </a:r>
          </a:p>
          <a:p>
            <a:r>
              <a:rPr lang="en-US" sz="1200" dirty="0">
                <a:latin typeface="Leelawadee UI Semilight" panose="020B0402040204020203" pitchFamily="34" charset="-34"/>
                <a:cs typeface="Leelawadee UI Semilight" panose="020B0402040204020203" pitchFamily="34" charset="-34"/>
              </a:rPr>
              <a:t>New organization to champion Houston’s innovation ecosystem, formed by the Greater Houston Partnership, Mayor Turner’s Innovation and Technology Task Force, and the Houston Technology Center.</a:t>
            </a:r>
          </a:p>
          <a:p>
            <a:r>
              <a:rPr lang="en-US" sz="1200" dirty="0">
                <a:latin typeface="Leelawadee UI Semilight" panose="020B0402040204020203" pitchFamily="34" charset="-34"/>
                <a:cs typeface="Leelawadee UI Semilight" panose="020B0402040204020203" pitchFamily="34" charset="-34"/>
                <a:hlinkClick r:id="rId2"/>
              </a:rPr>
              <a:t>houstonexponential.org/</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Southwest I-Corps</a:t>
            </a:r>
          </a:p>
          <a:p>
            <a:r>
              <a:rPr lang="en-US" sz="1200" dirty="0">
                <a:latin typeface="Leelawadee UI Semilight" panose="020B0402040204020203" pitchFamily="34" charset="-34"/>
                <a:cs typeface="Leelawadee UI Semilight" panose="020B0402040204020203" pitchFamily="34" charset="-34"/>
              </a:rPr>
              <a:t>Hands-on courses and initiatives to help scientists, engineers, and researchers understand the value to society of their discoveries. Imitative by the National Science Foundation supported by UT, Rice, Texas Tech, MD Anderson, Texas A&amp;M.</a:t>
            </a:r>
          </a:p>
          <a:p>
            <a:r>
              <a:rPr lang="en-US" sz="1200" dirty="0">
                <a:latin typeface="Leelawadee UI Semilight" panose="020B0402040204020203" pitchFamily="34" charset="-34"/>
                <a:cs typeface="Leelawadee UI Semilight" panose="020B0402040204020203" pitchFamily="34" charset="-34"/>
                <a:hlinkClick r:id="rId3"/>
              </a:rPr>
              <a:t>Swicorps.org</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Incubators, Accelerators, Startup Competitions, Hackathons</a:t>
            </a:r>
          </a:p>
          <a:p>
            <a:r>
              <a:rPr lang="en-US" sz="1200" b="1" dirty="0" err="1">
                <a:latin typeface="Leelawadee UI Semilight" panose="020B0402040204020203" pitchFamily="34" charset="-34"/>
                <a:cs typeface="Leelawadee UI Semilight" panose="020B0402040204020203" pitchFamily="34" charset="-34"/>
              </a:rPr>
              <a:t>Monarq</a:t>
            </a:r>
            <a:r>
              <a:rPr lang="en-US" sz="1200" b="1" dirty="0">
                <a:latin typeface="Leelawadee UI Semilight" panose="020B0402040204020203" pitchFamily="34" charset="-34"/>
                <a:cs typeface="Leelawadee UI Semilight" panose="020B0402040204020203" pitchFamily="34" charset="-34"/>
              </a:rPr>
              <a:t> Incubator</a:t>
            </a:r>
          </a:p>
          <a:p>
            <a:r>
              <a:rPr lang="en-US" sz="1200" dirty="0">
                <a:latin typeface="Leelawadee UI Semilight" panose="020B0402040204020203" pitchFamily="34" charset="-34"/>
                <a:cs typeface="Leelawadee UI Semilight" panose="020B0402040204020203" pitchFamily="34" charset="-34"/>
              </a:rPr>
              <a:t>Powering exceptional women-led startups. Mentorship. Funding. Resources. Community. </a:t>
            </a:r>
          </a:p>
          <a:p>
            <a:r>
              <a:rPr lang="en-US" sz="1200" dirty="0">
                <a:latin typeface="Leelawadee UI Semilight" panose="020B0402040204020203" pitchFamily="34" charset="-34"/>
                <a:cs typeface="Leelawadee UI Semilight" panose="020B0402040204020203" pitchFamily="34" charset="-34"/>
                <a:hlinkClick r:id="rId4"/>
              </a:rPr>
              <a:t>monarqincubator.com</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Madhatter Coalition</a:t>
            </a:r>
          </a:p>
          <a:p>
            <a:r>
              <a:rPr lang="en-US" sz="1200" dirty="0">
                <a:latin typeface="Leelawadee UI Semilight" panose="020B0402040204020203" pitchFamily="34" charset="-34"/>
                <a:cs typeface="Leelawadee UI Semilight" panose="020B0402040204020203" pitchFamily="34" charset="-34"/>
              </a:rPr>
              <a:t>Houston’s first venture studio. Works alongside startup founders from conception to successful company. </a:t>
            </a:r>
            <a:r>
              <a:rPr lang="en-US" sz="1200" dirty="0">
                <a:latin typeface="Leelawadee UI Semilight" panose="020B0402040204020203" pitchFamily="34" charset="-34"/>
                <a:cs typeface="Leelawadee UI Semilight" panose="020B0402040204020203" pitchFamily="34" charset="-34"/>
                <a:hlinkClick r:id="rId5"/>
              </a:rPr>
              <a:t>Understand your X for Y to craft a meaningful brand</a:t>
            </a:r>
            <a:r>
              <a:rPr lang="en-US" sz="1200" dirty="0">
                <a:latin typeface="Leelawadee UI Semilight" panose="020B0402040204020203" pitchFamily="34" charset="-34"/>
                <a:cs typeface="Leelawadee UI Semilight" panose="020B0402040204020203" pitchFamily="34" charset="-34"/>
              </a:rPr>
              <a:t>.</a:t>
            </a:r>
          </a:p>
          <a:p>
            <a:r>
              <a:rPr lang="en-US" sz="1200" dirty="0">
                <a:latin typeface="Leelawadee UI Semilight" panose="020B0402040204020203" pitchFamily="34" charset="-34"/>
                <a:cs typeface="Leelawadee UI Semilight" panose="020B0402040204020203" pitchFamily="34" charset="-34"/>
                <a:hlinkClick r:id="rId6"/>
              </a:rPr>
              <a:t>madhattercoalition.com</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StartHereNow</a:t>
            </a:r>
          </a:p>
          <a:p>
            <a:r>
              <a:rPr lang="en-US" sz="1200" dirty="0">
                <a:latin typeface="Leelawadee UI Semilight" panose="020B0402040204020203" pitchFamily="34" charset="-34"/>
                <a:cs typeface="Leelawadee UI Semilight" panose="020B0402040204020203" pitchFamily="34" charset="-34"/>
              </a:rPr>
              <a:t>Women’s startup weekend. Part incubator, part pitch-day, brainstorming session, and hackathon, we help you Start your business. Here. Now.</a:t>
            </a:r>
          </a:p>
          <a:p>
            <a:r>
              <a:rPr lang="en-US" sz="1200" dirty="0">
                <a:latin typeface="Leelawadee UI Semilight" panose="020B0402040204020203" pitchFamily="34" charset="-34"/>
                <a:cs typeface="Leelawadee UI Semilight" panose="020B0402040204020203" pitchFamily="34" charset="-34"/>
                <a:hlinkClick r:id="rId7"/>
              </a:rPr>
              <a:t>Startherenow.org</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City of Houston Hackathon</a:t>
            </a:r>
          </a:p>
          <a:p>
            <a:r>
              <a:rPr lang="en-US" sz="1200" dirty="0">
                <a:latin typeface="Leelawadee UI Semilight" panose="020B0402040204020203" pitchFamily="34" charset="-34"/>
                <a:cs typeface="Leelawadee UI Semilight" panose="020B0402040204020203" pitchFamily="34" charset="-34"/>
              </a:rPr>
              <a:t>24 hours to help solve civic issues together. A great initiative by Sketch City.</a:t>
            </a:r>
          </a:p>
          <a:p>
            <a:r>
              <a:rPr lang="en-US" sz="1200" dirty="0">
                <a:latin typeface="Leelawadee UI Semilight" panose="020B0402040204020203" pitchFamily="34" charset="-34"/>
                <a:cs typeface="Leelawadee UI Semilight" panose="020B0402040204020203" pitchFamily="34" charset="-34"/>
                <a:hlinkClick r:id="rId8"/>
              </a:rPr>
              <a:t>houstonhackathon.com</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r>
              <a:rPr lang="en-US" sz="1200" b="1" dirty="0" err="1">
                <a:latin typeface="Leelawadee UI Semilight" panose="020B0402040204020203" pitchFamily="34" charset="-34"/>
                <a:cs typeface="Leelawadee UI Semilight" panose="020B0402040204020203" pitchFamily="34" charset="-34"/>
              </a:rPr>
              <a:t>LiftOff</a:t>
            </a:r>
            <a:r>
              <a:rPr lang="en-US" sz="1200" b="1" dirty="0">
                <a:latin typeface="Leelawadee UI Semilight" panose="020B0402040204020203" pitchFamily="34" charset="-34"/>
                <a:cs typeface="Leelawadee UI Semilight" panose="020B0402040204020203" pitchFamily="34" charset="-34"/>
              </a:rPr>
              <a:t> Houston </a:t>
            </a:r>
          </a:p>
          <a:p>
            <a:r>
              <a:rPr lang="en-US" sz="1200" dirty="0">
                <a:latin typeface="Leelawadee UI Semilight" panose="020B0402040204020203" pitchFamily="34" charset="-34"/>
                <a:cs typeface="Leelawadee UI Semilight" panose="020B0402040204020203" pitchFamily="34" charset="-34"/>
              </a:rPr>
              <a:t>Annual startup competition and accelerator by the City of Houston’s </a:t>
            </a:r>
            <a:r>
              <a:rPr lang="en-US" sz="1200" dirty="0">
                <a:latin typeface="Leelawadee UI Semilight" panose="020B0402040204020203" pitchFamily="34" charset="-34"/>
                <a:cs typeface="Leelawadee UI Semilight" panose="020B0402040204020203" pitchFamily="34" charset="-34"/>
                <a:hlinkClick r:id="rId9"/>
              </a:rPr>
              <a:t>Office of Business Opportunity</a:t>
            </a:r>
            <a:r>
              <a:rPr lang="en-US" sz="1200" dirty="0">
                <a:latin typeface="Leelawadee UI Semilight" panose="020B0402040204020203" pitchFamily="34" charset="-34"/>
                <a:cs typeface="Leelawadee UI Semilight" panose="020B0402040204020203" pitchFamily="34" charset="-34"/>
              </a:rPr>
              <a:t> (which has a lot of other resources for entrepreneurs).</a:t>
            </a:r>
          </a:p>
          <a:p>
            <a:r>
              <a:rPr lang="en-US" sz="1200" dirty="0">
                <a:latin typeface="Leelawadee UI Semilight" panose="020B0402040204020203" pitchFamily="34" charset="-34"/>
                <a:cs typeface="Leelawadee UI Semilight" panose="020B0402040204020203" pitchFamily="34" charset="-34"/>
                <a:hlinkClick r:id="rId10"/>
              </a:rPr>
              <a:t>Website</a:t>
            </a:r>
            <a:endParaRPr lang="en-US" sz="12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093D4944-6609-4564-A964-F09D08A134FA}" type="slidenum">
              <a:rPr lang="en-US" smtClean="0">
                <a:latin typeface="Leelawadee UI Semilight" panose="020B0402040204020203" pitchFamily="34" charset="-34"/>
                <a:cs typeface="Leelawadee UI Semilight" panose="020B0402040204020203" pitchFamily="34" charset="-34"/>
              </a:rPr>
              <a:t>2</a:t>
            </a:fld>
            <a:endParaRPr lang="en-US" dirty="0">
              <a:latin typeface="Leelawadee UI Semilight" panose="020B0402040204020203" pitchFamily="34" charset="-34"/>
              <a:cs typeface="Leelawadee UI Semilight" panose="020B0402040204020203" pitchFamily="34" charset="-34"/>
            </a:endParaRPr>
          </a:p>
        </p:txBody>
      </p:sp>
      <p:pic>
        <p:nvPicPr>
          <p:cNvPr id="6" name="Picture 5" descr="A sign in front of a sunset&#10;&#10;Description generated with very high confidence">
            <a:hlinkClick r:id="rId11"/>
            <a:extLst>
              <a:ext uri="{FF2B5EF4-FFF2-40B4-BE49-F238E27FC236}">
                <a16:creationId xmlns:a16="http://schemas.microsoft.com/office/drawing/2014/main" id="{68FD2A28-27C4-4266-BD7E-971F744C5D1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5159" y="201176"/>
            <a:ext cx="641354" cy="641354"/>
          </a:xfrm>
          <a:prstGeom prst="rect">
            <a:avLst/>
          </a:prstGeom>
        </p:spPr>
      </p:pic>
      <p:sp>
        <p:nvSpPr>
          <p:cNvPr id="7" name="TextBox 6">
            <a:extLst>
              <a:ext uri="{FF2B5EF4-FFF2-40B4-BE49-F238E27FC236}">
                <a16:creationId xmlns:a16="http://schemas.microsoft.com/office/drawing/2014/main" id="{9184CDFA-81DF-42E8-9EC3-E805C0E43386}"/>
              </a:ext>
            </a:extLst>
          </p:cNvPr>
          <p:cNvSpPr txBox="1"/>
          <p:nvPr/>
        </p:nvSpPr>
        <p:spPr>
          <a:xfrm>
            <a:off x="1070569" y="8340955"/>
            <a:ext cx="4716862" cy="755193"/>
          </a:xfrm>
          <a:prstGeom prst="rect">
            <a:avLst/>
          </a:prstGeom>
          <a:noFill/>
        </p:spPr>
        <p:txBody>
          <a:bodyPr wrap="square" rtlCol="0">
            <a:noAutofit/>
          </a:bodyPr>
          <a:lstStyle/>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latin typeface="Leelawadee UI Semilight" panose="020B0402040204020203" pitchFamily="34" charset="-34"/>
                <a:cs typeface="Leelawadee UI Semilight" panose="020B0402040204020203" pitchFamily="34" charset="-34"/>
              </a:rPr>
              <a:t>Prepared by </a:t>
            </a:r>
            <a:r>
              <a:rPr lang="en-US" sz="1200" b="1" dirty="0">
                <a:latin typeface="Leelawadee UI Semilight" panose="020B0402040204020203" pitchFamily="34" charset="-34"/>
                <a:cs typeface="Leelawadee UI Semilight" panose="020B0402040204020203" pitchFamily="34" charset="-34"/>
              </a:rPr>
              <a:t>The Common Quest: </a:t>
            </a:r>
            <a:r>
              <a:rPr lang="en-US" sz="1200" dirty="0">
                <a:latin typeface="Leelawadee UI Semilight" panose="020B0402040204020203" pitchFamily="34" charset="-34"/>
                <a:cs typeface="Leelawadee UI Semilight" panose="020B0402040204020203" pitchFamily="34" charset="-34"/>
              </a:rPr>
              <a:t>Resources for entrepreneurs. </a:t>
            </a:r>
          </a:p>
          <a:p>
            <a:pPr algn="ctr"/>
            <a:r>
              <a:rPr lang="en-US" sz="1200" dirty="0">
                <a:latin typeface="Leelawadee UI Semilight" panose="020B0402040204020203" pitchFamily="34" charset="-34"/>
                <a:cs typeface="Leelawadee UI Semilight" panose="020B0402040204020203" pitchFamily="34" charset="-34"/>
                <a:hlinkClick r:id="rId11"/>
              </a:rPr>
              <a:t>thecommonquest.com</a:t>
            </a:r>
            <a:endParaRPr lang="en-US" sz="1200"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24428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789" y="597822"/>
            <a:ext cx="5576047" cy="8122023"/>
          </a:xfrm>
          <a:prstGeom prst="rect">
            <a:avLst/>
          </a:prstGeom>
          <a:noFill/>
        </p:spPr>
        <p:txBody>
          <a:bodyPr wrap="square" rtlCol="0">
            <a:noAutofit/>
          </a:bodyPr>
          <a:lstStyle/>
          <a:p>
            <a:pPr algn="ctr"/>
            <a:r>
              <a:rPr lang="en-US" sz="1200" b="1" dirty="0">
                <a:latin typeface="Leelawadee UI Semilight" panose="020B0402040204020203" pitchFamily="34" charset="-34"/>
                <a:cs typeface="Leelawadee UI Semilight" panose="020B0402040204020203" pitchFamily="34" charset="-34"/>
              </a:rPr>
              <a:t>Resources for Entrepreneurs in Houston</a:t>
            </a:r>
          </a:p>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Meetups</a:t>
            </a:r>
          </a:p>
          <a:p>
            <a:r>
              <a:rPr lang="en-US" sz="1200" b="1" dirty="0">
                <a:latin typeface="Leelawadee UI Semilight" panose="020B0402040204020203" pitchFamily="34" charset="-34"/>
                <a:cs typeface="Leelawadee UI Semilight" panose="020B0402040204020203" pitchFamily="34" charset="-34"/>
              </a:rPr>
              <a:t>Houston Lean Startup Circle</a:t>
            </a:r>
          </a:p>
          <a:p>
            <a:r>
              <a:rPr lang="en-US" sz="1200" dirty="0">
                <a:latin typeface="Leelawadee UI Semilight" panose="020B0402040204020203" pitchFamily="34" charset="-34"/>
                <a:cs typeface="Leelawadee UI Semilight" panose="020B0402040204020203" pitchFamily="34" charset="-34"/>
              </a:rPr>
              <a:t>Inspired by the works of Eric </a:t>
            </a:r>
            <a:r>
              <a:rPr lang="en-US" sz="1200" dirty="0" err="1">
                <a:latin typeface="Leelawadee UI Semilight" panose="020B0402040204020203" pitchFamily="34" charset="-34"/>
                <a:cs typeface="Leelawadee UI Semilight" panose="020B0402040204020203" pitchFamily="34" charset="-34"/>
              </a:rPr>
              <a:t>Ries</a:t>
            </a:r>
            <a:r>
              <a:rPr lang="en-US" sz="1200" dirty="0">
                <a:latin typeface="Leelawadee UI Semilight" panose="020B0402040204020203" pitchFamily="34" charset="-34"/>
                <a:cs typeface="Leelawadee UI Semilight" panose="020B0402040204020203" pitchFamily="34" charset="-34"/>
              </a:rPr>
              <a:t> and Steve Blank, the Lean Startup Circle provides monthly seminars on lean startup methodology. </a:t>
            </a:r>
            <a:r>
              <a:rPr lang="en-US" sz="1200" dirty="0">
                <a:latin typeface="Leelawadee UI Semilight" panose="020B0402040204020203" pitchFamily="34" charset="-34"/>
                <a:cs typeface="Leelawadee UI Semilight" panose="020B0402040204020203" pitchFamily="34" charset="-34"/>
                <a:hlinkClick r:id="rId2"/>
              </a:rPr>
              <a:t>Lots of good resources</a:t>
            </a:r>
            <a:r>
              <a:rPr lang="en-US" sz="1200" dirty="0">
                <a:latin typeface="Leelawadee UI Semilight" panose="020B0402040204020203" pitchFamily="34" charset="-34"/>
                <a:cs typeface="Leelawadee UI Semilight" panose="020B0402040204020203" pitchFamily="34" charset="-34"/>
              </a:rPr>
              <a:t>.</a:t>
            </a:r>
            <a:endParaRPr lang="en-US" sz="1200" dirty="0">
              <a:latin typeface="Leelawadee UI Semilight" panose="020B0402040204020203" pitchFamily="34" charset="-34"/>
              <a:cs typeface="Leelawadee UI Semilight" panose="020B0402040204020203" pitchFamily="34" charset="-34"/>
              <a:hlinkClick r:id="rId3"/>
            </a:endParaRPr>
          </a:p>
          <a:p>
            <a:r>
              <a:rPr lang="en-US" sz="1200" dirty="0">
                <a:latin typeface="Leelawadee UI Semilight" panose="020B0402040204020203" pitchFamily="34" charset="-34"/>
                <a:cs typeface="Leelawadee UI Semilight" panose="020B0402040204020203" pitchFamily="34" charset="-34"/>
                <a:hlinkClick r:id="rId3"/>
              </a:rPr>
              <a:t>Meetup</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Sketch City</a:t>
            </a:r>
          </a:p>
          <a:p>
            <a:r>
              <a:rPr lang="en-US" sz="1200" dirty="0">
                <a:latin typeface="Leelawadee UI Semilight" panose="020B0402040204020203" pitchFamily="34" charset="-34"/>
                <a:cs typeface="Leelawadee UI Semilight" panose="020B0402040204020203" pitchFamily="34" charset="-34"/>
              </a:rPr>
              <a:t>Active community group that focuses on civic tech, open data, and public-sector innovation. Hosts weekly hack nights and the annual City of Houston Hackathon. </a:t>
            </a:r>
            <a:r>
              <a:rPr lang="en-US" sz="1200" dirty="0">
                <a:latin typeface="Leelawadee UI Semilight" panose="020B0402040204020203" pitchFamily="34" charset="-34"/>
                <a:cs typeface="Leelawadee UI Semilight" panose="020B0402040204020203" pitchFamily="34" charset="-34"/>
                <a:hlinkClick r:id="rId4"/>
              </a:rPr>
              <a:t>Meetup</a:t>
            </a:r>
            <a:r>
              <a:rPr lang="en-US" sz="1200" dirty="0">
                <a:latin typeface="Leelawadee UI Semilight" panose="020B0402040204020203" pitchFamily="34" charset="-34"/>
                <a:cs typeface="Leelawadee UI Semilight" panose="020B0402040204020203" pitchFamily="34" charset="-34"/>
              </a:rPr>
              <a:t> | </a:t>
            </a:r>
            <a:r>
              <a:rPr lang="en-US" sz="1200" dirty="0">
                <a:latin typeface="Leelawadee UI Semilight" panose="020B0402040204020203" pitchFamily="34" charset="-34"/>
                <a:cs typeface="Leelawadee UI Semilight" panose="020B0402040204020203" pitchFamily="34" charset="-34"/>
                <a:hlinkClick r:id="rId5"/>
              </a:rPr>
              <a:t>Website</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Communities and Office Space</a:t>
            </a:r>
          </a:p>
          <a:p>
            <a:r>
              <a:rPr lang="en-US" sz="1200" b="1" dirty="0">
                <a:latin typeface="Leelawadee UI Semilight" panose="020B0402040204020203" pitchFamily="34" charset="-34"/>
                <a:cs typeface="Leelawadee UI Semilight" panose="020B0402040204020203" pitchFamily="34" charset="-34"/>
              </a:rPr>
              <a:t>Headquarters</a:t>
            </a:r>
          </a:p>
          <a:p>
            <a:r>
              <a:rPr lang="en-US" sz="1200" dirty="0">
                <a:latin typeface="Leelawadee UI Semilight" panose="020B0402040204020203" pitchFamily="34" charset="-34"/>
                <a:cs typeface="Leelawadee UI Semilight" panose="020B0402040204020203" pitchFamily="34" charset="-34"/>
              </a:rPr>
              <a:t>Vibrant, award-winning office space and startup community in East Downtown, which we proudly call home. Home to several other organizations listed here and, of course, </a:t>
            </a:r>
            <a:r>
              <a:rPr lang="en-US" sz="1200" dirty="0">
                <a:latin typeface="Leelawadee UI Semilight" panose="020B0402040204020203" pitchFamily="34" charset="-34"/>
                <a:cs typeface="Leelawadee UI Semilight" panose="020B0402040204020203" pitchFamily="34" charset="-34"/>
                <a:hlinkClick r:id="rId6"/>
              </a:rPr>
              <a:t>Giant Leap Coffee</a:t>
            </a:r>
            <a:r>
              <a:rPr lang="en-US" sz="1200" dirty="0">
                <a:latin typeface="Leelawadee UI Semilight" panose="020B0402040204020203" pitchFamily="34" charset="-34"/>
                <a:cs typeface="Leelawadee UI Semilight" panose="020B0402040204020203" pitchFamily="34" charset="-34"/>
              </a:rPr>
              <a:t>.</a:t>
            </a:r>
          </a:p>
          <a:p>
            <a:r>
              <a:rPr lang="en-US" sz="1200" dirty="0">
                <a:latin typeface="Leelawadee UI Semilight" panose="020B0402040204020203" pitchFamily="34" charset="-34"/>
                <a:cs typeface="Leelawadee UI Semilight" panose="020B0402040204020203" pitchFamily="34" charset="-34"/>
                <a:hlinkClick r:id="rId7"/>
              </a:rPr>
              <a:t>headquartershtx.com</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The Cannon</a:t>
            </a:r>
          </a:p>
          <a:p>
            <a:r>
              <a:rPr lang="en-US" sz="1200" dirty="0">
                <a:latin typeface="Leelawadee UI Semilight" panose="020B0402040204020203" pitchFamily="34" charset="-34"/>
                <a:cs typeface="Leelawadee UI Semilight" panose="020B0402040204020203" pitchFamily="34" charset="-34"/>
              </a:rPr>
              <a:t>New coworking campus under development on the west side of town.</a:t>
            </a:r>
          </a:p>
          <a:p>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8"/>
              </a:rPr>
              <a:t>thecannonhouston.com</a:t>
            </a:r>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endParaRPr lang="en-US" sz="1200" b="1"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r>
              <a:rPr lang="en-US" sz="1200" b="1" dirty="0" err="1">
                <a:latin typeface="Leelawadee UI Semilight" panose="020B0402040204020203" pitchFamily="34" charset="-34"/>
                <a:cs typeface="Leelawadee UI Semilight" panose="020B0402040204020203" pitchFamily="34" charset="-34"/>
              </a:rPr>
              <a:t>WeWork</a:t>
            </a:r>
            <a:endParaRPr lang="en-US" sz="1200" b="1" dirty="0">
              <a:latin typeface="Leelawadee UI Semilight" panose="020B0402040204020203" pitchFamily="34" charset="-34"/>
              <a:cs typeface="Leelawadee UI Semilight" panose="020B0402040204020203" pitchFamily="34" charset="-34"/>
            </a:endParaRPr>
          </a:p>
          <a:p>
            <a:r>
              <a:rPr lang="en-US" sz="1200" dirty="0">
                <a:latin typeface="Leelawadee UI Semilight" panose="020B0402040204020203" pitchFamily="34" charset="-34"/>
                <a:cs typeface="Leelawadee UI Semilight" panose="020B0402040204020203" pitchFamily="34" charset="-34"/>
              </a:rPr>
              <a:t>Houston’s outposts of the global co-working startup. Locations in the Galleria area and downtown. Lots on offer.</a:t>
            </a:r>
          </a:p>
          <a:p>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9"/>
              </a:rPr>
              <a:t>Houston locations</a:t>
            </a:r>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endParaRPr lang="en-US" sz="1200" b="1"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Level Office</a:t>
            </a:r>
          </a:p>
          <a:p>
            <a:r>
              <a:rPr lang="en-US" sz="1200" dirty="0">
                <a:latin typeface="Leelawadee UI Semilight" panose="020B0402040204020203" pitchFamily="34" charset="-34"/>
                <a:cs typeface="Leelawadee UI Semilight" panose="020B0402040204020203" pitchFamily="34" charset="-34"/>
              </a:rPr>
              <a:t>Love your office. Coworking offices in two locations downtown. </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10"/>
              </a:rPr>
              <a:t>Houston locations</a:t>
            </a:r>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endParaRPr lang="en-US" sz="1200" b="1"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Newsletters </a:t>
            </a:r>
          </a:p>
          <a:p>
            <a:r>
              <a:rPr lang="en-US" sz="1200" b="1" dirty="0">
                <a:latin typeface="Leelawadee UI Semilight" panose="020B0402040204020203" pitchFamily="34" charset="-34"/>
                <a:cs typeface="Leelawadee UI Semilight" panose="020B0402040204020203" pitchFamily="34" charset="-34"/>
              </a:rPr>
              <a:t>Texas-Squared Startup Newsletter</a:t>
            </a:r>
          </a:p>
          <a:p>
            <a:r>
              <a:rPr lang="en-US" sz="1200" dirty="0">
                <a:latin typeface="Leelawadee UI Semilight" panose="020B0402040204020203" pitchFamily="34" charset="-34"/>
                <a:cs typeface="Leelawadee UI Semilight" panose="020B0402040204020203" pitchFamily="34" charset="-34"/>
              </a:rPr>
              <a:t>Marc Nathan’s email newsletter on Texas tech/startup events and community. Subscribe at </a:t>
            </a:r>
            <a:r>
              <a:rPr lang="en-US" sz="1200" dirty="0">
                <a:latin typeface="Leelawadee UI Semilight" panose="020B0402040204020203" pitchFamily="34" charset="-34"/>
                <a:cs typeface="Leelawadee UI Semilight" panose="020B0402040204020203" pitchFamily="34" charset="-34"/>
                <a:hlinkClick r:id="rId11" action="ppaction://hlinkfile"/>
              </a:rPr>
              <a:t>bitly.com/</a:t>
            </a:r>
            <a:r>
              <a:rPr lang="en-US" sz="1200" dirty="0" err="1">
                <a:latin typeface="Leelawadee UI Semilight" panose="020B0402040204020203" pitchFamily="34" charset="-34"/>
                <a:cs typeface="Leelawadee UI Semilight" panose="020B0402040204020203" pitchFamily="34" charset="-34"/>
                <a:hlinkClick r:id="rId11" action="ppaction://hlinkfile"/>
              </a:rPr>
              <a:t>texassquared</a:t>
            </a:r>
            <a:r>
              <a:rPr lang="en-US" sz="1200" dirty="0">
                <a:latin typeface="Leelawadee UI Semilight" panose="020B0402040204020203" pitchFamily="34" charset="-34"/>
                <a:cs typeface="Leelawadee UI Semilight" panose="020B0402040204020203" pitchFamily="34" charset="-34"/>
              </a:rPr>
              <a:t> or </a:t>
            </a:r>
            <a:r>
              <a:rPr lang="en-US" sz="1200" dirty="0">
                <a:latin typeface="Leelawadee UI Semilight" panose="020B0402040204020203" pitchFamily="34" charset="-34"/>
                <a:cs typeface="Leelawadee UI Semilight" panose="020B0402040204020203" pitchFamily="34" charset="-34"/>
                <a:hlinkClick r:id="rId12"/>
              </a:rPr>
              <a:t>view online</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Resources for Freelancers</a:t>
            </a:r>
            <a:endParaRPr lang="en-US" sz="1200" dirty="0">
              <a:latin typeface="Leelawadee UI Semilight" panose="020B0402040204020203" pitchFamily="34" charset="-34"/>
              <a:cs typeface="Leelawadee UI Semilight" panose="020B0402040204020203" pitchFamily="34" charset="-34"/>
            </a:endParaRPr>
          </a:p>
          <a:p>
            <a:r>
              <a:rPr lang="en-US" sz="1200" b="1" dirty="0" err="1">
                <a:latin typeface="Leelawadee UI Semilight" panose="020B0402040204020203" pitchFamily="34" charset="-34"/>
                <a:cs typeface="Leelawadee UI Semilight" panose="020B0402040204020203" pitchFamily="34" charset="-34"/>
              </a:rPr>
              <a:t>DoubleYourFreelancing</a:t>
            </a:r>
            <a:endParaRPr lang="en-US" sz="1200" b="1" dirty="0">
              <a:latin typeface="Leelawadee UI Semilight" panose="020B0402040204020203" pitchFamily="34" charset="-34"/>
              <a:cs typeface="Leelawadee UI Semilight" panose="020B0402040204020203" pitchFamily="34" charset="-34"/>
            </a:endParaRPr>
          </a:p>
          <a:p>
            <a:r>
              <a:rPr lang="en-US" sz="1200" dirty="0">
                <a:latin typeface="Leelawadee UI Semilight" panose="020B0402040204020203" pitchFamily="34" charset="-34"/>
                <a:cs typeface="Leelawadee UI Semilight" panose="020B0402040204020203" pitchFamily="34" charset="-34"/>
              </a:rPr>
              <a:t>Excellent podcast, conferences, and courses for freelancers by Brennan Dunn. Popular courses such as Double Your Freelancing Rate.</a:t>
            </a:r>
          </a:p>
          <a:p>
            <a:r>
              <a:rPr lang="en-US" sz="1200" dirty="0">
                <a:latin typeface="Leelawadee UI Semilight" panose="020B0402040204020203" pitchFamily="34" charset="-34"/>
                <a:cs typeface="Leelawadee UI Semilight" panose="020B0402040204020203" pitchFamily="34" charset="-34"/>
                <a:hlinkClick r:id="rId13"/>
              </a:rPr>
              <a:t>doubleyourfreelancing.com</a:t>
            </a:r>
            <a:endParaRPr lang="en-US" sz="1200" dirty="0">
              <a:latin typeface="Leelawadee UI Semilight" panose="020B0402040204020203" pitchFamily="34" charset="-34"/>
              <a:cs typeface="Leelawadee UI Semilight" panose="020B0402040204020203" pitchFamily="34" charset="-34"/>
            </a:endParaRPr>
          </a:p>
          <a:p>
            <a:pPr algn="ctr"/>
            <a:endParaRPr lang="en-US" sz="1200" dirty="0">
              <a:solidFill>
                <a:schemeClr val="accent2"/>
              </a:solidFill>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093D4944-6609-4564-A964-F09D08A134FA}" type="slidenum">
              <a:rPr lang="en-US" smtClean="0">
                <a:latin typeface="Leelawadee UI Semilight" panose="020B0402040204020203" pitchFamily="34" charset="-34"/>
                <a:cs typeface="Leelawadee UI Semilight" panose="020B0402040204020203" pitchFamily="34" charset="-34"/>
              </a:rPr>
              <a:t>3</a:t>
            </a:fld>
            <a:endParaRPr lang="en-US" dirty="0">
              <a:latin typeface="Leelawadee UI Semilight" panose="020B0402040204020203" pitchFamily="34" charset="-34"/>
              <a:cs typeface="Leelawadee UI Semilight" panose="020B0402040204020203" pitchFamily="34" charset="-34"/>
            </a:endParaRPr>
          </a:p>
        </p:txBody>
      </p:sp>
      <p:pic>
        <p:nvPicPr>
          <p:cNvPr id="6" name="Picture 5" descr="A sign in front of a sunset&#10;&#10;Description generated with very high confidence">
            <a:hlinkClick r:id="rId14"/>
            <a:extLst>
              <a:ext uri="{FF2B5EF4-FFF2-40B4-BE49-F238E27FC236}">
                <a16:creationId xmlns:a16="http://schemas.microsoft.com/office/drawing/2014/main" id="{68FD2A28-27C4-4266-BD7E-971F744C5D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45159" y="201176"/>
            <a:ext cx="641354" cy="641354"/>
          </a:xfrm>
          <a:prstGeom prst="rect">
            <a:avLst/>
          </a:prstGeom>
        </p:spPr>
      </p:pic>
      <p:sp>
        <p:nvSpPr>
          <p:cNvPr id="7" name="TextBox 6">
            <a:extLst>
              <a:ext uri="{FF2B5EF4-FFF2-40B4-BE49-F238E27FC236}">
                <a16:creationId xmlns:a16="http://schemas.microsoft.com/office/drawing/2014/main" id="{131C6DBC-96EC-4ED5-AEA4-93503AEDD235}"/>
              </a:ext>
            </a:extLst>
          </p:cNvPr>
          <p:cNvSpPr txBox="1"/>
          <p:nvPr/>
        </p:nvSpPr>
        <p:spPr>
          <a:xfrm>
            <a:off x="1070569" y="8340955"/>
            <a:ext cx="4716862" cy="755193"/>
          </a:xfrm>
          <a:prstGeom prst="rect">
            <a:avLst/>
          </a:prstGeom>
          <a:noFill/>
        </p:spPr>
        <p:txBody>
          <a:bodyPr wrap="square" rtlCol="0">
            <a:noAutofit/>
          </a:bodyPr>
          <a:lstStyle/>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latin typeface="Leelawadee UI Semilight" panose="020B0402040204020203" pitchFamily="34" charset="-34"/>
                <a:cs typeface="Leelawadee UI Semilight" panose="020B0402040204020203" pitchFamily="34" charset="-34"/>
              </a:rPr>
              <a:t>Prepared by </a:t>
            </a:r>
            <a:r>
              <a:rPr lang="en-US" sz="1200" b="1" dirty="0">
                <a:latin typeface="Leelawadee UI Semilight" panose="020B0402040204020203" pitchFamily="34" charset="-34"/>
                <a:cs typeface="Leelawadee UI Semilight" panose="020B0402040204020203" pitchFamily="34" charset="-34"/>
              </a:rPr>
              <a:t>The Common Quest: </a:t>
            </a:r>
            <a:r>
              <a:rPr lang="en-US" sz="1200" dirty="0">
                <a:latin typeface="Leelawadee UI Semilight" panose="020B0402040204020203" pitchFamily="34" charset="-34"/>
                <a:cs typeface="Leelawadee UI Semilight" panose="020B0402040204020203" pitchFamily="34" charset="-34"/>
              </a:rPr>
              <a:t>Resources for entrepreneurs. </a:t>
            </a:r>
          </a:p>
          <a:p>
            <a:pPr algn="ctr"/>
            <a:r>
              <a:rPr lang="en-US" sz="1200" dirty="0">
                <a:latin typeface="Leelawadee UI Semilight" panose="020B0402040204020203" pitchFamily="34" charset="-34"/>
                <a:cs typeface="Leelawadee UI Semilight" panose="020B0402040204020203" pitchFamily="34" charset="-34"/>
                <a:hlinkClick r:id="rId14"/>
              </a:rPr>
              <a:t>thecommonquest.com</a:t>
            </a:r>
            <a:endParaRPr lang="en-US" sz="1200"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400886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789" y="597822"/>
            <a:ext cx="5576047" cy="8122023"/>
          </a:xfrm>
          <a:prstGeom prst="rect">
            <a:avLst/>
          </a:prstGeom>
          <a:noFill/>
        </p:spPr>
        <p:txBody>
          <a:bodyPr wrap="square" rtlCol="0">
            <a:noAutofit/>
          </a:bodyPr>
          <a:lstStyle/>
          <a:p>
            <a:pPr algn="ctr"/>
            <a:r>
              <a:rPr lang="en-US" sz="1200" b="1" dirty="0">
                <a:latin typeface="Leelawadee UI Semilight" panose="020B0402040204020203" pitchFamily="34" charset="-34"/>
                <a:cs typeface="Leelawadee UI Semilight" panose="020B0402040204020203" pitchFamily="34" charset="-34"/>
              </a:rPr>
              <a:t>Resources for Entrepreneurs in Houston</a:t>
            </a:r>
          </a:p>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Resources for Health &amp; Fitness Entrepreneurs</a:t>
            </a:r>
          </a:p>
          <a:p>
            <a:r>
              <a:rPr lang="en-US" sz="1200" b="1" dirty="0">
                <a:latin typeface="Leelawadee UI Semilight" panose="020B0402040204020203" pitchFamily="34" charset="-34"/>
                <a:cs typeface="Leelawadee UI Semilight" panose="020B0402040204020203" pitchFamily="34" charset="-34"/>
              </a:rPr>
              <a:t>Barbell Business</a:t>
            </a:r>
          </a:p>
          <a:p>
            <a:r>
              <a:rPr lang="en-US" sz="1200" dirty="0">
                <a:latin typeface="Leelawadee UI Semilight" panose="020B0402040204020203" pitchFamily="34" charset="-34"/>
                <a:cs typeface="Leelawadee UI Semilight" panose="020B0402040204020203" pitchFamily="34" charset="-34"/>
              </a:rPr>
              <a:t>Excellent podcast and software for gym owners, trainers, and anyone in the strength and conditioning industry. Companion to Barbell Shrugged.</a:t>
            </a:r>
          </a:p>
          <a:p>
            <a:r>
              <a:rPr lang="en-US" sz="1200" dirty="0">
                <a:solidFill>
                  <a:schemeClr val="accent2"/>
                </a:solidFill>
                <a:latin typeface="Leelawadee UI Semilight" panose="020B0402040204020203" pitchFamily="34" charset="-34"/>
                <a:cs typeface="Leelawadee UI Semilight" panose="020B0402040204020203" pitchFamily="34" charset="-34"/>
                <a:hlinkClick r:id="rId2"/>
              </a:rPr>
              <a:t>Website</a:t>
            </a:r>
            <a:endParaRPr lang="en-US" sz="1200" dirty="0">
              <a:solidFill>
                <a:schemeClr val="accent2"/>
              </a:solidFill>
              <a:latin typeface="Leelawadee UI Semilight" panose="020B0402040204020203" pitchFamily="34" charset="-34"/>
              <a:cs typeface="Leelawadee UI Semilight" panose="020B0402040204020203" pitchFamily="34" charset="-34"/>
            </a:endParaRPr>
          </a:p>
          <a:p>
            <a:pPr algn="ctr"/>
            <a:endParaRPr lang="en-US" sz="1200" dirty="0">
              <a:solidFill>
                <a:schemeClr val="accent2"/>
              </a:solidFill>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Digital Media and Software Development</a:t>
            </a:r>
          </a:p>
          <a:p>
            <a:r>
              <a:rPr lang="en-US" sz="1200" b="1" dirty="0">
                <a:latin typeface="Leelawadee UI Semilight" panose="020B0402040204020203" pitchFamily="34" charset="-34"/>
                <a:cs typeface="Leelawadee UI Semilight" panose="020B0402040204020203" pitchFamily="34" charset="-34"/>
              </a:rPr>
              <a:t>Hassan </a:t>
            </a:r>
            <a:r>
              <a:rPr lang="en-US" sz="1200" b="1" dirty="0" err="1">
                <a:latin typeface="Leelawadee UI Semilight" panose="020B0402040204020203" pitchFamily="34" charset="-34"/>
                <a:cs typeface="Leelawadee UI Semilight" panose="020B0402040204020203" pitchFamily="34" charset="-34"/>
              </a:rPr>
              <a:t>Noueilaty</a:t>
            </a:r>
            <a:r>
              <a:rPr lang="en-US" sz="1200" b="1" dirty="0">
                <a:latin typeface="Leelawadee UI Semilight" panose="020B0402040204020203" pitchFamily="34" charset="-34"/>
                <a:cs typeface="Leelawadee UI Semilight" panose="020B0402040204020203" pitchFamily="34" charset="-34"/>
              </a:rPr>
              <a:t> </a:t>
            </a:r>
            <a:r>
              <a:rPr lang="en-US" sz="1200" dirty="0">
                <a:latin typeface="Leelawadee UI Semilight" panose="020B0402040204020203" pitchFamily="34" charset="-34"/>
                <a:cs typeface="Leelawadee UI Semilight" panose="020B0402040204020203" pitchFamily="34" charset="-34"/>
              </a:rPr>
              <a:t>and </a:t>
            </a:r>
            <a:r>
              <a:rPr lang="en-US" sz="1200" b="1" dirty="0">
                <a:latin typeface="Leelawadee UI Semilight" panose="020B0402040204020203" pitchFamily="34" charset="-34"/>
                <a:cs typeface="Leelawadee UI Semilight" panose="020B0402040204020203" pitchFamily="34" charset="-34"/>
              </a:rPr>
              <a:t>Nydia Segura-Reyna</a:t>
            </a:r>
          </a:p>
          <a:p>
            <a:r>
              <a:rPr lang="en-US" sz="1200" dirty="0">
                <a:latin typeface="Leelawadee UI Semilight" panose="020B0402040204020203" pitchFamily="34" charset="-34"/>
                <a:cs typeface="Leelawadee UI Semilight" panose="020B0402040204020203" pitchFamily="34" charset="-34"/>
              </a:rPr>
              <a:t>Software developers: building functional and practical software to solve business needs.</a:t>
            </a:r>
          </a:p>
          <a:p>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3"/>
              </a:rPr>
              <a:t>Hasan </a:t>
            </a:r>
            <a:r>
              <a:rPr lang="en-US" sz="1200" dirty="0" err="1">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3"/>
              </a:rPr>
              <a:t>Noueilaty</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3"/>
              </a:rPr>
              <a:t> </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rPr>
              <a:t>| </a:t>
            </a:r>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4"/>
              </a:rPr>
              <a:t>Nydia Segura-Reyna</a:t>
            </a:r>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Digital Crafts</a:t>
            </a:r>
          </a:p>
          <a:p>
            <a:r>
              <a:rPr lang="en-US" sz="1200" dirty="0">
                <a:latin typeface="Leelawadee UI Semilight" panose="020B0402040204020203" pitchFamily="34" charset="-34"/>
                <a:cs typeface="Leelawadee UI Semilight" panose="020B0402040204020203" pitchFamily="34" charset="-34"/>
              </a:rPr>
              <a:t>An immersive, full-stack web development boot camp at Headquarters. Entrepreneurs can apply for students to work on sponsored projects.</a:t>
            </a:r>
          </a:p>
          <a:p>
            <a:r>
              <a:rPr lang="en-US" sz="1200" dirty="0">
                <a:latin typeface="Leelawadee UI Semilight" panose="020B0402040204020203" pitchFamily="34" charset="-34"/>
                <a:cs typeface="Leelawadee UI Semilight" panose="020B0402040204020203" pitchFamily="34" charset="-34"/>
                <a:hlinkClick r:id="rId5"/>
              </a:rPr>
              <a:t>digitalcrafts.com</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La </a:t>
            </a:r>
            <a:r>
              <a:rPr lang="en-US" sz="1200" b="1" dirty="0" err="1">
                <a:latin typeface="Leelawadee UI Semilight" panose="020B0402040204020203" pitchFamily="34" charset="-34"/>
                <a:cs typeface="Leelawadee UI Semilight" panose="020B0402040204020203" pitchFamily="34" charset="-34"/>
              </a:rPr>
              <a:t>Praim</a:t>
            </a:r>
            <a:endParaRPr lang="en-US" sz="1200" dirty="0">
              <a:latin typeface="Leelawadee UI Semilight" panose="020B0402040204020203" pitchFamily="34" charset="-34"/>
              <a:cs typeface="Leelawadee UI Semilight" panose="020B0402040204020203" pitchFamily="34" charset="-34"/>
            </a:endParaRPr>
          </a:p>
          <a:p>
            <a:r>
              <a:rPr lang="en-US" sz="1200" dirty="0">
                <a:latin typeface="Leelawadee UI Semilight" panose="020B0402040204020203" pitchFamily="34" charset="-34"/>
                <a:cs typeface="Leelawadee UI Semilight" panose="020B0402040204020203" pitchFamily="34" charset="-34"/>
              </a:rPr>
              <a:t>App development, web design, digital marketing, virtual reality. Headquarters.</a:t>
            </a:r>
          </a:p>
          <a:p>
            <a:r>
              <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hlinkClick r:id="rId6"/>
              </a:rPr>
              <a:t>lapraim.com</a:t>
            </a:r>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endParaRPr lang="en-US" sz="12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r>
              <a:rPr lang="en-US" sz="1200" b="1" dirty="0" err="1">
                <a:latin typeface="Leelawadee UI Semilight" panose="020B0402040204020203" pitchFamily="34" charset="-34"/>
                <a:cs typeface="Leelawadee UI Semilight" panose="020B0402040204020203" pitchFamily="34" charset="-34"/>
              </a:rPr>
              <a:t>Timbergrove</a:t>
            </a:r>
            <a:r>
              <a:rPr lang="en-US" sz="1200" b="1" dirty="0">
                <a:latin typeface="Leelawadee UI Semilight" panose="020B0402040204020203" pitchFamily="34" charset="-34"/>
                <a:cs typeface="Leelawadee UI Semilight" panose="020B0402040204020203" pitchFamily="34" charset="-34"/>
              </a:rPr>
              <a:t> </a:t>
            </a:r>
          </a:p>
          <a:p>
            <a:r>
              <a:rPr lang="en-US" sz="1200" dirty="0">
                <a:latin typeface="Leelawadee UI Semilight" panose="020B0402040204020203" pitchFamily="34" charset="-34"/>
                <a:cs typeface="Leelawadee UI Semilight" panose="020B0402040204020203" pitchFamily="34" charset="-34"/>
              </a:rPr>
              <a:t>Software development and consulting firm at Headquarters. Advanced analytics and internet of things. </a:t>
            </a:r>
          </a:p>
          <a:p>
            <a:r>
              <a:rPr lang="en-US" sz="1200" dirty="0">
                <a:latin typeface="Leelawadee UI Semilight" panose="020B0402040204020203" pitchFamily="34" charset="-34"/>
                <a:cs typeface="Leelawadee UI Semilight" panose="020B0402040204020203" pitchFamily="34" charset="-34"/>
                <a:hlinkClick r:id="rId7"/>
              </a:rPr>
              <a:t>timbergrove.com</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Tangelo</a:t>
            </a:r>
          </a:p>
          <a:p>
            <a:r>
              <a:rPr lang="en-US" sz="1200" dirty="0">
                <a:latin typeface="Leelawadee UI Semilight" panose="020B0402040204020203" pitchFamily="34" charset="-34"/>
                <a:cs typeface="Leelawadee UI Semilight" panose="020B0402040204020203" pitchFamily="34" charset="-34"/>
              </a:rPr>
              <a:t>Idea driven branding and advertising firm. Headquarters.</a:t>
            </a:r>
          </a:p>
          <a:p>
            <a:r>
              <a:rPr lang="en-US" sz="1200" dirty="0" err="1">
                <a:latin typeface="Leelawadee UI Semilight" panose="020B0402040204020203" pitchFamily="34" charset="-34"/>
                <a:cs typeface="Leelawadee UI Semilight" panose="020B0402040204020203" pitchFamily="34" charset="-34"/>
                <a:hlinkClick r:id="rId8"/>
              </a:rPr>
              <a:t>Tangelo.studio</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DECODE</a:t>
            </a:r>
          </a:p>
          <a:p>
            <a:r>
              <a:rPr lang="en-US" sz="1200" dirty="0">
                <a:latin typeface="Leelawadee UI Semilight" panose="020B0402040204020203" pitchFamily="34" charset="-34"/>
                <a:cs typeface="Leelawadee UI Semilight" panose="020B0402040204020203" pitchFamily="34" charset="-34"/>
              </a:rPr>
              <a:t>Award-winning digital agency in Houston</a:t>
            </a:r>
          </a:p>
          <a:p>
            <a:r>
              <a:rPr lang="en-US" sz="1200" dirty="0">
                <a:latin typeface="Leelawadee UI Semilight" panose="020B0402040204020203" pitchFamily="34" charset="-34"/>
                <a:cs typeface="Leelawadee UI Semilight" panose="020B0402040204020203" pitchFamily="34" charset="-34"/>
                <a:hlinkClick r:id="rId9"/>
              </a:rPr>
              <a:t>decodedigital.co</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Zebra Marketing Solutions</a:t>
            </a:r>
          </a:p>
          <a:p>
            <a:r>
              <a:rPr lang="en-US" sz="1200" dirty="0">
                <a:latin typeface="Leelawadee UI Semilight" panose="020B0402040204020203" pitchFamily="34" charset="-34"/>
                <a:cs typeface="Leelawadee UI Semilight" panose="020B0402040204020203" pitchFamily="34" charset="-34"/>
              </a:rPr>
              <a:t>Marketing automation, lead generation, online advertising. Zebra hosts a weekly Facebook Live seminar.</a:t>
            </a:r>
          </a:p>
          <a:p>
            <a:r>
              <a:rPr lang="en-US" sz="1200" dirty="0">
                <a:latin typeface="Leelawadee UI Semilight" panose="020B0402040204020203" pitchFamily="34" charset="-34"/>
                <a:cs typeface="Leelawadee UI Semilight" panose="020B0402040204020203" pitchFamily="34" charset="-34"/>
                <a:hlinkClick r:id="rId10"/>
              </a:rPr>
              <a:t>Website</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endParaRPr lang="en-US" sz="1200" dirty="0">
              <a:solidFill>
                <a:schemeClr val="accent2"/>
              </a:solidFill>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093D4944-6609-4564-A964-F09D08A134FA}" type="slidenum">
              <a:rPr lang="en-US" smtClean="0">
                <a:latin typeface="Leelawadee UI Semilight" panose="020B0402040204020203" pitchFamily="34" charset="-34"/>
                <a:cs typeface="Leelawadee UI Semilight" panose="020B0402040204020203" pitchFamily="34" charset="-34"/>
              </a:rPr>
              <a:t>4</a:t>
            </a:fld>
            <a:endParaRPr lang="en-US" dirty="0">
              <a:latin typeface="Leelawadee UI Semilight" panose="020B0402040204020203" pitchFamily="34" charset="-34"/>
              <a:cs typeface="Leelawadee UI Semilight" panose="020B0402040204020203" pitchFamily="34" charset="-34"/>
            </a:endParaRPr>
          </a:p>
        </p:txBody>
      </p:sp>
      <p:pic>
        <p:nvPicPr>
          <p:cNvPr id="6" name="Picture 5" descr="A sign in front of a sunset&#10;&#10;Description generated with very high confidence">
            <a:hlinkClick r:id="rId11"/>
            <a:extLst>
              <a:ext uri="{FF2B5EF4-FFF2-40B4-BE49-F238E27FC236}">
                <a16:creationId xmlns:a16="http://schemas.microsoft.com/office/drawing/2014/main" id="{68FD2A28-27C4-4266-BD7E-971F744C5D1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5159" y="201176"/>
            <a:ext cx="641354" cy="641354"/>
          </a:xfrm>
          <a:prstGeom prst="rect">
            <a:avLst/>
          </a:prstGeom>
        </p:spPr>
      </p:pic>
      <p:sp>
        <p:nvSpPr>
          <p:cNvPr id="8" name="TextBox 7">
            <a:extLst>
              <a:ext uri="{FF2B5EF4-FFF2-40B4-BE49-F238E27FC236}">
                <a16:creationId xmlns:a16="http://schemas.microsoft.com/office/drawing/2014/main" id="{04FC7E94-B5C1-44ED-AD1A-9E398E678F67}"/>
              </a:ext>
            </a:extLst>
          </p:cNvPr>
          <p:cNvSpPr txBox="1"/>
          <p:nvPr/>
        </p:nvSpPr>
        <p:spPr>
          <a:xfrm>
            <a:off x="1070569" y="8340955"/>
            <a:ext cx="4716862" cy="755193"/>
          </a:xfrm>
          <a:prstGeom prst="rect">
            <a:avLst/>
          </a:prstGeom>
          <a:noFill/>
        </p:spPr>
        <p:txBody>
          <a:bodyPr wrap="square" rtlCol="0">
            <a:noAutofit/>
          </a:bodyPr>
          <a:lstStyle/>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latin typeface="Leelawadee UI Semilight" panose="020B0402040204020203" pitchFamily="34" charset="-34"/>
                <a:cs typeface="Leelawadee UI Semilight" panose="020B0402040204020203" pitchFamily="34" charset="-34"/>
              </a:rPr>
              <a:t>Prepared by </a:t>
            </a:r>
            <a:r>
              <a:rPr lang="en-US" sz="1200" b="1" dirty="0">
                <a:latin typeface="Leelawadee UI Semilight" panose="020B0402040204020203" pitchFamily="34" charset="-34"/>
                <a:cs typeface="Leelawadee UI Semilight" panose="020B0402040204020203" pitchFamily="34" charset="-34"/>
              </a:rPr>
              <a:t>The Common Quest: </a:t>
            </a:r>
            <a:r>
              <a:rPr lang="en-US" sz="1200" dirty="0">
                <a:latin typeface="Leelawadee UI Semilight" panose="020B0402040204020203" pitchFamily="34" charset="-34"/>
                <a:cs typeface="Leelawadee UI Semilight" panose="020B0402040204020203" pitchFamily="34" charset="-34"/>
              </a:rPr>
              <a:t>Resources for entrepreneurs. </a:t>
            </a:r>
          </a:p>
          <a:p>
            <a:pPr algn="ctr"/>
            <a:r>
              <a:rPr lang="en-US" sz="1200" dirty="0">
                <a:latin typeface="Leelawadee UI Semilight" panose="020B0402040204020203" pitchFamily="34" charset="-34"/>
                <a:cs typeface="Leelawadee UI Semilight" panose="020B0402040204020203" pitchFamily="34" charset="-34"/>
                <a:hlinkClick r:id="rId11"/>
              </a:rPr>
              <a:t>thecommonquest.com</a:t>
            </a:r>
            <a:endParaRPr lang="en-US" sz="1200"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97217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789" y="597822"/>
            <a:ext cx="5576047" cy="8122023"/>
          </a:xfrm>
          <a:prstGeom prst="rect">
            <a:avLst/>
          </a:prstGeom>
          <a:noFill/>
        </p:spPr>
        <p:txBody>
          <a:bodyPr wrap="square" rtlCol="0">
            <a:noAutofit/>
          </a:bodyPr>
          <a:lstStyle/>
          <a:p>
            <a:pPr algn="ctr"/>
            <a:r>
              <a:rPr lang="en-US" sz="1200" b="1" dirty="0">
                <a:latin typeface="Leelawadee UI Semilight" panose="020B0402040204020203" pitchFamily="34" charset="-34"/>
                <a:cs typeface="Leelawadee UI Semilight" panose="020B0402040204020203" pitchFamily="34" charset="-34"/>
              </a:rPr>
              <a:t>Resources for Entrepreneurs in Houston</a:t>
            </a:r>
          </a:p>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Funding: Small Business Administration Loan Program</a:t>
            </a:r>
          </a:p>
          <a:p>
            <a:r>
              <a:rPr lang="en-US" sz="1200" b="1" dirty="0">
                <a:latin typeface="Leelawadee UI Semilight" panose="020B0402040204020203" pitchFamily="34" charset="-34"/>
                <a:cs typeface="Leelawadee UI Semilight" panose="020B0402040204020203" pitchFamily="34" charset="-34"/>
              </a:rPr>
              <a:t>Anita Leung: VP, Frost Bank </a:t>
            </a:r>
          </a:p>
          <a:p>
            <a:r>
              <a:rPr lang="en-US" sz="1200" dirty="0">
                <a:latin typeface="Leelawadee UI Semilight" panose="020B0402040204020203" pitchFamily="34" charset="-34"/>
                <a:cs typeface="Leelawadee UI Semilight" panose="020B0402040204020203" pitchFamily="34" charset="-34"/>
              </a:rPr>
              <a:t>Frost Bank’s Small Business Administration Loan Program. Knowledgeable resource for anyone looking to apply to the various SBA loan programs.</a:t>
            </a:r>
          </a:p>
          <a:p>
            <a:r>
              <a:rPr lang="en-US" sz="1200" dirty="0">
                <a:latin typeface="Leelawadee UI Semilight" panose="020B0402040204020203" pitchFamily="34" charset="-34"/>
                <a:cs typeface="Leelawadee UI Semilight" panose="020B0402040204020203" pitchFamily="34" charset="-34"/>
                <a:hlinkClick r:id="rId2"/>
              </a:rPr>
              <a:t>Contact</a:t>
            </a:r>
            <a:endParaRPr lang="en-US" sz="1200" dirty="0">
              <a:latin typeface="Leelawadee UI Semilight" panose="020B0402040204020203" pitchFamily="34" charset="-34"/>
              <a:cs typeface="Leelawadee UI Semilight" panose="020B0402040204020203" pitchFamily="34" charset="-34"/>
            </a:endParaRPr>
          </a:p>
          <a:p>
            <a:pPr algn="ctr"/>
            <a:endParaRPr lang="en-US" sz="1200" dirty="0">
              <a:solidFill>
                <a:schemeClr val="accent2"/>
              </a:solidFill>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Resources for Non-Profits</a:t>
            </a:r>
          </a:p>
          <a:p>
            <a:r>
              <a:rPr lang="en-US" sz="1200" b="1" dirty="0">
                <a:latin typeface="Leelawadee UI Semilight" panose="020B0402040204020203" pitchFamily="34" charset="-34"/>
                <a:cs typeface="Leelawadee UI Semilight" panose="020B0402040204020203" pitchFamily="34" charset="-34"/>
              </a:rPr>
              <a:t>Baker Ripley</a:t>
            </a:r>
          </a:p>
          <a:p>
            <a:r>
              <a:rPr lang="en-US" sz="1200" dirty="0" err="1">
                <a:latin typeface="Leelawadee UI Semilight" panose="020B0402040204020203" pitchFamily="34" charset="-34"/>
                <a:cs typeface="Leelawadee UI Semilight" panose="020B0402040204020203" pitchFamily="34" charset="-34"/>
              </a:rPr>
              <a:t>BakerRipley</a:t>
            </a:r>
            <a:r>
              <a:rPr lang="en-US" sz="1200" dirty="0">
                <a:latin typeface="Leelawadee UI Semilight" panose="020B0402040204020203" pitchFamily="34" charset="-34"/>
                <a:cs typeface="Leelawadee UI Semilight" panose="020B0402040204020203" pitchFamily="34" charset="-34"/>
              </a:rPr>
              <a:t> builds vibrant communities to keep Houston a place of opportunity for all who are working for a better life.</a:t>
            </a:r>
          </a:p>
          <a:p>
            <a:r>
              <a:rPr lang="en-US" sz="1200" dirty="0">
                <a:solidFill>
                  <a:schemeClr val="accent2"/>
                </a:solidFill>
                <a:latin typeface="Leelawadee UI Semilight" panose="020B0402040204020203" pitchFamily="34" charset="-34"/>
                <a:cs typeface="Leelawadee UI Semilight" panose="020B0402040204020203" pitchFamily="34" charset="-34"/>
                <a:hlinkClick r:id="rId3"/>
              </a:rPr>
              <a:t>Bakerripley.org</a:t>
            </a:r>
            <a:endParaRPr lang="en-US" sz="1200" dirty="0">
              <a:solidFill>
                <a:schemeClr val="accent2"/>
              </a:solidFill>
              <a:latin typeface="Leelawadee UI Semilight" panose="020B0402040204020203" pitchFamily="34" charset="-34"/>
              <a:cs typeface="Leelawadee UI Semilight" panose="020B0402040204020203" pitchFamily="34" charset="-34"/>
            </a:endParaRPr>
          </a:p>
          <a:p>
            <a:endParaRPr lang="en-US" sz="1200" dirty="0">
              <a:solidFill>
                <a:schemeClr val="accent2"/>
              </a:solidFill>
              <a:latin typeface="Leelawadee UI Semilight" panose="020B0402040204020203" pitchFamily="34" charset="-34"/>
              <a:cs typeface="Leelawadee UI Semilight" panose="020B0402040204020203" pitchFamily="34" charset="-34"/>
            </a:endParaRPr>
          </a:p>
          <a:p>
            <a:pPr algn="ctr"/>
            <a:r>
              <a:rPr lang="en-US" sz="1200" dirty="0">
                <a:solidFill>
                  <a:schemeClr val="accent2"/>
                </a:solidFill>
                <a:latin typeface="Leelawadee UI Semilight" panose="020B0402040204020203" pitchFamily="34" charset="-34"/>
                <a:cs typeface="Leelawadee UI Semilight" panose="020B0402040204020203" pitchFamily="34" charset="-34"/>
              </a:rPr>
              <a:t>Podcasts / Online Resources</a:t>
            </a:r>
          </a:p>
          <a:p>
            <a:r>
              <a:rPr lang="en-US" sz="1200" b="1" dirty="0" err="1">
                <a:latin typeface="Leelawadee UI Semilight" panose="020B0402040204020203" pitchFamily="34" charset="-34"/>
                <a:cs typeface="Leelawadee UI Semilight" panose="020B0402040204020203" pitchFamily="34" charset="-34"/>
              </a:rPr>
              <a:t>BizLatte</a:t>
            </a:r>
            <a:endParaRPr lang="en-US" sz="1200" b="1" dirty="0">
              <a:latin typeface="Leelawadee UI Semilight" panose="020B0402040204020203" pitchFamily="34" charset="-34"/>
              <a:cs typeface="Leelawadee UI Semilight" panose="020B0402040204020203" pitchFamily="34" charset="-34"/>
            </a:endParaRPr>
          </a:p>
          <a:p>
            <a:r>
              <a:rPr lang="en-US" sz="1200" dirty="0">
                <a:latin typeface="Leelawadee UI Semilight" panose="020B0402040204020203" pitchFamily="34" charset="-34"/>
                <a:cs typeface="Leelawadee UI Semilight" panose="020B0402040204020203" pitchFamily="34" charset="-34"/>
              </a:rPr>
              <a:t>Houston-based blog, resources, training to help you find your professional purpose. </a:t>
            </a:r>
          </a:p>
          <a:p>
            <a:r>
              <a:rPr lang="en-US" sz="1200" dirty="0">
                <a:latin typeface="Leelawadee UI Semilight" panose="020B0402040204020203" pitchFamily="34" charset="-34"/>
                <a:cs typeface="Leelawadee UI Semilight" panose="020B0402040204020203" pitchFamily="34" charset="-34"/>
                <a:hlinkClick r:id="rId4"/>
              </a:rPr>
              <a:t>BizLatte.com</a:t>
            </a:r>
            <a:r>
              <a:rPr lang="en-US" sz="1200" dirty="0">
                <a:latin typeface="Leelawadee UI Semilight" panose="020B0402040204020203" pitchFamily="34" charset="-34"/>
                <a:cs typeface="Leelawadee UI Semilight" panose="020B0402040204020203" pitchFamily="34" charset="-34"/>
              </a:rPr>
              <a:t> </a:t>
            </a:r>
          </a:p>
          <a:p>
            <a:endParaRPr lang="en-US" sz="1200" dirty="0">
              <a:latin typeface="Leelawadee UI Semilight" panose="020B0402040204020203" pitchFamily="34" charset="-34"/>
              <a:cs typeface="Leelawadee UI Semilight" panose="020B0402040204020203" pitchFamily="34" charset="-34"/>
            </a:endParaRPr>
          </a:p>
          <a:p>
            <a:r>
              <a:rPr lang="en-US" sz="1200" b="1" dirty="0" err="1">
                <a:latin typeface="Leelawadee UI Semilight" panose="020B0402040204020203" pitchFamily="34" charset="-34"/>
                <a:cs typeface="Leelawadee UI Semilight" panose="020B0402040204020203" pitchFamily="34" charset="-34"/>
              </a:rPr>
              <a:t>MindfulBusiness</a:t>
            </a:r>
            <a:endParaRPr lang="en-US" sz="1200" b="1" dirty="0">
              <a:latin typeface="Leelawadee UI Semilight" panose="020B0402040204020203" pitchFamily="34" charset="-34"/>
              <a:cs typeface="Leelawadee UI Semilight" panose="020B0402040204020203" pitchFamily="34" charset="-34"/>
            </a:endParaRPr>
          </a:p>
          <a:p>
            <a:pPr fontAlgn="base"/>
            <a:r>
              <a:rPr lang="en-US" sz="1200" dirty="0">
                <a:latin typeface="Leelawadee UI Semilight" panose="020B0402040204020203" pitchFamily="34" charset="-34"/>
                <a:cs typeface="Leelawadee UI Semilight" panose="020B0402040204020203" pitchFamily="34" charset="-34"/>
              </a:rPr>
              <a:t>Creating Social Capital: Doing Business with a Mindset of Abundance </a:t>
            </a:r>
          </a:p>
          <a:p>
            <a:r>
              <a:rPr lang="en-US" sz="1200" dirty="0" err="1">
                <a:latin typeface="Leelawadee UI Semilight" panose="020B0402040204020203" pitchFamily="34" charset="-34"/>
                <a:cs typeface="Leelawadee UI Semilight" panose="020B0402040204020203" pitchFamily="34" charset="-34"/>
                <a:hlinkClick r:id="rId5"/>
              </a:rPr>
              <a:t>MindfulBusiness</a:t>
            </a:r>
            <a:endParaRPr lang="en-US" sz="1200" dirty="0">
              <a:latin typeface="Leelawadee UI Semilight" panose="020B0402040204020203" pitchFamily="34" charset="-34"/>
              <a:cs typeface="Leelawadee UI Semilight" panose="020B0402040204020203" pitchFamily="34" charset="-34"/>
            </a:endParaRPr>
          </a:p>
          <a:p>
            <a:endParaRPr lang="en-US" sz="1200" dirty="0">
              <a:latin typeface="Leelawadee UI Semilight" panose="020B0402040204020203" pitchFamily="34" charset="-34"/>
              <a:cs typeface="Leelawadee UI Semilight" panose="020B0402040204020203" pitchFamily="34" charset="-34"/>
            </a:endParaRPr>
          </a:p>
          <a:p>
            <a:r>
              <a:rPr lang="en-US" sz="1200" b="1" dirty="0">
                <a:latin typeface="Leelawadee UI Semilight" panose="020B0402040204020203" pitchFamily="34" charset="-34"/>
                <a:cs typeface="Leelawadee UI Semilight" panose="020B0402040204020203" pitchFamily="34" charset="-34"/>
              </a:rPr>
              <a:t>The Common Quest</a:t>
            </a:r>
          </a:p>
          <a:p>
            <a:r>
              <a:rPr lang="en-US" sz="1200" dirty="0">
                <a:latin typeface="Leelawadee UI Semilight" panose="020B0402040204020203" pitchFamily="34" charset="-34"/>
                <a:cs typeface="Leelawadee UI Semilight" panose="020B0402040204020203" pitchFamily="34" charset="-34"/>
              </a:rPr>
              <a:t>Interviews with entrepreneurs in Houston. Available on </a:t>
            </a:r>
            <a:r>
              <a:rPr lang="en-US" sz="1200" dirty="0" err="1">
                <a:latin typeface="Leelawadee UI Semilight" panose="020B0402040204020203" pitchFamily="34" charset="-34"/>
                <a:cs typeface="Leelawadee UI Semilight" panose="020B0402040204020203" pitchFamily="34" charset="-34"/>
              </a:rPr>
              <a:t>on</a:t>
            </a:r>
            <a:r>
              <a:rPr lang="en-US" sz="1200" dirty="0">
                <a:latin typeface="Leelawadee UI Semilight" panose="020B0402040204020203" pitchFamily="34" charset="-34"/>
                <a:cs typeface="Leelawadee UI Semilight" panose="020B0402040204020203" pitchFamily="34" charset="-34"/>
              </a:rPr>
              <a:t> </a:t>
            </a:r>
            <a:r>
              <a:rPr lang="en-US" sz="1200" dirty="0">
                <a:latin typeface="Leelawadee UI Semilight" panose="020B0402040204020203" pitchFamily="34" charset="-34"/>
                <a:cs typeface="Leelawadee UI Semilight" panose="020B0402040204020203" pitchFamily="34" charset="-34"/>
                <a:hlinkClick r:id="rId6"/>
              </a:rPr>
              <a:t>Apple Podcasts</a:t>
            </a:r>
            <a:r>
              <a:rPr lang="en-US" sz="1200" dirty="0">
                <a:latin typeface="Leelawadee UI Semilight" panose="020B0402040204020203" pitchFamily="34" charset="-34"/>
                <a:cs typeface="Leelawadee UI Semilight" panose="020B0402040204020203" pitchFamily="34" charset="-34"/>
              </a:rPr>
              <a:t>, </a:t>
            </a:r>
            <a:r>
              <a:rPr lang="en-US" sz="1200" dirty="0">
                <a:latin typeface="Leelawadee UI Semilight" panose="020B0402040204020203" pitchFamily="34" charset="-34"/>
                <a:cs typeface="Leelawadee UI Semilight" panose="020B0402040204020203" pitchFamily="34" charset="-34"/>
                <a:hlinkClick r:id="rId7"/>
              </a:rPr>
              <a:t>Google Play</a:t>
            </a:r>
            <a:r>
              <a:rPr lang="en-US" sz="1200" dirty="0">
                <a:latin typeface="Leelawadee UI Semilight" panose="020B0402040204020203" pitchFamily="34" charset="-34"/>
                <a:cs typeface="Leelawadee UI Semilight" panose="020B0402040204020203" pitchFamily="34" charset="-34"/>
              </a:rPr>
              <a:t> and </a:t>
            </a:r>
            <a:r>
              <a:rPr lang="en-US" sz="1200" dirty="0" err="1">
                <a:latin typeface="Leelawadee UI Semilight" panose="020B0402040204020203" pitchFamily="34" charset="-34"/>
                <a:cs typeface="Leelawadee UI Semilight" panose="020B0402040204020203" pitchFamily="34" charset="-34"/>
                <a:hlinkClick r:id="rId8"/>
              </a:rPr>
              <a:t>Stitcher</a:t>
            </a:r>
            <a:r>
              <a:rPr lang="en-US" sz="1200" dirty="0">
                <a:latin typeface="Leelawadee UI Semilight" panose="020B0402040204020203" pitchFamily="34" charset="-34"/>
                <a:cs typeface="Leelawadee UI Semilight" panose="020B0402040204020203" pitchFamily="34" charset="-34"/>
              </a:rPr>
              <a:t>.</a:t>
            </a:r>
          </a:p>
          <a:p>
            <a:r>
              <a:rPr lang="en-US" sz="1200" dirty="0">
                <a:latin typeface="Leelawadee UI Semilight" panose="020B0402040204020203" pitchFamily="34" charset="-34"/>
                <a:cs typeface="Leelawadee UI Semilight" panose="020B0402040204020203" pitchFamily="34" charset="-34"/>
                <a:hlinkClick r:id="rId9"/>
              </a:rPr>
              <a:t>thecommonquest.com</a:t>
            </a:r>
            <a:endParaRPr lang="en-US" sz="1200" dirty="0">
              <a:latin typeface="Leelawadee UI Semilight" panose="020B0402040204020203" pitchFamily="34" charset="-34"/>
              <a:cs typeface="Leelawadee UI Semilight" panose="020B0402040204020203" pitchFamily="34" charset="-34"/>
            </a:endParaRPr>
          </a:p>
          <a:p>
            <a:endParaRPr lang="en-US" sz="1200" b="1" dirty="0">
              <a:latin typeface="Leelawadee UI Semilight" panose="020B0402040204020203" pitchFamily="34" charset="-34"/>
              <a:cs typeface="Leelawadee UI Semilight" panose="020B0402040204020203" pitchFamily="34" charset="-34"/>
            </a:endParaRPr>
          </a:p>
          <a:p>
            <a:endParaRPr lang="en-US" sz="1200" dirty="0">
              <a:solidFill>
                <a:schemeClr val="accent2"/>
              </a:solidFill>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093D4944-6609-4564-A964-F09D08A134FA}" type="slidenum">
              <a:rPr lang="en-US" smtClean="0">
                <a:latin typeface="Leelawadee UI Semilight" panose="020B0402040204020203" pitchFamily="34" charset="-34"/>
                <a:cs typeface="Leelawadee UI Semilight" panose="020B0402040204020203" pitchFamily="34" charset="-34"/>
              </a:rPr>
              <a:t>5</a:t>
            </a:fld>
            <a:endParaRPr lang="en-US" dirty="0">
              <a:latin typeface="Leelawadee UI Semilight" panose="020B0402040204020203" pitchFamily="34" charset="-34"/>
              <a:cs typeface="Leelawadee UI Semilight" panose="020B0402040204020203" pitchFamily="34" charset="-34"/>
            </a:endParaRPr>
          </a:p>
        </p:txBody>
      </p:sp>
      <p:pic>
        <p:nvPicPr>
          <p:cNvPr id="6" name="Picture 5" descr="A sign in front of a sunset&#10;&#10;Description generated with very high confidence">
            <a:hlinkClick r:id="rId9"/>
            <a:extLst>
              <a:ext uri="{FF2B5EF4-FFF2-40B4-BE49-F238E27FC236}">
                <a16:creationId xmlns:a16="http://schemas.microsoft.com/office/drawing/2014/main" id="{68FD2A28-27C4-4266-BD7E-971F744C5D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45159" y="201176"/>
            <a:ext cx="641354" cy="641354"/>
          </a:xfrm>
          <a:prstGeom prst="rect">
            <a:avLst/>
          </a:prstGeom>
        </p:spPr>
      </p:pic>
      <p:sp>
        <p:nvSpPr>
          <p:cNvPr id="8" name="TextBox 7">
            <a:extLst>
              <a:ext uri="{FF2B5EF4-FFF2-40B4-BE49-F238E27FC236}">
                <a16:creationId xmlns:a16="http://schemas.microsoft.com/office/drawing/2014/main" id="{04FC7E94-B5C1-44ED-AD1A-9E398E678F67}"/>
              </a:ext>
            </a:extLst>
          </p:cNvPr>
          <p:cNvSpPr txBox="1"/>
          <p:nvPr/>
        </p:nvSpPr>
        <p:spPr>
          <a:xfrm>
            <a:off x="1070569" y="8340955"/>
            <a:ext cx="4716862" cy="755193"/>
          </a:xfrm>
          <a:prstGeom prst="rect">
            <a:avLst/>
          </a:prstGeom>
          <a:noFill/>
        </p:spPr>
        <p:txBody>
          <a:bodyPr wrap="square" rtlCol="0">
            <a:noAutofit/>
          </a:bodyPr>
          <a:lstStyle/>
          <a:p>
            <a:endParaRPr lang="en-US" sz="1200" b="1" dirty="0">
              <a:latin typeface="Leelawadee UI Semilight" panose="020B0402040204020203" pitchFamily="34" charset="-34"/>
              <a:cs typeface="Leelawadee UI Semilight" panose="020B0402040204020203" pitchFamily="34" charset="-34"/>
            </a:endParaRPr>
          </a:p>
          <a:p>
            <a:pPr algn="ctr"/>
            <a:r>
              <a:rPr lang="en-US" sz="1200" dirty="0">
                <a:latin typeface="Leelawadee UI Semilight" panose="020B0402040204020203" pitchFamily="34" charset="-34"/>
                <a:cs typeface="Leelawadee UI Semilight" panose="020B0402040204020203" pitchFamily="34" charset="-34"/>
              </a:rPr>
              <a:t>Prepared by </a:t>
            </a:r>
            <a:r>
              <a:rPr lang="en-US" sz="1200" b="1" dirty="0">
                <a:latin typeface="Leelawadee UI Semilight" panose="020B0402040204020203" pitchFamily="34" charset="-34"/>
                <a:cs typeface="Leelawadee UI Semilight" panose="020B0402040204020203" pitchFamily="34" charset="-34"/>
              </a:rPr>
              <a:t>The Common Quest: </a:t>
            </a:r>
            <a:r>
              <a:rPr lang="en-US" sz="1200" dirty="0">
                <a:latin typeface="Leelawadee UI Semilight" panose="020B0402040204020203" pitchFamily="34" charset="-34"/>
                <a:cs typeface="Leelawadee UI Semilight" panose="020B0402040204020203" pitchFamily="34" charset="-34"/>
              </a:rPr>
              <a:t>Resources for entrepreneurs. </a:t>
            </a:r>
          </a:p>
          <a:p>
            <a:pPr algn="ctr"/>
            <a:r>
              <a:rPr lang="en-US" sz="1200" dirty="0">
                <a:latin typeface="Leelawadee UI Semilight" panose="020B0402040204020203" pitchFamily="34" charset="-34"/>
                <a:cs typeface="Leelawadee UI Semilight" panose="020B0402040204020203" pitchFamily="34" charset="-34"/>
                <a:hlinkClick r:id="rId9"/>
              </a:rPr>
              <a:t>thecommonquest.com</a:t>
            </a:r>
            <a:endParaRPr lang="en-US" sz="1200"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507167916"/>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8996</TotalTime>
  <Words>963</Words>
  <Application>Microsoft Office PowerPoint</Application>
  <PresentationFormat>Letter Paper (8.5x11 in)</PresentationFormat>
  <Paragraphs>174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Leelawadee UI Semilight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Johnston</dc:creator>
  <cp:lastModifiedBy>Roy Johnston</cp:lastModifiedBy>
  <cp:revision>55</cp:revision>
  <cp:lastPrinted>2016-11-01T15:29:14Z</cp:lastPrinted>
  <dcterms:created xsi:type="dcterms:W3CDTF">2016-10-18T16:12:06Z</dcterms:created>
  <dcterms:modified xsi:type="dcterms:W3CDTF">2018-03-05T15:10:39Z</dcterms:modified>
</cp:coreProperties>
</file>