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70" r:id="rId2"/>
    <p:sldId id="598" r:id="rId3"/>
    <p:sldId id="569" r:id="rId4"/>
    <p:sldId id="584" r:id="rId5"/>
    <p:sldId id="585" r:id="rId6"/>
    <p:sldId id="596" r:id="rId7"/>
    <p:sldId id="597" r:id="rId8"/>
    <p:sldId id="599" r:id="rId9"/>
    <p:sldId id="583" r:id="rId10"/>
    <p:sldId id="588" r:id="rId11"/>
    <p:sldId id="592" r:id="rId12"/>
    <p:sldId id="590" r:id="rId13"/>
    <p:sldId id="591" r:id="rId14"/>
    <p:sldId id="593" r:id="rId15"/>
    <p:sldId id="600" r:id="rId16"/>
    <p:sldId id="594" r:id="rId17"/>
    <p:sldId id="59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2" autoAdjust="0"/>
    <p:restoredTop sz="79892" autoAdjust="0"/>
  </p:normalViewPr>
  <p:slideViewPr>
    <p:cSldViewPr snapToGrid="0">
      <p:cViewPr varScale="1">
        <p:scale>
          <a:sx n="90" d="100"/>
          <a:sy n="90" d="100"/>
        </p:scale>
        <p:origin x="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9105D-3528-4825-B0C8-B01A7C24A0B9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234C-4862-4114-ABCA-B87506CD07B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8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234C-4862-4114-ABCA-B87506CD07B1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3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4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7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9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58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32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7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98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9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4955-CF46-4EFF-803E-3FADD811509D}" type="datetimeFigureOut">
              <a:rPr lang="fr-FR" smtClean="0"/>
              <a:t>15/11/2021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A151-25D4-463E-AC8A-630666EDE4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2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YouCode - Accueil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AutoShape 6" descr="YouCode - Accueil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AutoShape 8" descr="YouCode - Accueil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9388" y="1543050"/>
            <a:ext cx="15087601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64732" y="5473337"/>
            <a:ext cx="3409406" cy="121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Créer par :Nouhaila ELAALAMI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Encadré par</a:t>
            </a:r>
            <a:r>
              <a:rPr lang="fr-FR" smtClean="0">
                <a:solidFill>
                  <a:schemeClr val="tx1"/>
                </a:solidFill>
              </a:rPr>
              <a:t>: Imane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9236" y="1170195"/>
            <a:ext cx="3766782" cy="2237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Instructions de saisi : 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Printf</a:t>
            </a:r>
            <a:r>
              <a:rPr lang="fr-FR" dirty="0" smtClean="0"/>
              <a:t>(‘’pour l’affichage 	d’un message’’);</a:t>
            </a:r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b="1" dirty="0" smtClean="0"/>
              <a:t>scanf</a:t>
            </a:r>
            <a:r>
              <a:rPr lang="fr-FR" dirty="0"/>
              <a:t>(‘’%s</a:t>
            </a:r>
            <a:r>
              <a:rPr lang="fr-FR" dirty="0" smtClean="0"/>
              <a:t>’’,</a:t>
            </a:r>
          </a:p>
          <a:p>
            <a:r>
              <a:rPr lang="fr-FR" dirty="0" smtClean="0"/>
              <a:t>      &amp;pour_scanner_un_variable);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79224" y="1170195"/>
            <a:ext cx="3862316" cy="2221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Déclaration des variables: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Char: </a:t>
            </a:r>
            <a:r>
              <a:rPr lang="fr-FR" dirty="0" smtClean="0"/>
              <a:t>pour déclarer un caractère.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Int: </a:t>
            </a:r>
            <a:r>
              <a:rPr lang="fr-FR" dirty="0" smtClean="0"/>
              <a:t>pour déclarer un entier.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Char a[]: </a:t>
            </a:r>
            <a:r>
              <a:rPr lang="fr-FR" dirty="0" smtClean="0"/>
              <a:t>pour déclarer une chaine de caractère.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Float : </a:t>
            </a:r>
            <a:r>
              <a:rPr lang="fr-FR" dirty="0" smtClean="0"/>
              <a:t>pour déclarer un  nombre réel. 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3439235" y="3728194"/>
            <a:ext cx="8202305" cy="2167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Les bibliothèques: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Sont une partie très importante dans la construction d’un programme en C car elles représentes une référence des instructions , prenons par exemple la bibliothèque &lt;string.h&gt;  il est obligatoire de l’appeler dans l’</a:t>
            </a:r>
            <a:r>
              <a:rPr lang="fr-FR" dirty="0" err="1" smtClean="0"/>
              <a:t>en-téte</a:t>
            </a:r>
            <a:r>
              <a:rPr lang="fr-FR" dirty="0" smtClean="0"/>
              <a:t> du programme pour garantir le bon fonctionnement des variables qui sont de type chaine de caractère.</a:t>
            </a:r>
          </a:p>
          <a:p>
            <a:r>
              <a:rPr lang="fr-FR" b="1" dirty="0" smtClean="0"/>
              <a:t>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445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8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9236" y="1170195"/>
            <a:ext cx="3766782" cy="2237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fr-FR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Format spécifique de langage C: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%f: </a:t>
            </a:r>
            <a:r>
              <a:rPr lang="fr-FR" dirty="0" smtClean="0">
                <a:solidFill>
                  <a:schemeClr val="bg1"/>
                </a:solidFill>
              </a:rPr>
              <a:t>pour les variables de type réel.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%c:</a:t>
            </a:r>
            <a:r>
              <a:rPr lang="fr-FR" dirty="0" smtClean="0">
                <a:solidFill>
                  <a:schemeClr val="bg1"/>
                </a:solidFill>
              </a:rPr>
              <a:t> pour un caractère.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%s: </a:t>
            </a:r>
            <a:r>
              <a:rPr lang="fr-FR" dirty="0" smtClean="0">
                <a:solidFill>
                  <a:schemeClr val="bg1"/>
                </a:solidFill>
              </a:rPr>
              <a:t>pour les chaines de caractère.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bg1"/>
                </a:solidFill>
              </a:rPr>
              <a:t>%d:</a:t>
            </a:r>
            <a:r>
              <a:rPr lang="fr-FR" dirty="0" smtClean="0">
                <a:solidFill>
                  <a:schemeClr val="bg1"/>
                </a:solidFill>
              </a:rPr>
              <a:t> pour les entier.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779224" y="1170195"/>
            <a:ext cx="3862316" cy="2221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Opérateur logique: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&amp;&amp;: </a:t>
            </a:r>
            <a:r>
              <a:rPr lang="fr-FR" dirty="0" smtClean="0"/>
              <a:t>c’est le ‘et’ logique.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||: </a:t>
            </a:r>
            <a:r>
              <a:rPr lang="fr-FR" dirty="0" smtClean="0"/>
              <a:t>c’est le ‘ou’ logique.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!: </a:t>
            </a:r>
            <a:r>
              <a:rPr lang="fr-FR" dirty="0" smtClean="0"/>
              <a:t> c’est le non signifie l’inverse d’une instruction.</a:t>
            </a:r>
            <a:endParaRPr lang="fr-FR" b="1" dirty="0" smtClean="0"/>
          </a:p>
          <a:p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3439235" y="3728194"/>
            <a:ext cx="8202305" cy="2290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Les opérations mathématiques: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Addition: </a:t>
            </a:r>
            <a:r>
              <a:rPr lang="fr-FR" dirty="0" smtClean="0"/>
              <a:t>a+b</a:t>
            </a:r>
            <a:r>
              <a:rPr lang="fr-FR" dirty="0"/>
              <a:t>;</a:t>
            </a:r>
            <a:endParaRPr lang="fr-FR" b="1" dirty="0" smtClean="0"/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Soustraction: </a:t>
            </a:r>
            <a:r>
              <a:rPr lang="fr-FR" dirty="0" smtClean="0"/>
              <a:t>a-b;</a:t>
            </a:r>
            <a:endParaRPr lang="fr-FR" b="1" dirty="0" smtClean="0"/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Multiplication:</a:t>
            </a:r>
            <a:r>
              <a:rPr lang="fr-FR" dirty="0" smtClean="0"/>
              <a:t> a*b;</a:t>
            </a:r>
            <a:endParaRPr lang="fr-FR" b="1" dirty="0" smtClean="0"/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Division: </a:t>
            </a:r>
            <a:r>
              <a:rPr lang="fr-FR" dirty="0" smtClean="0"/>
              <a:t>a/b;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Puissance: </a:t>
            </a:r>
            <a:r>
              <a:rPr lang="fr-FR" dirty="0" smtClean="0"/>
              <a:t>pow(</a:t>
            </a:r>
            <a:r>
              <a:rPr lang="fr-FR" dirty="0" err="1" smtClean="0"/>
              <a:t>a,b</a:t>
            </a:r>
            <a:r>
              <a:rPr lang="fr-FR" dirty="0" smtClean="0"/>
              <a:t>);</a:t>
            </a:r>
            <a:endParaRPr lang="fr-FR" b="1" dirty="0" smtClean="0"/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Racine carrée: </a:t>
            </a:r>
            <a:r>
              <a:rPr lang="fr-FR" dirty="0" smtClean="0"/>
              <a:t>sqrt(x);</a:t>
            </a:r>
            <a:endParaRPr lang="fr-FR" b="1" dirty="0" smtClean="0"/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Le reste d’une division : </a:t>
            </a:r>
            <a:r>
              <a:rPr lang="fr-FR" dirty="0" smtClean="0"/>
              <a:t>a%b;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135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9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59356" y="1002107"/>
            <a:ext cx="3193576" cy="1725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Les conditions </a:t>
            </a:r>
            <a:r>
              <a:rPr lang="fr-FR" dirty="0" smtClean="0"/>
              <a:t>se sont des instructions qui permet de contrôler les valeurs des variables et les associer avec des conditions pour des résultats précis. 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617570" y="3286841"/>
            <a:ext cx="3357349" cy="2731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Condition if…</a:t>
            </a:r>
            <a:r>
              <a:rPr lang="fr-FR" b="1" dirty="0" err="1" smtClean="0"/>
              <a:t>else</a:t>
            </a:r>
            <a:r>
              <a:rPr lang="fr-FR" b="1" dirty="0" smtClean="0"/>
              <a:t> if…</a:t>
            </a:r>
            <a:r>
              <a:rPr lang="fr-FR" b="1" dirty="0" err="1" smtClean="0"/>
              <a:t>else</a:t>
            </a:r>
            <a:r>
              <a:rPr lang="fr-FR" b="1" dirty="0" smtClean="0"/>
              <a:t>:</a:t>
            </a:r>
          </a:p>
          <a:p>
            <a:pPr algn="ctr"/>
            <a:endParaRPr lang="fr-F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C’est une condition qui permet de contrôler les valeurs entrez par utilisateur.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Considérer comme structure conditionnel a choix multiple.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696943" y="3286841"/>
            <a:ext cx="3643952" cy="2731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Condition Switch() { case a: ….}: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On l’utilise lorsqu’on aura déjà une idée sur les valeurs que l’utilisateur peut les entrer.</a:t>
            </a:r>
          </a:p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686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61362" y="6598840"/>
            <a:ext cx="395550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10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52884" y="1077522"/>
            <a:ext cx="8038530" cy="201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Les boucles </a:t>
            </a:r>
            <a:r>
              <a:rPr lang="fr-FR" dirty="0" smtClean="0"/>
              <a:t>sont des astuces qui permettre de répéter les instructions sont copier les ligne des instructions plusieurs fois.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smtClean="0"/>
              <a:t>Les boucles aident les développeurs de construire les meilleurs programmes avec le plus possible des lignes des instructions.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62728" y="3560105"/>
            <a:ext cx="3821790" cy="1912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Boucle for: </a:t>
            </a:r>
            <a:r>
              <a:rPr lang="fr-FR" dirty="0" smtClean="0"/>
              <a:t>permet de répéter les instruction durant des fois et des pas précis  a l’aide d’un variable de type entier qu’on peut l’initialise avec une valeur pour commencer la boucle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S’</a:t>
            </a:r>
            <a:r>
              <a:rPr lang="fr-FR" dirty="0" smtClean="0"/>
              <a:t>écrit comme ceci: </a:t>
            </a:r>
            <a:r>
              <a:rPr lang="fr-FR" b="1" dirty="0" smtClean="0"/>
              <a:t>for(</a:t>
            </a:r>
            <a:r>
              <a:rPr lang="fr-FR" dirty="0" smtClean="0"/>
              <a:t>i=</a:t>
            </a:r>
            <a:r>
              <a:rPr lang="fr-FR" dirty="0" err="1"/>
              <a:t>a</a:t>
            </a:r>
            <a:r>
              <a:rPr lang="fr-FR" dirty="0" err="1" smtClean="0"/>
              <a:t>,i</a:t>
            </a:r>
            <a:r>
              <a:rPr lang="fr-FR" dirty="0" smtClean="0"/>
              <a:t>++,i&lt;b);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7670042" y="3560105"/>
            <a:ext cx="3985146" cy="1912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Boucle while</a:t>
            </a:r>
            <a:r>
              <a:rPr lang="fr-FR" dirty="0" smtClean="0"/>
              <a:t>: permet de ne répéter une instruction sauf qu’une condition est remplie .</a:t>
            </a:r>
          </a:p>
          <a:p>
            <a:pPr marL="285750" indent="-285750" algn="ctr">
              <a:buFont typeface="Wingdings" pitchFamily="2" charset="2"/>
              <a:buChar char="v"/>
            </a:pPr>
            <a:r>
              <a:rPr lang="fr-FR" b="1" dirty="0" smtClean="0"/>
              <a:t>Boucle do…while</a:t>
            </a:r>
            <a:r>
              <a:rPr lang="fr-FR" dirty="0" smtClean="0"/>
              <a:t>: c’est la même chose que While sauf qu’il permet d’exécuter la boucle au moins une fois avant de vérification de condition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61362" y="6598840"/>
            <a:ext cx="395550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11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68637" y="709686"/>
            <a:ext cx="2647665" cy="211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L’instruction break: </a:t>
            </a:r>
            <a:r>
              <a:rPr lang="fr-FR" dirty="0" smtClean="0"/>
              <a:t>permet d’ </a:t>
            </a:r>
            <a:r>
              <a:rPr lang="fr-FR" dirty="0" err="1" smtClean="0"/>
              <a:t>arréter</a:t>
            </a:r>
            <a:r>
              <a:rPr lang="fr-FR" dirty="0" smtClean="0"/>
              <a:t> le déroulement d’une boucle et de passer à l’instruction qui suit cette boucle.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096000" y="2950664"/>
            <a:ext cx="2556681" cy="21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/>
              <a:t>L’instruction continue:</a:t>
            </a:r>
          </a:p>
          <a:p>
            <a:pPr lvl="1"/>
            <a:r>
              <a:rPr lang="fr-FR" dirty="0" smtClean="0"/>
              <a:t>Permet d’ignorer l’itération actuelle de la boucle et de passer à l’itération suivante.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884693" y="4353636"/>
            <a:ext cx="2579426" cy="213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/>
              <a:t>L’instruction GoTo:</a:t>
            </a:r>
            <a:r>
              <a:rPr lang="fr-FR" dirty="0"/>
              <a:t> </a:t>
            </a:r>
            <a:r>
              <a:rPr lang="fr-FR" dirty="0" smtClean="0"/>
              <a:t>permet de passer à une autre instruction recommander, au lieu de respecter l’ordre des instructions.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643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Algorithme</a:t>
            </a:r>
            <a:endParaRPr lang="fr-FR" sz="4800" b="1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9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Syntaxe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61362" y="6598840"/>
            <a:ext cx="395550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12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82010" y="2184241"/>
            <a:ext cx="6005015" cy="3087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400" b="1" dirty="0"/>
              <a:t>L’algorithme</a:t>
            </a:r>
            <a:r>
              <a:rPr lang="fr-FR" sz="2400" b="1" dirty="0" smtClean="0"/>
              <a:t>: </a:t>
            </a:r>
            <a:r>
              <a:rPr lang="fr-FR" sz="2400" dirty="0"/>
              <a:t>c’est tout simplement une façon de décrire dans ses moindres détails comment procéder pour faire quelque </a:t>
            </a:r>
            <a:r>
              <a:rPr lang="fr-FR" sz="2400" dirty="0" smtClean="0"/>
              <a:t>chose.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/>
              <a:t>D’une autre façon on peut dire qu’il est un plan pour résoudre un problème donné à partir des étapes pour trouver une solution.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5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Syntaxe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61362" y="6598840"/>
            <a:ext cx="395550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13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28" y="1190462"/>
            <a:ext cx="7637669" cy="473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Git vs GitHub</a:t>
            </a:r>
            <a:endParaRPr lang="fr-FR" sz="4800" b="1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8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vs GitLab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azure D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evOps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407501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 de base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et GitHub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Langage 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3753134" y="1170195"/>
            <a:ext cx="7315200" cy="1780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bg1"/>
                </a:solidFill>
              </a:rPr>
              <a:t>Git: git est un système de gestion des versions.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dirty="0"/>
              <a:t>Git est un logiciel libre créé en 2005 par Linus </a:t>
            </a:r>
            <a:r>
              <a:rPr lang="fr-FR" sz="2400" dirty="0" smtClean="0"/>
              <a:t>Torvalds.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53134" y="3695482"/>
            <a:ext cx="7315200" cy="1780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400" dirty="0" smtClean="0"/>
              <a:t>GitHub: est une plateforme qui héberge Git, et permettre de développer les programmes en même temps et de sauvegarder chaque modification.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11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vs azure dvobs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GitLab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0817" y="235910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 de base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et GitHub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Langage 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12442" y="1170195"/>
            <a:ext cx="5786651" cy="5121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000" b="1" dirty="0"/>
              <a:t>GitHub</a:t>
            </a:r>
            <a:r>
              <a:rPr lang="fr-FR" dirty="0"/>
              <a:t> : Préféré par la communauté. Offre des dépôts publics et privés</a:t>
            </a:r>
            <a:r>
              <a:rPr lang="fr-FR" dirty="0" smtClean="0"/>
              <a:t>.</a:t>
            </a:r>
            <a:endParaRPr lang="fr-FR" dirty="0"/>
          </a:p>
          <a:p>
            <a:pPr marL="342900" indent="-342900">
              <a:buFont typeface="Wingdings" pitchFamily="2" charset="2"/>
              <a:buChar char="v"/>
            </a:pPr>
            <a:r>
              <a:rPr lang="fr-FR" sz="2000" b="1" dirty="0"/>
              <a:t>Azure DevOps </a:t>
            </a:r>
            <a:r>
              <a:rPr lang="fr-FR" dirty="0"/>
              <a:t>: Préféré par les entreprises. Offre des dépôts publics et privés</a:t>
            </a:r>
            <a:r>
              <a:rPr lang="fr-FR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fr-FR" sz="2000" b="1" dirty="0" smtClean="0"/>
              <a:t>GitHub </a:t>
            </a:r>
            <a:r>
              <a:rPr lang="fr-FR" sz="2000" b="1" dirty="0"/>
              <a:t>:</a:t>
            </a:r>
            <a:r>
              <a:rPr lang="fr-FR" dirty="0"/>
              <a:t> Bon si tout est dans GitHub.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b="1" dirty="0" smtClean="0"/>
              <a:t>Azure </a:t>
            </a:r>
            <a:r>
              <a:rPr lang="fr-FR" sz="2000" b="1" dirty="0"/>
              <a:t>DevOps </a:t>
            </a:r>
            <a:r>
              <a:rPr lang="fr-FR" dirty="0"/>
              <a:t>: Mature et complet. S’intègre à plus de 1000 extensions.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dirty="0"/>
          </a:p>
          <a:p>
            <a:pPr marL="342900" indent="-342900">
              <a:buFont typeface="Wingdings" pitchFamily="2" charset="2"/>
              <a:buChar char="v"/>
            </a:pPr>
            <a:r>
              <a:rPr lang="fr-FR" sz="2000" b="1" dirty="0" smtClean="0"/>
              <a:t>GitHub </a:t>
            </a:r>
            <a:r>
              <a:rPr lang="fr-FR" dirty="0"/>
              <a:t>: Nouveau et relativement peu éprouvé, mais facile à utiliser.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sz="2000" b="1" dirty="0" smtClean="0"/>
              <a:t>Azure </a:t>
            </a:r>
            <a:r>
              <a:rPr lang="fr-FR" sz="2000" b="1" dirty="0"/>
              <a:t>DevOps </a:t>
            </a:r>
            <a:r>
              <a:rPr lang="fr-FR" dirty="0"/>
              <a:t>: pipelines matures et riches en fonctionnalités. Bonne intégration avec les outils d’entreprise.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dirty="0"/>
          </a:p>
          <a:p>
            <a:endParaRPr lang="fr-FR" dirty="0" smtClean="0"/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28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817" y="1845176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vs GitLab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36662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azure dvobs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0189" y="2380205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 de base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et GitHub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Langage 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70651" y="2087098"/>
            <a:ext cx="7342496" cy="273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26522"/>
              </p:ext>
            </p:extLst>
          </p:nvPr>
        </p:nvGraphicFramePr>
        <p:xfrm>
          <a:off x="4382692" y="3075848"/>
          <a:ext cx="6372368" cy="1005840"/>
        </p:xfrm>
        <a:graphic>
          <a:graphicData uri="http://schemas.openxmlformats.org/drawingml/2006/table">
            <a:tbl>
              <a:tblPr/>
              <a:tblGrid>
                <a:gridCol w="318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Repositories privés payants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Repositories privés gratuits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Pas d’hébergement gratuit sur un serveur privé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Hébergement gratuit possible sur un serveur privé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>
            <a:off x="4347726" y="3479674"/>
            <a:ext cx="6188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441899" y="2950664"/>
            <a:ext cx="0" cy="113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817" y="184517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vs GitLab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36662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azure dvobs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0189" y="2352908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 de base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et GitHub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Langage 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62316" y="547580"/>
            <a:ext cx="7287905" cy="5839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/>
              <a:t>git clone:</a:t>
            </a:r>
            <a:endParaRPr lang="fr-FR" b="1" dirty="0"/>
          </a:p>
          <a:p>
            <a:r>
              <a:rPr lang="fr-FR" dirty="0"/>
              <a:t>Permet de récupérer (télécharger) le contenu d’un </a:t>
            </a:r>
            <a:r>
              <a:rPr lang="fr-FR" dirty="0" smtClean="0"/>
              <a:t>dépôt.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err="1" smtClean="0"/>
              <a:t>init</a:t>
            </a:r>
            <a:r>
              <a:rPr lang="fr-FR" b="1" dirty="0" smtClean="0"/>
              <a:t>:</a:t>
            </a:r>
            <a:endParaRPr lang="fr-FR" b="1" dirty="0"/>
          </a:p>
          <a:p>
            <a:r>
              <a:rPr lang="fr-FR" dirty="0"/>
              <a:t>Permet d’initialiser un dépôt localement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err="1" smtClean="0"/>
              <a:t>add</a:t>
            </a:r>
            <a:r>
              <a:rPr lang="fr-FR" b="1" dirty="0" smtClean="0"/>
              <a:t>:</a:t>
            </a:r>
            <a:endParaRPr lang="fr-FR" b="1" dirty="0"/>
          </a:p>
          <a:p>
            <a:r>
              <a:rPr lang="fr-FR" dirty="0"/>
              <a:t>Permet d’ajouter des fichiers à </a:t>
            </a:r>
            <a:r>
              <a:rPr lang="fr-FR" dirty="0" err="1"/>
              <a:t>versionner</a:t>
            </a:r>
            <a:r>
              <a:rPr lang="fr-FR" dirty="0"/>
              <a:t> dans git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err="1" smtClean="0"/>
              <a:t>status</a:t>
            </a:r>
            <a:r>
              <a:rPr lang="fr-FR" b="1" dirty="0" smtClean="0"/>
              <a:t>:</a:t>
            </a:r>
            <a:endParaRPr lang="fr-FR" b="1" dirty="0"/>
          </a:p>
          <a:p>
            <a:r>
              <a:rPr lang="fr-FR" dirty="0"/>
              <a:t>Permet </a:t>
            </a:r>
            <a:r>
              <a:rPr lang="fr-FR" dirty="0" smtClean="0"/>
              <a:t>d’afficher </a:t>
            </a:r>
            <a:r>
              <a:rPr lang="fr-FR" dirty="0"/>
              <a:t>les informations courantes sur l’</a:t>
            </a:r>
            <a:r>
              <a:rPr lang="fr-FR" b="1" dirty="0"/>
              <a:t>état des fichiers dans le dépôt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smtClean="0"/>
              <a:t>commit:</a:t>
            </a:r>
            <a:endParaRPr lang="fr-FR" b="1" dirty="0"/>
          </a:p>
          <a:p>
            <a:r>
              <a:rPr lang="fr-FR" dirty="0"/>
              <a:t>Permet de </a:t>
            </a:r>
            <a:r>
              <a:rPr lang="fr-FR" dirty="0" err="1"/>
              <a:t>commiter</a:t>
            </a:r>
            <a:r>
              <a:rPr lang="fr-FR" dirty="0"/>
              <a:t> les fichiers qui ont été ajouté avec git </a:t>
            </a:r>
            <a:r>
              <a:rPr lang="fr-FR" dirty="0" err="1"/>
              <a:t>add</a:t>
            </a:r>
            <a:r>
              <a:rPr lang="fr-FR" dirty="0"/>
              <a:t>. Ce commit contient un message informant de la modifiée opérée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smtClean="0"/>
              <a:t>log:</a:t>
            </a:r>
            <a:endParaRPr lang="fr-FR" b="1" dirty="0"/>
          </a:p>
          <a:p>
            <a:r>
              <a:rPr lang="fr-FR" dirty="0"/>
              <a:t>Permet d’afficher les </a:t>
            </a:r>
            <a:r>
              <a:rPr lang="fr-FR" dirty="0" err="1"/>
              <a:t>commits</a:t>
            </a:r>
            <a:r>
              <a:rPr lang="fr-FR" dirty="0"/>
              <a:t> précédents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smtClean="0"/>
              <a:t>push:</a:t>
            </a:r>
            <a:endParaRPr lang="fr-FR" b="1" dirty="0"/>
          </a:p>
          <a:p>
            <a:r>
              <a:rPr lang="fr-FR" dirty="0"/>
              <a:t>Permet de pousser les </a:t>
            </a:r>
            <a:r>
              <a:rPr lang="fr-FR" dirty="0" err="1"/>
              <a:t>commits</a:t>
            </a:r>
            <a:r>
              <a:rPr lang="fr-FR" dirty="0"/>
              <a:t> vers le dépôt choisi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</a:t>
            </a:r>
            <a:r>
              <a:rPr lang="fr-FR" b="1" dirty="0" smtClean="0"/>
              <a:t>pull:</a:t>
            </a:r>
            <a:endParaRPr lang="fr-FR" b="1" dirty="0"/>
          </a:p>
          <a:p>
            <a:r>
              <a:rPr lang="fr-FR" dirty="0"/>
              <a:t>Permet de récupérer les derniers éléments (</a:t>
            </a:r>
            <a:r>
              <a:rPr lang="fr-FR" dirty="0" err="1"/>
              <a:t>commits</a:t>
            </a:r>
            <a:r>
              <a:rPr lang="fr-FR" dirty="0"/>
              <a:t>) poussés sur le dépôt</a:t>
            </a:r>
            <a:r>
              <a:rPr lang="fr-F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b="1" dirty="0"/>
              <a:t>git reset</a:t>
            </a:r>
          </a:p>
          <a:p>
            <a:r>
              <a:rPr lang="fr-FR" dirty="0"/>
              <a:t>Permet de supprimer un commit dans la pile des </a:t>
            </a:r>
            <a:r>
              <a:rPr lang="fr-FR" dirty="0" err="1"/>
              <a:t>commits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6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Définition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817" y="184517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vs GitLab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36662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vs azure dvobs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0189" y="2352908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 de base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et GitHub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Langage 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62316" y="547580"/>
            <a:ext cx="7287905" cy="5839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pPr marL="285750" indent="-285750">
              <a:buFont typeface="Wingdings" pitchFamily="2" charset="2"/>
              <a:buChar char="v"/>
            </a:pPr>
            <a:endParaRPr lang="fr-FR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endParaRPr lang="fr-FR" dirty="0"/>
          </a:p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77" y="834018"/>
            <a:ext cx="57340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Langage C</a:t>
            </a:r>
            <a:endParaRPr lang="fr-FR" sz="4800" b="1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2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gner et arrondir un rectangle à un seul coin 16"/>
          <p:cNvSpPr/>
          <p:nvPr/>
        </p:nvSpPr>
        <p:spPr>
          <a:xfrm>
            <a:off x="9372824" y="96819"/>
            <a:ext cx="2612571" cy="450761"/>
          </a:xfrm>
          <a:prstGeom prst="snip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719830" y="1002107"/>
            <a:ext cx="2447365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tx1"/>
                </a:solidFill>
              </a:rPr>
              <a:t>A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324998" y="709686"/>
            <a:ext cx="9341222" cy="134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1361" y="3392017"/>
            <a:ext cx="2447366" cy="336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 c</a:t>
            </a:r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2614"/>
            <a:ext cx="12192000" cy="690061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12302" y="632094"/>
            <a:ext cx="2693224" cy="5856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0189" y="834018"/>
            <a:ext cx="2457450" cy="33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Définition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189" y="1376250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Instructions de base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0189" y="185668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conditions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89" y="2391006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boucles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189" y="2950664"/>
            <a:ext cx="2457450" cy="336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de boucle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Arrondir un rectangle avec un coin du même côté 29"/>
          <p:cNvSpPr/>
          <p:nvPr/>
        </p:nvSpPr>
        <p:spPr>
          <a:xfrm>
            <a:off x="312302" y="42085"/>
            <a:ext cx="1871340" cy="369350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Git et GitHub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183642" y="411435"/>
            <a:ext cx="9801753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ndir un rectangle avec un coin du même côté 40"/>
          <p:cNvSpPr/>
          <p:nvPr/>
        </p:nvSpPr>
        <p:spPr>
          <a:xfrm>
            <a:off x="2314209" y="42085"/>
            <a:ext cx="1897039" cy="37775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Langage 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Arrondir un rectangle avec un coin du même côté 41"/>
          <p:cNvSpPr/>
          <p:nvPr/>
        </p:nvSpPr>
        <p:spPr>
          <a:xfrm>
            <a:off x="4347726" y="45692"/>
            <a:ext cx="1897038" cy="374143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Algorithme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830" y="6598841"/>
            <a:ext cx="11265565" cy="175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24724" y="6598840"/>
            <a:ext cx="232187" cy="17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19" y="49104"/>
            <a:ext cx="2472282" cy="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21373" y="1170195"/>
            <a:ext cx="7055893" cy="1780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2400" dirty="0" smtClean="0"/>
              <a:t>Langage C :est un langage de programmation créé en 1970 par </a:t>
            </a:r>
            <a:r>
              <a:rPr lang="fr-FR" sz="2400" dirty="0"/>
              <a:t>Dennis </a:t>
            </a:r>
            <a:r>
              <a:rPr lang="fr-FR" sz="2400" dirty="0" smtClean="0"/>
              <a:t>Ritchie  </a:t>
            </a:r>
            <a:r>
              <a:rPr lang="fr-FR" sz="2400" dirty="0"/>
              <a:t>et Kenneth </a:t>
            </a:r>
            <a:r>
              <a:rPr lang="fr-FR" sz="2400" dirty="0" smtClean="0"/>
              <a:t>Thompson.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821373" y="3407693"/>
            <a:ext cx="7055893" cy="2119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400" dirty="0" smtClean="0"/>
              <a:t>La plus part des langages de programmation sont basées sur langage C comme PHP , java et C++.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582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11612</TotalTime>
  <Words>1097</Words>
  <Application>Microsoft Office PowerPoint</Application>
  <PresentationFormat>Grand écran</PresentationFormat>
  <Paragraphs>265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Ezaim BOUHALLAF</dc:creator>
  <cp:lastModifiedBy>error66</cp:lastModifiedBy>
  <cp:revision>570</cp:revision>
  <dcterms:created xsi:type="dcterms:W3CDTF">2015-05-28T21:06:24Z</dcterms:created>
  <dcterms:modified xsi:type="dcterms:W3CDTF">2021-11-15T08:00:43Z</dcterms:modified>
</cp:coreProperties>
</file>