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8" r:id="rId5"/>
    <p:sldId id="266" r:id="rId6"/>
    <p:sldId id="270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3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82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44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88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96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8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11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9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25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73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9278-65E3-4621-9CBD-68959D9CE85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EF0DE-E28F-4A6D-ACE1-10B5F5EF7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5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074"/>
            <a:ext cx="1547446" cy="459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 smtClean="0">
                <a:solidFill>
                  <a:schemeClr val="bg1">
                    <a:lumMod val="95000"/>
                  </a:schemeClr>
                </a:solidFill>
              </a:rPr>
              <a:t>hh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-1" y="453364"/>
            <a:ext cx="121920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7446" y="-6074"/>
            <a:ext cx="10644554" cy="459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dirty="0" smtClean="0">
                <a:solidFill>
                  <a:schemeClr val="tx1"/>
                </a:solidFill>
              </a:rPr>
              <a:t>https://www.youcode.com/html&amp;css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47445" cy="5059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453364"/>
            <a:ext cx="12192000" cy="6457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828800" y="2078182"/>
            <a:ext cx="8395855" cy="292608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3600" b="1" dirty="0" smtClean="0"/>
              <a:t>HTML &amp; CSS</a:t>
            </a:r>
            <a:endParaRPr lang="fr-FR" sz="3600" b="1" dirty="0"/>
          </a:p>
        </p:txBody>
      </p:sp>
      <p:sp>
        <p:nvSpPr>
          <p:cNvPr id="22" name="Flèche droite 21"/>
          <p:cNvSpPr/>
          <p:nvPr/>
        </p:nvSpPr>
        <p:spPr>
          <a:xfrm rot="7273696" flipH="1" flipV="1">
            <a:off x="2280964" y="4866296"/>
            <a:ext cx="519795" cy="24400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3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074"/>
            <a:ext cx="1547446" cy="459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 smtClean="0">
                <a:solidFill>
                  <a:schemeClr val="bg1">
                    <a:lumMod val="95000"/>
                  </a:schemeClr>
                </a:solidFill>
              </a:rPr>
              <a:t>hh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-1" y="453364"/>
            <a:ext cx="121920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7446" y="-6074"/>
            <a:ext cx="10644554" cy="459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dirty="0" smtClean="0">
                <a:solidFill>
                  <a:schemeClr val="tx1"/>
                </a:solidFill>
              </a:rPr>
              <a:t>https://www.youcode.com/html&amp;css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47445" cy="5059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2" y="453363"/>
            <a:ext cx="12192000" cy="63354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Html: </a:t>
            </a: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« HyperText Mark-Up Language »</a:t>
            </a:r>
            <a:endParaRPr lang="fr-FR" sz="3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Html est un langage de marquage et structuration basé sur des balises qui permet de structurer une page web.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MA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 utilise html pour :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*Structure du page.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*Publication des documents sur une page web.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*Hyperliens.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*Créer des formulaires de saisie.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*Inclure des ressources multimédias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*Les éléments sémantiques.</a:t>
            </a:r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28650" y="1113367"/>
            <a:ext cx="1647825" cy="4286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/>
                </a:solidFill>
              </a:rPr>
              <a:t>Définition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505075" y="1113366"/>
            <a:ext cx="1838325" cy="428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r>
              <a:rPr lang="fr-FR" b="1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4572000" y="1113366"/>
            <a:ext cx="1838325" cy="428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>
                <a:solidFill>
                  <a:schemeClr val="tx1"/>
                </a:solidFill>
              </a:rPr>
              <a:t>Syntaxe de code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56684"/>
            <a:ext cx="6039853" cy="400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9850" y="556077"/>
            <a:ext cx="6152147" cy="401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/>
                </a:solidFill>
              </a:rPr>
              <a:t>CSS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074"/>
            <a:ext cx="1547446" cy="459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 smtClean="0">
                <a:solidFill>
                  <a:schemeClr val="bg1">
                    <a:lumMod val="95000"/>
                  </a:schemeClr>
                </a:solidFill>
              </a:rPr>
              <a:t>hh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-1" y="453364"/>
            <a:ext cx="121920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7446" y="-6074"/>
            <a:ext cx="10644554" cy="459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dirty="0" smtClean="0">
                <a:solidFill>
                  <a:schemeClr val="tx1"/>
                </a:solidFill>
              </a:rPr>
              <a:t>https://www.youcode.com/html&amp;css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47445" cy="5059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2" y="453364"/>
            <a:ext cx="12192000" cy="6457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FR" dirty="0" smtClean="0">
                <a:solidFill>
                  <a:schemeClr val="tx1"/>
                </a:solidFill>
              </a:rPr>
              <a:t>Parmi les principaux composants du code Html sont les balises.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b="1" dirty="0">
                <a:solidFill>
                  <a:schemeClr val="tx1"/>
                </a:solidFill>
              </a:rPr>
              <a:t>Voici les balises les plus importantes à connaître selon moi </a:t>
            </a:r>
            <a:r>
              <a:rPr lang="fr-FR" b="1" dirty="0" smtClean="0">
                <a:solidFill>
                  <a:schemeClr val="tx1"/>
                </a:solidFill>
              </a:rPr>
              <a:t>:</a:t>
            </a:r>
            <a:endParaRPr lang="fr-FR" b="1" dirty="0">
              <a:solidFill>
                <a:schemeClr val="tx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h1 : Titre</a:t>
            </a:r>
          </a:p>
          <a:p>
            <a:pPr lvl="1" fontAlgn="base"/>
            <a:r>
              <a:rPr lang="fr-FR" dirty="0" smtClean="0">
                <a:solidFill>
                  <a:schemeClr val="tx1"/>
                </a:solidFill>
              </a:rPr>
              <a:t>----&gt;h2</a:t>
            </a:r>
            <a:r>
              <a:rPr lang="fr-FR" dirty="0">
                <a:solidFill>
                  <a:schemeClr val="tx1"/>
                </a:solidFill>
              </a:rPr>
              <a:t>, h3, h4, h5 et h6 : Sous-Titres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 : </a:t>
            </a:r>
            <a:r>
              <a:rPr lang="fr-FR" dirty="0" smtClean="0">
                <a:solidFill>
                  <a:schemeClr val="tx1"/>
                </a:solidFill>
              </a:rPr>
              <a:t>Paragraphe.</a:t>
            </a:r>
            <a:endParaRPr lang="fr-FR" dirty="0">
              <a:solidFill>
                <a:schemeClr val="tx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Strong : « Gras </a:t>
            </a:r>
            <a:r>
              <a:rPr lang="fr-FR" dirty="0" smtClean="0">
                <a:solidFill>
                  <a:schemeClr val="tx1"/>
                </a:solidFill>
              </a:rPr>
              <a:t>».</a:t>
            </a:r>
            <a:endParaRPr lang="fr-FR" dirty="0">
              <a:solidFill>
                <a:schemeClr val="tx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Em :  « Italique </a:t>
            </a:r>
            <a:r>
              <a:rPr lang="fr-FR" dirty="0" smtClean="0">
                <a:solidFill>
                  <a:schemeClr val="tx1"/>
                </a:solidFill>
              </a:rPr>
              <a:t>».</a:t>
            </a:r>
            <a:endParaRPr lang="fr-FR" dirty="0">
              <a:solidFill>
                <a:schemeClr val="tx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Div : </a:t>
            </a:r>
            <a:r>
              <a:rPr lang="fr-FR" dirty="0" smtClean="0">
                <a:solidFill>
                  <a:schemeClr val="tx1"/>
                </a:solidFill>
              </a:rPr>
              <a:t>Section.</a:t>
            </a:r>
            <a:endParaRPr lang="fr-FR" dirty="0">
              <a:solidFill>
                <a:schemeClr val="tx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Span : </a:t>
            </a:r>
            <a:r>
              <a:rPr lang="fr-FR" dirty="0" smtClean="0">
                <a:solidFill>
                  <a:schemeClr val="tx1"/>
                </a:solidFill>
              </a:rPr>
              <a:t>Sous-section.</a:t>
            </a:r>
            <a:endParaRPr lang="fr-FR" dirty="0">
              <a:solidFill>
                <a:schemeClr val="tx1"/>
              </a:solidFill>
            </a:endParaRPr>
          </a:p>
          <a:p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28650" y="1113367"/>
            <a:ext cx="1647825" cy="4286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/>
                </a:solidFill>
              </a:rPr>
              <a:t>Définition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505075" y="1113366"/>
            <a:ext cx="1838325" cy="4286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r>
              <a:rPr lang="fr-FR" b="1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4572000" y="1113366"/>
            <a:ext cx="1838325" cy="428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>
                <a:solidFill>
                  <a:schemeClr val="tx1"/>
                </a:solidFill>
              </a:rPr>
              <a:t>Syntaxe de code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083" y="0"/>
            <a:ext cx="145915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9049"/>
            <a:ext cx="6053853" cy="4711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39850" y="556077"/>
            <a:ext cx="6152147" cy="401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/>
                </a:solidFill>
              </a:rPr>
              <a:t>CSS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074"/>
            <a:ext cx="1547446" cy="459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 smtClean="0">
                <a:solidFill>
                  <a:schemeClr val="bg1">
                    <a:lumMod val="95000"/>
                  </a:schemeClr>
                </a:solidFill>
              </a:rPr>
              <a:t>hh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-1" y="453364"/>
            <a:ext cx="121920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7446" y="-6074"/>
            <a:ext cx="10644554" cy="459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dirty="0" smtClean="0">
                <a:solidFill>
                  <a:schemeClr val="tx1"/>
                </a:solidFill>
              </a:rPr>
              <a:t>https://www.youcode.com/html&amp;css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47445" cy="5059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2" y="453364"/>
            <a:ext cx="12192000" cy="6404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28650" y="1113367"/>
            <a:ext cx="1647825" cy="4286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/>
                </a:solidFill>
              </a:rPr>
              <a:t>Définition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505075" y="1113366"/>
            <a:ext cx="1838325" cy="4286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r>
              <a:rPr lang="fr-FR" b="1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4572000" y="1113366"/>
            <a:ext cx="1838325" cy="428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>
                <a:solidFill>
                  <a:schemeClr val="tx1"/>
                </a:solidFill>
              </a:rPr>
              <a:t>Syntaxe de code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083" y="0"/>
            <a:ext cx="145915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976" y="1995356"/>
            <a:ext cx="3381847" cy="396295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556684"/>
            <a:ext cx="6039853" cy="400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39850" y="556077"/>
            <a:ext cx="6152147" cy="401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/>
                </a:solidFill>
              </a:rPr>
              <a:t>CSS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57473"/>
              </p:ext>
            </p:extLst>
          </p:nvPr>
        </p:nvGraphicFramePr>
        <p:xfrm>
          <a:off x="178256" y="1801163"/>
          <a:ext cx="7932126" cy="4351338"/>
        </p:xfrm>
        <a:graphic>
          <a:graphicData uri="http://schemas.openxmlformats.org/drawingml/2006/table">
            <a:tbl>
              <a:tblPr/>
              <a:tblGrid>
                <a:gridCol w="1575939">
                  <a:extLst>
                    <a:ext uri="{9D8B030D-6E8A-4147-A177-3AD203B41FA5}">
                      <a16:colId xmlns:a16="http://schemas.microsoft.com/office/drawing/2014/main" val="849756764"/>
                    </a:ext>
                  </a:extLst>
                </a:gridCol>
                <a:gridCol w="6356187">
                  <a:extLst>
                    <a:ext uri="{9D8B030D-6E8A-4147-A177-3AD203B41FA5}">
                      <a16:colId xmlns:a16="http://schemas.microsoft.com/office/drawing/2014/main" val="4132684318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</a:rPr>
                        <a:t>Nom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</a:rPr>
                        <a:t>Détails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952770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effectLst/>
                        </a:rPr>
                        <a:t>&lt;section&gt;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</a:rPr>
                        <a:t>Section générique regroupant un même sujet, une même fonctionnalité, de préférence avec un en-tête, ou bien section d'application web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62482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effectLst/>
                        </a:rPr>
                        <a:t>&lt;article&gt;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</a:rPr>
                        <a:t>Section de contenu indépendante, pouvant être extraite individuellement du document ou syndiquée (flux RSS ou équivalent), sans pénaliser sa compréhension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8249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effectLst/>
                        </a:rPr>
                        <a:t>&lt;nav&gt;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</a:rPr>
                        <a:t>Section possédant des liens de navigation principaux (au sein du document ou vers d'autres pages)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81679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effectLst/>
                        </a:rPr>
                        <a:t>&lt;aside&gt;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</a:rPr>
                        <a:t>Section dont le contenu est un complément par rapport à ce qui l'entoure, qui n'est pas forcément en lien direct avec le contenu mais qui peut apporter des informations supplémentaires.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9863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effectLst/>
                        </a:rPr>
                        <a:t>&lt;header&gt;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</a:rPr>
                        <a:t>Section d'introduction d'un article, d'une autre section ou du document entier (en-tête de page).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38872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 algn="ctr"/>
                      <a:r>
                        <a:rPr lang="fr-FR" sz="1600" b="1">
                          <a:effectLst/>
                        </a:rPr>
                        <a:t>&lt;footer&gt;</a:t>
                      </a:r>
                      <a:endParaRPr lang="fr-FR" sz="1600">
                        <a:effectLst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</a:rPr>
                        <a:t>Section de conclusion d'une section ou d'un article, voire du document entier (pied de page).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69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6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074"/>
            <a:ext cx="1547446" cy="459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 smtClean="0">
                <a:solidFill>
                  <a:schemeClr val="bg1">
                    <a:lumMod val="95000"/>
                  </a:schemeClr>
                </a:solidFill>
              </a:rPr>
              <a:t>hh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-1" y="453364"/>
            <a:ext cx="121920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7446" y="-6074"/>
            <a:ext cx="10644554" cy="459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dirty="0" smtClean="0">
                <a:solidFill>
                  <a:schemeClr val="tx1"/>
                </a:solidFill>
              </a:rPr>
              <a:t>https://www.youcode.com/html&amp;css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47445" cy="5059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2" y="453364"/>
            <a:ext cx="12192000" cy="6404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2000" dirty="0" smtClean="0">
                <a:solidFill>
                  <a:schemeClr val="tx1"/>
                </a:solidFill>
              </a:rPr>
              <a:t>h</a:t>
            </a:r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28650" y="1113367"/>
            <a:ext cx="1647825" cy="4286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/>
                </a:solidFill>
              </a:rPr>
              <a:t>Définition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505075" y="1113366"/>
            <a:ext cx="1838325" cy="428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r>
              <a:rPr lang="fr-FR" b="1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4572000" y="1113366"/>
            <a:ext cx="1838325" cy="4286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>
                <a:solidFill>
                  <a:schemeClr val="tx1"/>
                </a:solidFill>
              </a:rPr>
              <a:t>Syntaxe de code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083" y="0"/>
            <a:ext cx="145915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289" y="1995356"/>
            <a:ext cx="3429479" cy="3705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25" y="1995355"/>
            <a:ext cx="3329451" cy="37057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0" y="556684"/>
            <a:ext cx="6039853" cy="400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39850" y="556077"/>
            <a:ext cx="6152147" cy="401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/>
                </a:solidFill>
              </a:rPr>
              <a:t>CSS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074"/>
            <a:ext cx="1547446" cy="459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 smtClean="0">
                <a:solidFill>
                  <a:schemeClr val="bg1">
                    <a:lumMod val="95000"/>
                  </a:schemeClr>
                </a:solidFill>
              </a:rPr>
              <a:t>hh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-1" y="453364"/>
            <a:ext cx="121920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7446" y="-6074"/>
            <a:ext cx="10644554" cy="459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dirty="0" smtClean="0">
                <a:solidFill>
                  <a:schemeClr val="tx1"/>
                </a:solidFill>
              </a:rPr>
              <a:t>https://www.youcode.com/html&amp;css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47445" cy="5059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2" y="453364"/>
            <a:ext cx="12192000" cy="6404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CSS: </a:t>
            </a: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« Cascading Style Sheets »</a:t>
            </a:r>
            <a:endParaRPr lang="fr-FR" sz="3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tx1"/>
                </a:solidFill>
              </a:rPr>
              <a:t>CSS est un langage qui permet de mettre en forme les pages web</a:t>
            </a:r>
            <a:endParaRPr lang="fr-FR" sz="28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MA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Les propriétés de CSS   :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*Présentation des pages web.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*Séparé d’Html au niveau de code.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*Independence.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*Facilité de maintenance.</a:t>
            </a:r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28650" y="1113367"/>
            <a:ext cx="1647825" cy="4286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/>
                </a:solidFill>
              </a:rPr>
              <a:t>Définition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505075" y="1113366"/>
            <a:ext cx="1838325" cy="428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r>
              <a:rPr lang="fr-FR" b="1" dirty="0" smtClean="0">
                <a:solidFill>
                  <a:schemeClr val="tx1"/>
                </a:solidFill>
              </a:rPr>
              <a:t>Propriétés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572000" y="1113366"/>
            <a:ext cx="1838325" cy="428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>
                <a:solidFill>
                  <a:schemeClr val="tx1"/>
                </a:solidFill>
              </a:rPr>
              <a:t>Syntaxe de code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56684"/>
            <a:ext cx="6039853" cy="400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39850" y="556077"/>
            <a:ext cx="6152147" cy="4013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/>
                </a:solidFill>
              </a:rPr>
              <a:t>CSS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074"/>
            <a:ext cx="1547446" cy="459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 smtClean="0">
                <a:solidFill>
                  <a:schemeClr val="bg1">
                    <a:lumMod val="95000"/>
                  </a:schemeClr>
                </a:solidFill>
              </a:rPr>
              <a:t>hh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-1" y="453364"/>
            <a:ext cx="121920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7446" y="-6074"/>
            <a:ext cx="10644554" cy="459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dirty="0" smtClean="0">
                <a:solidFill>
                  <a:schemeClr val="tx1"/>
                </a:solidFill>
              </a:rPr>
              <a:t>https://www.youcode.com/html&amp;css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47445" cy="5059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2" y="453364"/>
            <a:ext cx="12192000" cy="6404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i="1" dirty="0" smtClean="0">
                <a:solidFill>
                  <a:schemeClr val="tx1"/>
                </a:solidFill>
              </a:rPr>
              <a:t>font-</a:t>
            </a:r>
            <a:r>
              <a:rPr lang="fr-FR" b="1" i="1" dirty="0" err="1" smtClean="0">
                <a:solidFill>
                  <a:schemeClr val="tx1"/>
                </a:solidFill>
              </a:rPr>
              <a:t>family</a:t>
            </a:r>
            <a:r>
              <a:rPr lang="fr-FR" b="1" i="1" dirty="0" smtClean="0">
                <a:solidFill>
                  <a:schemeClr val="tx1"/>
                </a:solidFill>
              </a:rPr>
              <a:t> : </a:t>
            </a:r>
            <a:r>
              <a:rPr lang="fr-FR" dirty="0" smtClean="0">
                <a:solidFill>
                  <a:schemeClr val="tx1"/>
                </a:solidFill>
              </a:rPr>
              <a:t>Nom de la police.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i="1" dirty="0" smtClean="0">
                <a:solidFill>
                  <a:schemeClr val="tx1"/>
                </a:solidFill>
              </a:rPr>
              <a:t>font-size : </a:t>
            </a:r>
            <a:r>
              <a:rPr lang="fr-FR" dirty="0" smtClean="0">
                <a:solidFill>
                  <a:schemeClr val="tx1"/>
                </a:solidFill>
              </a:rPr>
              <a:t>Taille du texte. [px (pixels), % (pourcentage), </a:t>
            </a:r>
            <a:r>
              <a:rPr lang="fr-FR" dirty="0" err="1" smtClean="0">
                <a:solidFill>
                  <a:schemeClr val="tx1"/>
                </a:solidFill>
              </a:rPr>
              <a:t>em</a:t>
            </a:r>
            <a:r>
              <a:rPr lang="fr-FR" dirty="0" smtClean="0">
                <a:solidFill>
                  <a:schemeClr val="tx1"/>
                </a:solidFill>
              </a:rPr>
              <a:t> (taille relative)].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1" i="1" dirty="0" smtClean="0">
                <a:solidFill>
                  <a:schemeClr val="tx1"/>
                </a:solidFill>
              </a:rPr>
              <a:t>font-</a:t>
            </a:r>
            <a:r>
              <a:rPr lang="fr-FR" b="1" i="1" dirty="0" err="1" smtClean="0">
                <a:solidFill>
                  <a:schemeClr val="tx1"/>
                </a:solidFill>
              </a:rPr>
              <a:t>weight</a:t>
            </a: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Gras (</a:t>
            </a:r>
            <a:r>
              <a:rPr lang="fr-FR" dirty="0" err="1" smtClean="0">
                <a:solidFill>
                  <a:schemeClr val="tx1"/>
                </a:solidFill>
              </a:rPr>
              <a:t>bold</a:t>
            </a:r>
            <a:r>
              <a:rPr lang="fr-FR" dirty="0" smtClean="0">
                <a:solidFill>
                  <a:schemeClr val="tx1"/>
                </a:solidFill>
              </a:rPr>
              <a:t> : gras, </a:t>
            </a:r>
            <a:r>
              <a:rPr lang="fr-FR" dirty="0" err="1" smtClean="0">
                <a:solidFill>
                  <a:schemeClr val="tx1"/>
                </a:solidFill>
              </a:rPr>
              <a:t>bolder</a:t>
            </a:r>
            <a:r>
              <a:rPr lang="fr-FR" dirty="0" smtClean="0">
                <a:solidFill>
                  <a:schemeClr val="tx1"/>
                </a:solidFill>
              </a:rPr>
              <a:t> : plus gras, </a:t>
            </a:r>
            <a:r>
              <a:rPr lang="fr-FR" dirty="0" err="1" smtClean="0">
                <a:solidFill>
                  <a:schemeClr val="tx1"/>
                </a:solidFill>
              </a:rPr>
              <a:t>lighter</a:t>
            </a:r>
            <a:r>
              <a:rPr lang="fr-FR" dirty="0" smtClean="0">
                <a:solidFill>
                  <a:schemeClr val="tx1"/>
                </a:solidFill>
              </a:rPr>
              <a:t> : plus fin , normal : sans modification 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1" i="1" dirty="0" smtClean="0">
                <a:solidFill>
                  <a:schemeClr val="tx1"/>
                </a:solidFill>
              </a:rPr>
              <a:t>font-style </a:t>
            </a:r>
            <a:r>
              <a:rPr lang="fr-FR" dirty="0" smtClean="0">
                <a:solidFill>
                  <a:schemeClr val="tx1"/>
                </a:solidFill>
              </a:rPr>
              <a:t>: (</a:t>
            </a:r>
            <a:r>
              <a:rPr lang="fr-FR" dirty="0" err="1" smtClean="0">
                <a:solidFill>
                  <a:schemeClr val="tx1"/>
                </a:solidFill>
              </a:rPr>
              <a:t>italic</a:t>
            </a:r>
            <a:r>
              <a:rPr lang="fr-FR" dirty="0" smtClean="0">
                <a:solidFill>
                  <a:schemeClr val="tx1"/>
                </a:solidFill>
              </a:rPr>
              <a:t> : italique, none : normal).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  </a:t>
            </a:r>
            <a:r>
              <a:rPr lang="fr-FR" b="1" i="1" dirty="0" err="1" smtClean="0">
                <a:solidFill>
                  <a:schemeClr val="tx1"/>
                </a:solidFill>
              </a:rPr>
              <a:t>text-decoration</a:t>
            </a:r>
            <a:r>
              <a:rPr lang="fr-FR" dirty="0" smtClean="0">
                <a:solidFill>
                  <a:schemeClr val="tx1"/>
                </a:solidFill>
              </a:rPr>
              <a:t> : Décoration (</a:t>
            </a:r>
            <a:r>
              <a:rPr lang="fr-FR" dirty="0" err="1" smtClean="0">
                <a:solidFill>
                  <a:schemeClr val="tx1"/>
                </a:solidFill>
              </a:rPr>
              <a:t>underline</a:t>
            </a:r>
            <a:r>
              <a:rPr lang="fr-FR" dirty="0" smtClean="0">
                <a:solidFill>
                  <a:schemeClr val="tx1"/>
                </a:solidFill>
              </a:rPr>
              <a:t> : souligné, </a:t>
            </a:r>
            <a:r>
              <a:rPr lang="fr-FR" dirty="0" err="1" smtClean="0">
                <a:solidFill>
                  <a:schemeClr val="tx1"/>
                </a:solidFill>
              </a:rPr>
              <a:t>overline</a:t>
            </a:r>
            <a:r>
              <a:rPr lang="fr-FR" dirty="0" smtClean="0">
                <a:solidFill>
                  <a:schemeClr val="tx1"/>
                </a:solidFill>
              </a:rPr>
              <a:t> : ligne au-dessus, line-</a:t>
            </a:r>
            <a:r>
              <a:rPr lang="fr-FR" dirty="0" err="1" smtClean="0">
                <a:solidFill>
                  <a:schemeClr val="tx1"/>
                </a:solidFill>
              </a:rPr>
              <a:t>through</a:t>
            </a:r>
            <a:r>
              <a:rPr lang="fr-FR" dirty="0" smtClean="0">
                <a:solidFill>
                  <a:schemeClr val="tx1"/>
                </a:solidFill>
              </a:rPr>
              <a:t> : barré, </a:t>
            </a:r>
            <a:r>
              <a:rPr lang="fr-FR" dirty="0" err="1" smtClean="0">
                <a:solidFill>
                  <a:schemeClr val="tx1"/>
                </a:solidFill>
              </a:rPr>
              <a:t>blink</a:t>
            </a:r>
            <a:r>
              <a:rPr lang="fr-FR" dirty="0" smtClean="0">
                <a:solidFill>
                  <a:schemeClr val="tx1"/>
                </a:solidFill>
              </a:rPr>
              <a:t> : clignotant, 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smtClean="0">
                <a:solidFill>
                  <a:schemeClr val="tx1"/>
                </a:solidFill>
              </a:rPr>
              <a:t>none : normal).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b="1" i="1" dirty="0" err="1" smtClean="0">
                <a:solidFill>
                  <a:schemeClr val="tx1"/>
                </a:solidFill>
              </a:rPr>
              <a:t>color</a:t>
            </a: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Couleur du texte . </a:t>
            </a:r>
            <a:r>
              <a:rPr lang="fr-FR" dirty="0" smtClean="0">
                <a:solidFill>
                  <a:schemeClr val="tx1"/>
                </a:solidFill>
              </a:rPr>
              <a:t>soit</a:t>
            </a:r>
            <a:r>
              <a:rPr lang="fr-FR" dirty="0" smtClean="0">
                <a:solidFill>
                  <a:schemeClr val="tx1"/>
                </a:solidFill>
              </a:rPr>
              <a:t>  la couleur en anglais (black, </a:t>
            </a:r>
            <a:r>
              <a:rPr lang="fr-FR" dirty="0" err="1" smtClean="0">
                <a:solidFill>
                  <a:schemeClr val="tx1"/>
                </a:solidFill>
              </a:rPr>
              <a:t>blue</a:t>
            </a:r>
            <a:r>
              <a:rPr lang="fr-FR" dirty="0" smtClean="0">
                <a:solidFill>
                  <a:schemeClr val="tx1"/>
                </a:solidFill>
              </a:rPr>
              <a:t>, green, white,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red</a:t>
            </a:r>
            <a:r>
              <a:rPr lang="fr-FR" dirty="0" smtClean="0">
                <a:solidFill>
                  <a:schemeClr val="tx1"/>
                </a:solidFill>
              </a:rPr>
              <a:t> ), soit en hexadécimal (exemple #CC48A1).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628650" y="1113367"/>
            <a:ext cx="1647825" cy="4286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/>
                </a:solidFill>
              </a:rPr>
              <a:t>Définition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505075" y="1113366"/>
            <a:ext cx="1838325" cy="4286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r>
              <a:rPr lang="fr-FR" b="1" dirty="0" smtClean="0">
                <a:solidFill>
                  <a:schemeClr val="tx1"/>
                </a:solidFill>
              </a:rPr>
              <a:t>Propriétés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572000" y="1113366"/>
            <a:ext cx="1838325" cy="428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>
                <a:solidFill>
                  <a:schemeClr val="tx1"/>
                </a:solidFill>
              </a:rPr>
              <a:t>Syntaxe de code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56684"/>
            <a:ext cx="6039853" cy="400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39850" y="556077"/>
            <a:ext cx="6152147" cy="4013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/>
                </a:solidFill>
              </a:rPr>
              <a:t>CSS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074"/>
            <a:ext cx="1547446" cy="459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 smtClean="0">
                <a:solidFill>
                  <a:schemeClr val="bg1">
                    <a:lumMod val="95000"/>
                  </a:schemeClr>
                </a:solidFill>
              </a:rPr>
              <a:t>hh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-1" y="453364"/>
            <a:ext cx="121920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7446" y="-6074"/>
            <a:ext cx="10644554" cy="459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dirty="0" smtClean="0">
                <a:solidFill>
                  <a:schemeClr val="tx1"/>
                </a:solidFill>
              </a:rPr>
              <a:t>https://www.youcode.com/html&amp;css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47445" cy="5059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2" y="453364"/>
            <a:ext cx="12192000" cy="6404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i="1" dirty="0" smtClean="0">
                <a:solidFill>
                  <a:schemeClr val="tx1"/>
                </a:solidFill>
              </a:rPr>
              <a:t>line-</a:t>
            </a:r>
            <a:r>
              <a:rPr lang="fr-FR" sz="1600" b="1" i="1" dirty="0" err="1" smtClean="0">
                <a:solidFill>
                  <a:schemeClr val="tx1"/>
                </a:solidFill>
              </a:rPr>
              <a:t>height</a:t>
            </a:r>
            <a:r>
              <a:rPr lang="fr-FR" sz="1600" b="1" i="1" dirty="0" smtClean="0">
                <a:solidFill>
                  <a:schemeClr val="tx1"/>
                </a:solidFill>
              </a:rPr>
              <a:t> </a:t>
            </a:r>
            <a:r>
              <a:rPr lang="fr-FR" sz="1600" dirty="0" smtClean="0">
                <a:solidFill>
                  <a:schemeClr val="tx1"/>
                </a:solidFill>
              </a:rPr>
              <a:t>: Hauteur de ligne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i="1" dirty="0" smtClean="0">
                <a:solidFill>
                  <a:schemeClr val="tx1"/>
                </a:solidFill>
              </a:rPr>
              <a:t> background-image </a:t>
            </a:r>
            <a:r>
              <a:rPr lang="fr-FR" sz="1600" dirty="0" smtClean="0">
                <a:solidFill>
                  <a:schemeClr val="tx1"/>
                </a:solidFill>
              </a:rPr>
              <a:t>: Permet de définir l’url de l’image d’arrière plan</a:t>
            </a:r>
          </a:p>
          <a:p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i="1" dirty="0" smtClean="0">
                <a:solidFill>
                  <a:schemeClr val="tx1"/>
                </a:solidFill>
              </a:rPr>
              <a:t> </a:t>
            </a:r>
            <a:r>
              <a:rPr lang="fr-FR" sz="1600" b="1" i="1" dirty="0" err="1" smtClean="0">
                <a:solidFill>
                  <a:schemeClr val="tx1"/>
                </a:solidFill>
              </a:rPr>
              <a:t>width</a:t>
            </a:r>
            <a:r>
              <a:rPr lang="fr-FR" sz="1600" b="1" i="1" dirty="0" smtClean="0">
                <a:solidFill>
                  <a:schemeClr val="tx1"/>
                </a:solidFill>
              </a:rPr>
              <a:t> </a:t>
            </a:r>
            <a:r>
              <a:rPr lang="fr-FR" sz="1600" dirty="0" smtClean="0">
                <a:solidFill>
                  <a:schemeClr val="tx1"/>
                </a:solidFill>
              </a:rPr>
              <a:t>: Largeur (s'applique uniquement aux éléments de type block)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i="1" dirty="0" err="1" smtClean="0">
                <a:solidFill>
                  <a:schemeClr val="tx1"/>
                </a:solidFill>
              </a:rPr>
              <a:t>height</a:t>
            </a:r>
            <a:r>
              <a:rPr lang="fr-FR" sz="1600" dirty="0" smtClean="0">
                <a:solidFill>
                  <a:schemeClr val="tx1"/>
                </a:solidFill>
              </a:rPr>
              <a:t> : Hauteur (s'applique uniquement aux éléments de type block)</a:t>
            </a:r>
          </a:p>
          <a:p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b="1" i="1" dirty="0" err="1" smtClean="0">
                <a:solidFill>
                  <a:schemeClr val="tx1"/>
                </a:solidFill>
              </a:rPr>
              <a:t>margin</a:t>
            </a:r>
            <a:r>
              <a:rPr lang="fr-FR" sz="1600" dirty="0" smtClean="0">
                <a:solidFill>
                  <a:schemeClr val="tx1"/>
                </a:solidFill>
              </a:rPr>
              <a:t> : Marges extérieures ( max. 4 paramètres : "haut" - "droite" - "bas" - "gauche".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 dirty="0" smtClean="0">
              <a:solidFill>
                <a:schemeClr val="tx1"/>
              </a:solidFill>
            </a:endParaRPr>
          </a:p>
          <a:p>
            <a:pPr lvl="2"/>
            <a:r>
              <a:rPr lang="fr-FR" sz="1600" dirty="0" smtClean="0">
                <a:solidFill>
                  <a:schemeClr val="tx1"/>
                </a:solidFill>
              </a:rPr>
              <a:t>Exemple : margin:10px 0 13px 6px; si le paramètre "bas" n'est pas renseigné, il prend la valeur du "haut". Idem pour le "droite", </a:t>
            </a:r>
          </a:p>
          <a:p>
            <a:pPr lvl="2"/>
            <a:r>
              <a:rPr lang="fr-FR" sz="1600" dirty="0" smtClean="0">
                <a:solidFill>
                  <a:schemeClr val="tx1"/>
                </a:solidFill>
              </a:rPr>
              <a:t>qui prend la valeur du "gauche".)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i="1" dirty="0" err="1" smtClean="0">
                <a:solidFill>
                  <a:schemeClr val="tx1"/>
                </a:solidFill>
              </a:rPr>
              <a:t>margin</a:t>
            </a:r>
            <a:r>
              <a:rPr lang="fr-FR" sz="1600" b="1" i="1" dirty="0" smtClean="0">
                <a:solidFill>
                  <a:schemeClr val="tx1"/>
                </a:solidFill>
              </a:rPr>
              <a:t>-top </a:t>
            </a:r>
            <a:r>
              <a:rPr lang="fr-FR" sz="1600" dirty="0" smtClean="0">
                <a:solidFill>
                  <a:schemeClr val="tx1"/>
                </a:solidFill>
              </a:rPr>
              <a:t>: Marge supérieure extérieure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i="1" dirty="0" err="1" smtClean="0">
                <a:solidFill>
                  <a:schemeClr val="tx1"/>
                </a:solidFill>
              </a:rPr>
              <a:t>margin-left</a:t>
            </a:r>
            <a:r>
              <a:rPr lang="fr-FR" sz="1600" b="1" i="1" dirty="0" smtClean="0">
                <a:solidFill>
                  <a:schemeClr val="tx1"/>
                </a:solidFill>
              </a:rPr>
              <a:t> : </a:t>
            </a:r>
            <a:r>
              <a:rPr lang="fr-FR" sz="1600" dirty="0" smtClean="0">
                <a:solidFill>
                  <a:schemeClr val="tx1"/>
                </a:solidFill>
              </a:rPr>
              <a:t>Marge gauche extérieure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i="1" dirty="0" smtClean="0">
                <a:solidFill>
                  <a:schemeClr val="tx1"/>
                </a:solidFill>
              </a:rPr>
              <a:t> </a:t>
            </a:r>
            <a:r>
              <a:rPr lang="fr-FR" sz="1600" b="1" i="1" dirty="0" err="1" smtClean="0">
                <a:solidFill>
                  <a:schemeClr val="tx1"/>
                </a:solidFill>
              </a:rPr>
              <a:t>margin</a:t>
            </a:r>
            <a:r>
              <a:rPr lang="fr-FR" sz="1600" b="1" i="1" dirty="0" smtClean="0">
                <a:solidFill>
                  <a:schemeClr val="tx1"/>
                </a:solidFill>
              </a:rPr>
              <a:t>-right </a:t>
            </a:r>
            <a:r>
              <a:rPr lang="fr-FR" sz="1600" dirty="0" smtClean="0">
                <a:solidFill>
                  <a:schemeClr val="tx1"/>
                </a:solidFill>
              </a:rPr>
              <a:t>: Marge droite extérieure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28650" y="1113367"/>
            <a:ext cx="1647825" cy="4286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/>
                </a:solidFill>
              </a:rPr>
              <a:t>Définition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505075" y="1113366"/>
            <a:ext cx="1838325" cy="4286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r>
              <a:rPr lang="fr-FR" b="1" dirty="0" smtClean="0">
                <a:solidFill>
                  <a:schemeClr val="tx1"/>
                </a:solidFill>
              </a:rPr>
              <a:t>Propriétés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572000" y="1113366"/>
            <a:ext cx="1838325" cy="428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>
                <a:solidFill>
                  <a:schemeClr val="tx1"/>
                </a:solidFill>
              </a:rPr>
              <a:t>Syntaxe de code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56684"/>
            <a:ext cx="6039853" cy="400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39850" y="556077"/>
            <a:ext cx="6152147" cy="401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smtClean="0">
                <a:solidFill>
                  <a:schemeClr val="tx1"/>
                </a:solidFill>
              </a:rPr>
              <a:t>CSS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074"/>
            <a:ext cx="1547446" cy="459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 smtClean="0">
                <a:solidFill>
                  <a:schemeClr val="bg1">
                    <a:lumMod val="95000"/>
                  </a:schemeClr>
                </a:solidFill>
              </a:rPr>
              <a:t>hh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-1" y="453364"/>
            <a:ext cx="121920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7446" y="-6074"/>
            <a:ext cx="10644554" cy="459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dirty="0" smtClean="0">
                <a:solidFill>
                  <a:schemeClr val="tx1"/>
                </a:solidFill>
              </a:rPr>
              <a:t>https://www.youcode.com/html&amp;css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47445" cy="5059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" y="453364"/>
            <a:ext cx="12192000" cy="6404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28650" y="1113367"/>
            <a:ext cx="1647825" cy="4286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/>
                </a:solidFill>
              </a:rPr>
              <a:t>Définition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505075" y="1113366"/>
            <a:ext cx="1838325" cy="428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r>
              <a:rPr lang="fr-FR" b="1" dirty="0" smtClean="0">
                <a:solidFill>
                  <a:schemeClr val="tx1"/>
                </a:solidFill>
              </a:rPr>
              <a:t>Propriétés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572000" y="1113366"/>
            <a:ext cx="1838325" cy="4286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>
                <a:solidFill>
                  <a:schemeClr val="tx1"/>
                </a:solidFill>
              </a:rPr>
              <a:t>Syntaxe de code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4" y="1866371"/>
            <a:ext cx="746604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511</Words>
  <Application>Microsoft Office PowerPoint</Application>
  <PresentationFormat>Grand écran</PresentationFormat>
  <Paragraphs>133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error66</dc:creator>
  <cp:lastModifiedBy>error66</cp:lastModifiedBy>
  <cp:revision>19</cp:revision>
  <dcterms:created xsi:type="dcterms:W3CDTF">2021-12-05T19:09:38Z</dcterms:created>
  <dcterms:modified xsi:type="dcterms:W3CDTF">2021-12-05T22:33:21Z</dcterms:modified>
</cp:coreProperties>
</file>