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88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107CA62-86A8-48BF-8755-85DA96B21640}" type="datetimeFigureOut">
              <a:rPr lang="fr-FR" smtClean="0"/>
              <a:t>13/12/2024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170111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07CA62-86A8-48BF-8755-85DA96B21640}" type="datetimeFigureOut">
              <a:rPr lang="fr-FR" smtClean="0"/>
              <a:t>13/12/2024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312731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07CA62-86A8-48BF-8755-85DA96B21640}" type="datetimeFigureOut">
              <a:rPr lang="fr-FR" smtClean="0"/>
              <a:t>13/12/2024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53269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107CA62-86A8-48BF-8755-85DA96B21640}" type="datetimeFigureOut">
              <a:rPr lang="fr-FR" smtClean="0"/>
              <a:t>13/12/2024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341254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107CA62-86A8-48BF-8755-85DA96B21640}" type="datetimeFigureOut">
              <a:rPr lang="fr-FR" smtClean="0"/>
              <a:t>13/12/2024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1398287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107CA62-86A8-48BF-8755-85DA96B21640}" type="datetimeFigureOut">
              <a:rPr lang="fr-FR" smtClean="0"/>
              <a:t>13/12/2024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251882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107CA62-86A8-48BF-8755-85DA96B21640}" type="datetimeFigureOut">
              <a:rPr lang="fr-FR" smtClean="0"/>
              <a:t>13/12/2024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167022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107CA62-86A8-48BF-8755-85DA96B21640}" type="datetimeFigureOut">
              <a:rPr lang="fr-FR" smtClean="0"/>
              <a:t>13/12/2024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1804999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107CA62-86A8-48BF-8755-85DA96B21640}" type="datetimeFigureOut">
              <a:rPr lang="fr-FR" smtClean="0"/>
              <a:t>13/12/2024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106337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107CA62-86A8-48BF-8755-85DA96B21640}" type="datetimeFigureOut">
              <a:rPr lang="fr-FR" smtClean="0"/>
              <a:t>13/12/2024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418825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107CA62-86A8-48BF-8755-85DA96B21640}" type="datetimeFigureOut">
              <a:rPr lang="fr-FR" smtClean="0"/>
              <a:t>13/12/2024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D9DA409-DFDF-46DC-87BA-371C290D7D54}" type="slidenum">
              <a:rPr lang="fr-FR" smtClean="0"/>
              <a:t>‹N°›</a:t>
            </a:fld>
            <a:endParaRPr lang="fr-FR"/>
          </a:p>
        </p:txBody>
      </p:sp>
    </p:spTree>
    <p:extLst>
      <p:ext uri="{BB962C8B-B14F-4D97-AF65-F5344CB8AC3E}">
        <p14:creationId xmlns:p14="http://schemas.microsoft.com/office/powerpoint/2010/main" val="238482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7CA62-86A8-48BF-8755-85DA96B21640}" type="datetimeFigureOut">
              <a:rPr lang="fr-FR" smtClean="0"/>
              <a:t>13/12/2024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9DA409-DFDF-46DC-87BA-371C290D7D54}" type="slidenum">
              <a:rPr lang="fr-FR" smtClean="0"/>
              <a:t>‹N°›</a:t>
            </a:fld>
            <a:endParaRPr lang="fr-FR"/>
          </a:p>
        </p:txBody>
      </p:sp>
    </p:spTree>
    <p:extLst>
      <p:ext uri="{BB962C8B-B14F-4D97-AF65-F5344CB8AC3E}">
        <p14:creationId xmlns:p14="http://schemas.microsoft.com/office/powerpoint/2010/main" val="40218980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888AA"/>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540715"/>
            <a:ext cx="9144000" cy="1776569"/>
          </a:xfrm>
        </p:spPr>
        <p:txBody>
          <a:bodyPr>
            <a:normAutofit/>
          </a:bodyPr>
          <a:lstStyle/>
          <a:p>
            <a:r>
              <a:rPr lang="en-US" b="1" dirty="0" smtClean="0">
                <a:solidFill>
                  <a:schemeClr val="bg1"/>
                </a:solidFill>
                <a:latin typeface="Edwardian Script ITC" panose="030303020407070D0804" pitchFamily="66" charset="0"/>
              </a:rPr>
              <a:t>Lecture de l’</a:t>
            </a:r>
            <a:r>
              <a:rPr lang="fr-FR" b="1" dirty="0" smtClean="0">
                <a:solidFill>
                  <a:schemeClr val="bg1"/>
                </a:solidFill>
                <a:latin typeface="Edwardian Script ITC" panose="030303020407070D0804" pitchFamily="66" charset="0"/>
              </a:rPr>
              <a:t>œuvre </a:t>
            </a:r>
            <a:r>
              <a:rPr lang="en-US" b="1" dirty="0" err="1" smtClean="0">
                <a:solidFill>
                  <a:schemeClr val="bg1"/>
                </a:solidFill>
                <a:latin typeface="Edwardian Script ITC" panose="030303020407070D0804" pitchFamily="66" charset="0"/>
              </a:rPr>
              <a:t>intégrale</a:t>
            </a:r>
            <a:r>
              <a:rPr lang="en-US" b="1" dirty="0" smtClean="0">
                <a:solidFill>
                  <a:schemeClr val="bg1"/>
                </a:solidFill>
                <a:latin typeface="Edwardian Script ITC" panose="030303020407070D0804" pitchFamily="66" charset="0"/>
              </a:rPr>
              <a:t/>
            </a:r>
            <a:br>
              <a:rPr lang="en-US" b="1" dirty="0" smtClean="0">
                <a:solidFill>
                  <a:schemeClr val="bg1"/>
                </a:solidFill>
                <a:latin typeface="Edwardian Script ITC" panose="030303020407070D0804" pitchFamily="66" charset="0"/>
              </a:rPr>
            </a:br>
            <a:r>
              <a:rPr lang="en-US" b="1" dirty="0" smtClean="0">
                <a:solidFill>
                  <a:schemeClr val="bg1"/>
                </a:solidFill>
                <a:latin typeface="Edwardian Script ITC" panose="030303020407070D0804" pitchFamily="66" charset="0"/>
              </a:rPr>
              <a:t>aux champs</a:t>
            </a:r>
            <a:endParaRPr lang="fr-FR" b="1" dirty="0">
              <a:solidFill>
                <a:schemeClr val="bg1"/>
              </a:solidFill>
              <a:latin typeface="Edwardian Script ITC" panose="030303020407070D0804" pitchFamily="66" charset="0"/>
            </a:endParaRPr>
          </a:p>
        </p:txBody>
      </p:sp>
    </p:spTree>
    <p:extLst>
      <p:ext uri="{BB962C8B-B14F-4D97-AF65-F5344CB8AC3E}">
        <p14:creationId xmlns:p14="http://schemas.microsoft.com/office/powerpoint/2010/main" val="1348469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888AA"/>
        </a:solidFill>
        <a:effectLst/>
      </p:bgPr>
    </p:bg>
    <p:spTree>
      <p:nvGrpSpPr>
        <p:cNvPr id="1" name=""/>
        <p:cNvGrpSpPr/>
        <p:nvPr/>
      </p:nvGrpSpPr>
      <p:grpSpPr>
        <a:xfrm>
          <a:off x="0" y="0"/>
          <a:ext cx="0" cy="0"/>
          <a:chOff x="0" y="0"/>
          <a:chExt cx="0" cy="0"/>
        </a:xfrm>
      </p:grpSpPr>
      <p:sp>
        <p:nvSpPr>
          <p:cNvPr id="2" name="ZoneTexte 1"/>
          <p:cNvSpPr txBox="1"/>
          <p:nvPr/>
        </p:nvSpPr>
        <p:spPr>
          <a:xfrm>
            <a:off x="890954" y="612844"/>
            <a:ext cx="10410092" cy="5632311"/>
          </a:xfrm>
          <a:prstGeom prst="rect">
            <a:avLst/>
          </a:prstGeom>
          <a:noFill/>
        </p:spPr>
        <p:txBody>
          <a:bodyPr wrap="square" rtlCol="0">
            <a:spAutoFit/>
          </a:bodyPr>
          <a:lstStyle/>
          <a:p>
            <a:r>
              <a:rPr lang="fr-FR" dirty="0" smtClean="0">
                <a:solidFill>
                  <a:schemeClr val="bg1"/>
                </a:solidFill>
              </a:rPr>
              <a:t>IX- Les </a:t>
            </a:r>
            <a:r>
              <a:rPr lang="fr-FR" dirty="0">
                <a:solidFill>
                  <a:schemeClr val="bg1"/>
                </a:solidFill>
              </a:rPr>
              <a:t>thèmes </a:t>
            </a:r>
            <a:r>
              <a:rPr lang="fr-FR" dirty="0" smtClean="0">
                <a:solidFill>
                  <a:schemeClr val="bg1"/>
                </a:solidFill>
              </a:rPr>
              <a:t>:</a:t>
            </a:r>
          </a:p>
          <a:p>
            <a:endParaRPr lang="fr-FR" dirty="0"/>
          </a:p>
          <a:p>
            <a:r>
              <a:rPr lang="fr-FR" dirty="0" smtClean="0"/>
              <a:t>l'adoption</a:t>
            </a:r>
            <a:r>
              <a:rPr lang="fr-FR" dirty="0"/>
              <a:t>, la pauvreté, l'argent, la cupidité, l'avarice</a:t>
            </a:r>
            <a:r>
              <a:rPr lang="fr-FR" dirty="0" smtClean="0"/>
              <a:t>...</a:t>
            </a:r>
          </a:p>
          <a:p>
            <a:endParaRPr lang="fr-FR" dirty="0" smtClean="0"/>
          </a:p>
          <a:p>
            <a:r>
              <a:rPr lang="fr-FR" dirty="0" smtClean="0">
                <a:solidFill>
                  <a:schemeClr val="bg1"/>
                </a:solidFill>
              </a:rPr>
              <a:t>X- </a:t>
            </a:r>
            <a:r>
              <a:rPr lang="fr-FR" dirty="0">
                <a:solidFill>
                  <a:schemeClr val="bg1"/>
                </a:solidFill>
              </a:rPr>
              <a:t>Registre de </a:t>
            </a:r>
            <a:r>
              <a:rPr lang="fr-FR" dirty="0" smtClean="0">
                <a:solidFill>
                  <a:schemeClr val="bg1"/>
                </a:solidFill>
              </a:rPr>
              <a:t>langue</a:t>
            </a:r>
          </a:p>
          <a:p>
            <a:endParaRPr lang="fr-FR" dirty="0"/>
          </a:p>
          <a:p>
            <a:r>
              <a:rPr lang="fr-FR" dirty="0" smtClean="0"/>
              <a:t>Langage </a:t>
            </a:r>
            <a:r>
              <a:rPr lang="fr-FR" dirty="0"/>
              <a:t>familier pour les Tuvache et Vallin, Langage courant pour les d’</a:t>
            </a:r>
            <a:r>
              <a:rPr lang="fr-FR" dirty="0" err="1"/>
              <a:t>Hubières</a:t>
            </a:r>
            <a:r>
              <a:rPr lang="fr-FR" dirty="0" smtClean="0"/>
              <a:t>.</a:t>
            </a:r>
          </a:p>
          <a:p>
            <a:endParaRPr lang="en-US" dirty="0"/>
          </a:p>
          <a:p>
            <a:r>
              <a:rPr lang="fr-FR" dirty="0" smtClean="0">
                <a:solidFill>
                  <a:schemeClr val="bg1"/>
                </a:solidFill>
              </a:rPr>
              <a:t>XI-  Ré</a:t>
            </a:r>
            <a:r>
              <a:rPr lang="en-US" dirty="0" smtClean="0">
                <a:solidFill>
                  <a:schemeClr val="bg1"/>
                </a:solidFill>
              </a:rPr>
              <a:t>sum</a:t>
            </a:r>
            <a:r>
              <a:rPr lang="fr-FR" dirty="0" smtClean="0">
                <a:solidFill>
                  <a:schemeClr val="bg1"/>
                </a:solidFill>
              </a:rPr>
              <a:t>é</a:t>
            </a:r>
          </a:p>
          <a:p>
            <a:endParaRPr lang="fr-FR" dirty="0" smtClean="0">
              <a:solidFill>
                <a:schemeClr val="bg1"/>
              </a:solidFill>
            </a:endParaRPr>
          </a:p>
          <a:p>
            <a:r>
              <a:rPr lang="fr-FR" dirty="0" smtClean="0"/>
              <a:t>Deux </a:t>
            </a:r>
            <a:r>
              <a:rPr lang="fr-FR" dirty="0"/>
              <a:t>familles pauvres, les Tuvache et les Vallin, vivent misérablement mais en bonne intelligence dans deux chaumières </a:t>
            </a:r>
            <a:r>
              <a:rPr lang="fr-FR" dirty="0" smtClean="0"/>
              <a:t>voisines . Un </a:t>
            </a:r>
            <a:r>
              <a:rPr lang="fr-FR" dirty="0"/>
              <a:t>jour, M. et Mme d</a:t>
            </a:r>
            <a:r>
              <a:rPr lang="fr-FR" dirty="0" smtClean="0"/>
              <a:t>’ </a:t>
            </a:r>
            <a:r>
              <a:rPr lang="fr-FR" dirty="0" err="1" smtClean="0"/>
              <a:t>Hubières</a:t>
            </a:r>
            <a:r>
              <a:rPr lang="fr-FR" dirty="0"/>
              <a:t>, qui n'ont pas d'enfant, veulent adopter moyennant finances, le plus jeune fils des Tuvache, Charlot. La mère refuse violemment cette proposition inhumaine à ses yeux. Le couple propose alors le contrat aux Vallin qui acceptent la rente en augmentant le tarif proposé au début par M. et Mme d</a:t>
            </a:r>
            <a:r>
              <a:rPr lang="fr-FR" dirty="0" smtClean="0"/>
              <a:t>’ </a:t>
            </a:r>
            <a:r>
              <a:rPr lang="fr-FR" dirty="0" err="1" smtClean="0"/>
              <a:t>Hubières</a:t>
            </a:r>
            <a:r>
              <a:rPr lang="fr-FR" dirty="0"/>
              <a:t>. À la suite de cela, les deux familles (les Tuvache et les Vallin) ne se parlent plus. La mère Tuvache dénigre ses voisins et se présente comme une mère exemplaire, ce qui amène Charlot, son fils, à se sentir supérieur, car il n'a pas été vendu. Vingt ans plus tard, le fils Vallin, devenu un jeune homme riche, refait son apparition. Il entre dans la chaumière des Vallin et embrasse ses parents qui fêtent son retour. Le fils des Tuvache, jaloux, en veut tant à ses parents de ne pas l’avoir vendu qu’il les insulte avant de quitter la maisonnette.</a:t>
            </a:r>
          </a:p>
        </p:txBody>
      </p:sp>
    </p:spTree>
    <p:extLst>
      <p:ext uri="{BB962C8B-B14F-4D97-AF65-F5344CB8AC3E}">
        <p14:creationId xmlns:p14="http://schemas.microsoft.com/office/powerpoint/2010/main" val="217467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888AA">
            <a:alpha val="99000"/>
          </a:srgbClr>
        </a:solidFill>
        <a:effectLst/>
      </p:bgPr>
    </p:bg>
    <p:spTree>
      <p:nvGrpSpPr>
        <p:cNvPr id="1" name=""/>
        <p:cNvGrpSpPr/>
        <p:nvPr/>
      </p:nvGrpSpPr>
      <p:grpSpPr>
        <a:xfrm>
          <a:off x="0" y="0"/>
          <a:ext cx="0" cy="0"/>
          <a:chOff x="0" y="0"/>
          <a:chExt cx="0" cy="0"/>
        </a:xfrm>
      </p:grpSpPr>
      <p:sp>
        <p:nvSpPr>
          <p:cNvPr id="2" name="ZoneTexte 1"/>
          <p:cNvSpPr txBox="1"/>
          <p:nvPr/>
        </p:nvSpPr>
        <p:spPr>
          <a:xfrm>
            <a:off x="3280165" y="2921169"/>
            <a:ext cx="5631670" cy="1015663"/>
          </a:xfrm>
          <a:prstGeom prst="rect">
            <a:avLst/>
          </a:prstGeom>
          <a:noFill/>
        </p:spPr>
        <p:txBody>
          <a:bodyPr wrap="none" rtlCol="0">
            <a:spAutoFit/>
          </a:bodyPr>
          <a:lstStyle/>
          <a:p>
            <a:r>
              <a:rPr lang="fr-FR" sz="6000" b="1" dirty="0">
                <a:solidFill>
                  <a:schemeClr val="bg1"/>
                </a:solidFill>
                <a:latin typeface="Edwardian Script ITC" panose="030303020407070D0804" pitchFamily="66" charset="0"/>
              </a:rPr>
              <a:t>par </a:t>
            </a:r>
            <a:r>
              <a:rPr lang="fr-FR" sz="6000" b="1" dirty="0" err="1">
                <a:solidFill>
                  <a:schemeClr val="bg1"/>
                </a:solidFill>
                <a:latin typeface="Edwardian Script ITC" panose="030303020407070D0804" pitchFamily="66" charset="0"/>
              </a:rPr>
              <a:t>Nouhaila</a:t>
            </a:r>
            <a:r>
              <a:rPr lang="fr-FR" sz="6000" b="1" dirty="0">
                <a:solidFill>
                  <a:schemeClr val="bg1"/>
                </a:solidFill>
                <a:latin typeface="Edwardian Script ITC" panose="030303020407070D0804" pitchFamily="66" charset="0"/>
              </a:rPr>
              <a:t> </a:t>
            </a:r>
            <a:r>
              <a:rPr lang="fr-FR" sz="6000" b="1" dirty="0" err="1">
                <a:solidFill>
                  <a:schemeClr val="bg1"/>
                </a:solidFill>
                <a:latin typeface="Edwardian Script ITC" panose="030303020407070D0804" pitchFamily="66" charset="0"/>
              </a:rPr>
              <a:t>Oufaddoul</a:t>
            </a:r>
            <a:endParaRPr lang="fr-FR" sz="6000" b="1" dirty="0">
              <a:solidFill>
                <a:schemeClr val="bg1"/>
              </a:solidFill>
              <a:latin typeface="Edwardian Script ITC" panose="030303020407070D0804" pitchFamily="66" charset="0"/>
            </a:endParaRPr>
          </a:p>
        </p:txBody>
      </p:sp>
    </p:spTree>
    <p:extLst>
      <p:ext uri="{BB962C8B-B14F-4D97-AF65-F5344CB8AC3E}">
        <p14:creationId xmlns:p14="http://schemas.microsoft.com/office/powerpoint/2010/main" val="282163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888AA"/>
        </a:solidFill>
        <a:effectLst/>
      </p:bgPr>
    </p:bg>
    <p:spTree>
      <p:nvGrpSpPr>
        <p:cNvPr id="1" name=""/>
        <p:cNvGrpSpPr/>
        <p:nvPr/>
      </p:nvGrpSpPr>
      <p:grpSpPr>
        <a:xfrm>
          <a:off x="0" y="0"/>
          <a:ext cx="0" cy="0"/>
          <a:chOff x="0" y="0"/>
          <a:chExt cx="0" cy="0"/>
        </a:xfrm>
      </p:grpSpPr>
      <p:sp>
        <p:nvSpPr>
          <p:cNvPr id="2" name="ZoneTexte 1"/>
          <p:cNvSpPr txBox="1"/>
          <p:nvPr/>
        </p:nvSpPr>
        <p:spPr>
          <a:xfrm>
            <a:off x="1619616" y="151179"/>
            <a:ext cx="5991798" cy="6555641"/>
          </a:xfrm>
          <a:prstGeom prst="rect">
            <a:avLst/>
          </a:prstGeom>
          <a:noFill/>
        </p:spPr>
        <p:txBody>
          <a:bodyPr wrap="square" rtlCol="0" anchor="t">
            <a:spAutoFit/>
          </a:bodyPr>
          <a:lstStyle/>
          <a:p>
            <a:pPr algn="justLow"/>
            <a:r>
              <a:rPr lang="fr-FR" sz="2000" dirty="0">
                <a:solidFill>
                  <a:schemeClr val="bg1"/>
                </a:solidFill>
              </a:rPr>
              <a:t>I- Auteur de la nouvelle : </a:t>
            </a:r>
            <a:endParaRPr lang="fr-FR" sz="2000" dirty="0" smtClean="0">
              <a:solidFill>
                <a:schemeClr val="bg1"/>
              </a:solidFill>
            </a:endParaRPr>
          </a:p>
          <a:p>
            <a:pPr algn="justLow"/>
            <a:endParaRPr lang="fr-FR" sz="2000" dirty="0" smtClean="0">
              <a:solidFill>
                <a:schemeClr val="bg1"/>
              </a:solidFill>
            </a:endParaRPr>
          </a:p>
          <a:p>
            <a:pPr algn="justLow"/>
            <a:r>
              <a:rPr lang="fr-FR" sz="2000" dirty="0" smtClean="0"/>
              <a:t>Guy de Maupassant </a:t>
            </a:r>
            <a:r>
              <a:rPr lang="fr-FR" sz="2000" dirty="0"/>
              <a:t>(1850 – 1893)Guy de Maupassant, né le 5 août 1850 au château de Miromesnil à Tourville-sur-Arques et mort le 6 juillet 1893 à Paris, est un écrivain </a:t>
            </a:r>
            <a:r>
              <a:rPr lang="fr-FR" sz="2000" dirty="0" err="1"/>
              <a:t>français.Lié</a:t>
            </a:r>
            <a:r>
              <a:rPr lang="fr-FR" sz="2000" dirty="0"/>
              <a:t> à Gustave Flaubert et à Émile Zola, il a marqué la littérature française par ses six romans, dont Une vie en 1883, Bel ami en 1885, Pierre et Jean en 1887-1888, mais surtout par ses nouvelles (plus de 300), parfois intitulées contes, comme Boule de Suif en 1880, les Contes de la bécasse en 1883 ou le Horla en 1887. Ces ouvres retiennent l'attention par leur force réaliste, la présence importante du fantastique et par le pessimisme qui s'en dégage le plus souvent mais aussi par la maîtrise stylistique</a:t>
            </a:r>
            <a:r>
              <a:rPr lang="fr-FR" sz="2000" dirty="0" smtClean="0"/>
              <a:t>. </a:t>
            </a:r>
          </a:p>
          <a:p>
            <a:pPr algn="justLow"/>
            <a:r>
              <a:rPr lang="fr-FR" sz="2000" dirty="0" smtClean="0"/>
              <a:t>La </a:t>
            </a:r>
            <a:r>
              <a:rPr lang="fr-FR" sz="2000" dirty="0"/>
              <a:t>carrière littéraire de Guy de Maupassant se limite à une décennie - de 1880 à 1890 - avant qu'il ne sombre peu à peu dans la folie et ne meure à 43 ans. Reconnu de son vivant, Guy de Maupassant conserve un renom de premier plan, renouvelé encore par les nombreuses adaptations filmées de ses ouvres.</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439" y="305068"/>
            <a:ext cx="3035309" cy="3651043"/>
          </a:xfrm>
          <a:prstGeom prst="rect">
            <a:avLst/>
          </a:prstGeom>
          <a:ln>
            <a:noFill/>
          </a:ln>
          <a:effectLst>
            <a:outerShdw blurRad="190500" algn="tl" rotWithShape="0">
              <a:srgbClr val="000000">
                <a:alpha val="70000"/>
              </a:srgbClr>
            </a:outerShdw>
          </a:effectLst>
        </p:spPr>
      </p:pic>
      <p:sp>
        <p:nvSpPr>
          <p:cNvPr id="8" name="Rectangle 7"/>
          <p:cNvSpPr/>
          <p:nvPr/>
        </p:nvSpPr>
        <p:spPr>
          <a:xfrm>
            <a:off x="8179267" y="4120098"/>
            <a:ext cx="2603651" cy="646331"/>
          </a:xfrm>
          <a:prstGeom prst="rect">
            <a:avLst/>
          </a:prstGeom>
        </p:spPr>
        <p:txBody>
          <a:bodyPr wrap="square">
            <a:spAutoFit/>
          </a:bodyPr>
          <a:lstStyle/>
          <a:p>
            <a:pPr algn="ctr"/>
            <a:r>
              <a:rPr lang="fr-FR" dirty="0"/>
              <a:t>Guy de Maupassant (1850 – 1893)</a:t>
            </a:r>
          </a:p>
        </p:txBody>
      </p:sp>
    </p:spTree>
    <p:extLst>
      <p:ext uri="{BB962C8B-B14F-4D97-AF65-F5344CB8AC3E}">
        <p14:creationId xmlns:p14="http://schemas.microsoft.com/office/powerpoint/2010/main" val="75681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888AA"/>
        </a:solidFill>
        <a:effectLst/>
      </p:bgPr>
    </p:bg>
    <p:spTree>
      <p:nvGrpSpPr>
        <p:cNvPr id="1" name=""/>
        <p:cNvGrpSpPr/>
        <p:nvPr/>
      </p:nvGrpSpPr>
      <p:grpSpPr>
        <a:xfrm>
          <a:off x="0" y="0"/>
          <a:ext cx="0" cy="0"/>
          <a:chOff x="0" y="0"/>
          <a:chExt cx="0" cy="0"/>
        </a:xfrm>
      </p:grpSpPr>
      <p:sp>
        <p:nvSpPr>
          <p:cNvPr id="2" name="ZoneTexte 1"/>
          <p:cNvSpPr txBox="1"/>
          <p:nvPr/>
        </p:nvSpPr>
        <p:spPr>
          <a:xfrm>
            <a:off x="5164428" y="1455313"/>
            <a:ext cx="184731" cy="369332"/>
          </a:xfrm>
          <a:prstGeom prst="rect">
            <a:avLst/>
          </a:prstGeom>
          <a:noFill/>
        </p:spPr>
        <p:txBody>
          <a:bodyPr wrap="none" rtlCol="0">
            <a:spAutoFit/>
          </a:bodyPr>
          <a:lstStyle/>
          <a:p>
            <a:endParaRPr lang="fr-FR" dirty="0"/>
          </a:p>
        </p:txBody>
      </p:sp>
      <p:sp>
        <p:nvSpPr>
          <p:cNvPr id="3" name="Rectangle 2"/>
          <p:cNvSpPr/>
          <p:nvPr/>
        </p:nvSpPr>
        <p:spPr>
          <a:xfrm>
            <a:off x="452907" y="1166842"/>
            <a:ext cx="11286187" cy="4524315"/>
          </a:xfrm>
          <a:prstGeom prst="rect">
            <a:avLst/>
          </a:prstGeom>
        </p:spPr>
        <p:txBody>
          <a:bodyPr wrap="square">
            <a:spAutoFit/>
          </a:bodyPr>
          <a:lstStyle/>
          <a:p>
            <a:r>
              <a:rPr lang="fr-FR" dirty="0">
                <a:solidFill>
                  <a:schemeClr val="bg1"/>
                </a:solidFill>
              </a:rPr>
              <a:t>II- Le courant littéraire : Le </a:t>
            </a:r>
            <a:r>
              <a:rPr lang="fr-FR" dirty="0" smtClean="0">
                <a:solidFill>
                  <a:schemeClr val="bg1"/>
                </a:solidFill>
              </a:rPr>
              <a:t>réalisme</a:t>
            </a:r>
          </a:p>
          <a:p>
            <a:endParaRPr lang="fr-FR" dirty="0" smtClean="0">
              <a:solidFill>
                <a:schemeClr val="bg1"/>
              </a:solidFill>
            </a:endParaRPr>
          </a:p>
          <a:p>
            <a:r>
              <a:rPr lang="fr-FR" dirty="0" smtClean="0">
                <a:solidFill>
                  <a:schemeClr val="accent1">
                    <a:lumMod val="20000"/>
                    <a:lumOff val="80000"/>
                  </a:schemeClr>
                </a:solidFill>
              </a:rPr>
              <a:t>2-1</a:t>
            </a:r>
            <a:r>
              <a:rPr lang="fr-FR" dirty="0">
                <a:solidFill>
                  <a:schemeClr val="accent1">
                    <a:lumMod val="20000"/>
                    <a:lumOff val="80000"/>
                  </a:schemeClr>
                </a:solidFill>
              </a:rPr>
              <a:t>/ </a:t>
            </a:r>
            <a:r>
              <a:rPr lang="fr-FR" dirty="0" smtClean="0">
                <a:solidFill>
                  <a:schemeClr val="accent1">
                    <a:lumMod val="20000"/>
                    <a:lumOff val="80000"/>
                  </a:schemeClr>
                </a:solidFill>
              </a:rPr>
              <a:t>Définition</a:t>
            </a:r>
          </a:p>
          <a:p>
            <a:r>
              <a:rPr lang="fr-FR" dirty="0" smtClean="0"/>
              <a:t>Le </a:t>
            </a:r>
            <a:r>
              <a:rPr lang="fr-FR" dirty="0"/>
              <a:t>réalisme est un mouvement littéraire et artistique du XIXe siècle (vers 1850-1890) qui donna pour mission au roman et à la nouvelle d’exprimer le plus fidèlement possible la réalité, de peindre le réel sans l’idéaliser. Les histoires réelles sont privilégiées, les personnages ont des sentiments vraisemblables et le milieu ainsi que le physique des personnages sont évoqués avec minutie et </a:t>
            </a:r>
            <a:r>
              <a:rPr lang="fr-FR" dirty="0" err="1"/>
              <a:t>objectivité.L’écrivain</a:t>
            </a:r>
            <a:r>
              <a:rPr lang="fr-FR" dirty="0"/>
              <a:t> réaliste se tourne vers ce qui l’entoure : il est un observateur du réel, un peintre de son </a:t>
            </a:r>
            <a:r>
              <a:rPr lang="fr-FR" dirty="0" err="1"/>
              <a:t>temps.L’écrivain</a:t>
            </a:r>
            <a:r>
              <a:rPr lang="fr-FR" dirty="0"/>
              <a:t> réaliste préfère donc le réel au romanesque, et en conséquence, l’objectivité à la subjectivité. Les faits seront établis et décrits à partir de l’observation et d’une documentation précise</a:t>
            </a:r>
            <a:r>
              <a:rPr lang="fr-FR" dirty="0" smtClean="0"/>
              <a:t>.</a:t>
            </a:r>
          </a:p>
          <a:p>
            <a:r>
              <a:rPr lang="fr-FR" dirty="0" smtClean="0"/>
              <a:t>En </a:t>
            </a:r>
            <a:r>
              <a:rPr lang="fr-FR" dirty="0"/>
              <a:t>littérature, des écrivains comme Honoré de Balzac, Gustave Flaubert ou Guy de Maupassant se fondent sur une observation précise du monde dans lequel ils vivent, sans craindre de montrer ce qui peut paraître médiocre, laid </a:t>
            </a:r>
            <a:r>
              <a:rPr lang="fr-FR" dirty="0" smtClean="0"/>
              <a:t>ou vulgaire.</a:t>
            </a:r>
          </a:p>
          <a:p>
            <a:endParaRPr lang="fr-FR" dirty="0"/>
          </a:p>
          <a:p>
            <a:r>
              <a:rPr lang="fr-FR" dirty="0" smtClean="0">
                <a:solidFill>
                  <a:schemeClr val="accent1">
                    <a:lumMod val="20000"/>
                    <a:lumOff val="80000"/>
                  </a:schemeClr>
                </a:solidFill>
              </a:rPr>
              <a:t>2-2/ Le réalisme dans la nouvelle « Aux champs » de Maupassant</a:t>
            </a:r>
          </a:p>
          <a:p>
            <a:r>
              <a:rPr lang="fr-FR" dirty="0" smtClean="0"/>
              <a:t>Guy de Maupassant s’est appliqué à décrire fidèlement la société de son époque, aussi bien la classe bourgeoise que la vie des paysans normands. C’est ce milieu.</a:t>
            </a:r>
            <a:endParaRPr lang="fr-FR" dirty="0"/>
          </a:p>
        </p:txBody>
      </p:sp>
    </p:spTree>
    <p:extLst>
      <p:ext uri="{BB962C8B-B14F-4D97-AF65-F5344CB8AC3E}">
        <p14:creationId xmlns:p14="http://schemas.microsoft.com/office/powerpoint/2010/main" val="134006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888AA"/>
        </a:solidFill>
        <a:effectLst/>
      </p:bgPr>
    </p:bg>
    <p:spTree>
      <p:nvGrpSpPr>
        <p:cNvPr id="1" name=""/>
        <p:cNvGrpSpPr/>
        <p:nvPr/>
      </p:nvGrpSpPr>
      <p:grpSpPr>
        <a:xfrm>
          <a:off x="0" y="0"/>
          <a:ext cx="0" cy="0"/>
          <a:chOff x="0" y="0"/>
          <a:chExt cx="0" cy="0"/>
        </a:xfrm>
      </p:grpSpPr>
      <p:sp>
        <p:nvSpPr>
          <p:cNvPr id="2" name="ZoneTexte 1"/>
          <p:cNvSpPr txBox="1"/>
          <p:nvPr/>
        </p:nvSpPr>
        <p:spPr>
          <a:xfrm>
            <a:off x="403538" y="889843"/>
            <a:ext cx="11384924" cy="5078313"/>
          </a:xfrm>
          <a:prstGeom prst="rect">
            <a:avLst/>
          </a:prstGeom>
          <a:noFill/>
        </p:spPr>
        <p:txBody>
          <a:bodyPr wrap="square" rtlCol="0">
            <a:spAutoFit/>
          </a:bodyPr>
          <a:lstStyle/>
          <a:p>
            <a:r>
              <a:rPr lang="fr-FR" dirty="0">
                <a:solidFill>
                  <a:schemeClr val="accent1">
                    <a:lumMod val="20000"/>
                    <a:lumOff val="80000"/>
                  </a:schemeClr>
                </a:solidFill>
              </a:rPr>
              <a:t>2-3/</a:t>
            </a:r>
            <a:r>
              <a:rPr lang="fr-FR" dirty="0" smtClean="0">
                <a:solidFill>
                  <a:schemeClr val="accent1">
                    <a:lumMod val="20000"/>
                    <a:lumOff val="80000"/>
                  </a:schemeClr>
                </a:solidFill>
              </a:rPr>
              <a:t>Repérage </a:t>
            </a:r>
            <a:r>
              <a:rPr lang="fr-FR" dirty="0">
                <a:solidFill>
                  <a:schemeClr val="accent1">
                    <a:lumMod val="20000"/>
                    <a:lumOff val="80000"/>
                  </a:schemeClr>
                </a:solidFill>
              </a:rPr>
              <a:t>de tout ce qui contribue au réalisme dans le récit « Aux champs </a:t>
            </a:r>
            <a:r>
              <a:rPr lang="fr-FR" dirty="0" smtClean="0">
                <a:solidFill>
                  <a:schemeClr val="accent1">
                    <a:lumMod val="20000"/>
                    <a:lumOff val="80000"/>
                  </a:schemeClr>
                </a:solidFill>
              </a:rPr>
              <a:t>»</a:t>
            </a:r>
          </a:p>
          <a:p>
            <a:r>
              <a:rPr lang="fr-FR" dirty="0" smtClean="0"/>
              <a:t>Réalisme </a:t>
            </a:r>
            <a:r>
              <a:rPr lang="fr-FR" dirty="0"/>
              <a:t>des </a:t>
            </a:r>
            <a:r>
              <a:rPr lang="fr-FR" dirty="0" smtClean="0"/>
              <a:t>descriptions Le </a:t>
            </a:r>
            <a:r>
              <a:rPr lang="fr-FR" dirty="0"/>
              <a:t>cadre spatial et temporel est réaliste : la campagne normande à la fin du 19ème siècle</a:t>
            </a:r>
            <a:r>
              <a:rPr lang="fr-FR" dirty="0" smtClean="0"/>
              <a:t>.</a:t>
            </a:r>
          </a:p>
          <a:p>
            <a:r>
              <a:rPr lang="fr-FR" dirty="0" smtClean="0"/>
              <a:t>Description </a:t>
            </a:r>
            <a:r>
              <a:rPr lang="fr-FR" dirty="0"/>
              <a:t>de la vie besogneuse des paysans : tous les jours se ressemblent et les deux familles sont unies dans la même misère</a:t>
            </a:r>
            <a:r>
              <a:rPr lang="fr-FR" dirty="0" smtClean="0"/>
              <a:t>.</a:t>
            </a:r>
          </a:p>
          <a:p>
            <a:r>
              <a:rPr lang="fr-FR" dirty="0" smtClean="0"/>
              <a:t>Description </a:t>
            </a:r>
            <a:r>
              <a:rPr lang="fr-FR" dirty="0"/>
              <a:t>d’une vie difficile : les deux familles vivent misérablement: Le lexique de la pauvreté est important : « chaumières, besognaient dur, terre inféconde, masure, vivait péniblement </a:t>
            </a:r>
            <a:r>
              <a:rPr lang="fr-FR" dirty="0" smtClean="0"/>
              <a:t>»...</a:t>
            </a:r>
          </a:p>
          <a:p>
            <a:r>
              <a:rPr lang="fr-FR" dirty="0" smtClean="0"/>
              <a:t>Description </a:t>
            </a:r>
            <a:r>
              <a:rPr lang="fr-FR" dirty="0"/>
              <a:t>d'une vie en plein air : « grouiller dans la poussière », « joues sales, cheveux blonds frisés et pommadés de terre </a:t>
            </a:r>
            <a:r>
              <a:rPr lang="fr-FR" dirty="0" smtClean="0"/>
              <a:t>»…</a:t>
            </a:r>
          </a:p>
          <a:p>
            <a:r>
              <a:rPr lang="fr-FR" dirty="0" smtClean="0"/>
              <a:t>Description </a:t>
            </a:r>
            <a:r>
              <a:rPr lang="fr-FR" dirty="0"/>
              <a:t>du menu quotidien : les familles sont décrites comme pauvres par le biais des repas : « vivait péniblement de soupe, de pommes de terre et de grand air », « pain molli dans l’eau où avait cuit les pommes de terre, un demi-chou et trois oignons », « Un peu de viande au pot-au-feu, le dimanche, était une fête pour tous », « tranches de pain qu’ils frottaient parcimonieusement avec un peu de beurre », l’évocation de la table « vernie par cinquante ans d’usage »…Les d’</a:t>
            </a:r>
            <a:r>
              <a:rPr lang="fr-FR" dirty="0" err="1"/>
              <a:t>Hubières</a:t>
            </a:r>
            <a:r>
              <a:rPr lang="fr-FR" dirty="0"/>
              <a:t> sont décrits comme riches : ils appartiennent à la noblesse (la particule « de » élidée), « la légère voiture », l’argent …Réalisme des </a:t>
            </a:r>
            <a:r>
              <a:rPr lang="fr-FR" dirty="0" smtClean="0"/>
              <a:t>dialogues</a:t>
            </a:r>
          </a:p>
          <a:p>
            <a:r>
              <a:rPr lang="fr-FR" dirty="0" smtClean="0"/>
              <a:t>L’emploi </a:t>
            </a:r>
            <a:r>
              <a:rPr lang="fr-FR" dirty="0"/>
              <a:t>du patois (le jargon des paysans) produit un effet de réalisme. Il montre le décalage entre les paysans et les d’</a:t>
            </a:r>
            <a:r>
              <a:rPr lang="fr-FR" dirty="0" err="1"/>
              <a:t>Hubières</a:t>
            </a:r>
            <a:r>
              <a:rPr lang="fr-FR" dirty="0"/>
              <a:t> et insiste sur le caractère peu éduqué des campagnards</a:t>
            </a:r>
            <a:r>
              <a:rPr lang="fr-FR" dirty="0" smtClean="0"/>
              <a:t>.</a:t>
            </a:r>
          </a:p>
          <a:p>
            <a:r>
              <a:rPr lang="fr-FR" dirty="0" smtClean="0"/>
              <a:t>L’importance </a:t>
            </a:r>
            <a:r>
              <a:rPr lang="fr-FR" dirty="0"/>
              <a:t>des scènes dialoguées pour accentuer l'impression d'authenticité et faire « entendre » les façons de parler des paysans, et le contraste avec les façons de parler des gens d'une catégorie sociale plus élevée</a:t>
            </a:r>
          </a:p>
        </p:txBody>
      </p:sp>
    </p:spTree>
    <p:extLst>
      <p:ext uri="{BB962C8B-B14F-4D97-AF65-F5344CB8AC3E}">
        <p14:creationId xmlns:p14="http://schemas.microsoft.com/office/powerpoint/2010/main" val="310216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888AA"/>
        </a:solidFill>
        <a:effectLst/>
      </p:bgPr>
    </p:bg>
    <p:spTree>
      <p:nvGrpSpPr>
        <p:cNvPr id="1" name=""/>
        <p:cNvGrpSpPr/>
        <p:nvPr/>
      </p:nvGrpSpPr>
      <p:grpSpPr>
        <a:xfrm>
          <a:off x="0" y="0"/>
          <a:ext cx="0" cy="0"/>
          <a:chOff x="0" y="0"/>
          <a:chExt cx="0" cy="0"/>
        </a:xfrm>
      </p:grpSpPr>
      <p:sp>
        <p:nvSpPr>
          <p:cNvPr id="2" name="ZoneTexte 1"/>
          <p:cNvSpPr txBox="1"/>
          <p:nvPr/>
        </p:nvSpPr>
        <p:spPr>
          <a:xfrm>
            <a:off x="442175" y="1997839"/>
            <a:ext cx="11307650" cy="2862322"/>
          </a:xfrm>
          <a:prstGeom prst="rect">
            <a:avLst/>
          </a:prstGeom>
          <a:noFill/>
        </p:spPr>
        <p:txBody>
          <a:bodyPr wrap="square" rtlCol="0">
            <a:spAutoFit/>
          </a:bodyPr>
          <a:lstStyle/>
          <a:p>
            <a:r>
              <a:rPr lang="fr-FR" dirty="0">
                <a:solidFill>
                  <a:schemeClr val="bg1"/>
                </a:solidFill>
              </a:rPr>
              <a:t>III- Le genre littéraire </a:t>
            </a:r>
            <a:r>
              <a:rPr lang="fr-FR" dirty="0" smtClean="0">
                <a:solidFill>
                  <a:schemeClr val="bg1"/>
                </a:solidFill>
              </a:rPr>
              <a:t>: La </a:t>
            </a:r>
            <a:r>
              <a:rPr lang="fr-FR" dirty="0">
                <a:solidFill>
                  <a:schemeClr val="bg1"/>
                </a:solidFill>
              </a:rPr>
              <a:t>nouvelle </a:t>
            </a:r>
            <a:r>
              <a:rPr lang="fr-FR" dirty="0" smtClean="0">
                <a:solidFill>
                  <a:schemeClr val="bg1"/>
                </a:solidFill>
              </a:rPr>
              <a:t>réaliste</a:t>
            </a:r>
          </a:p>
          <a:p>
            <a:endParaRPr lang="fr-FR" dirty="0" smtClean="0"/>
          </a:p>
          <a:p>
            <a:r>
              <a:rPr lang="fr-FR" dirty="0" smtClean="0"/>
              <a:t>La </a:t>
            </a:r>
            <a:r>
              <a:rPr lang="fr-FR" dirty="0"/>
              <a:t>nouvelle est un récit court, écrit en prose. Cependant, plus que sa longueur, c'est bien davantage la concision et l'efficacité de son écriture qui la caractérisent. En règle générale, les personnages d'une nouvelle sont peu nombreux et brièvement décrits. Son action est assez simple mais construite de façon à ménager un effet de surprise au dénouement : c'est ce que l'on appelle la </a:t>
            </a:r>
            <a:r>
              <a:rPr lang="fr-FR" dirty="0" smtClean="0"/>
              <a:t>chute.</a:t>
            </a:r>
          </a:p>
          <a:p>
            <a:r>
              <a:rPr lang="fr-FR" dirty="0" smtClean="0"/>
              <a:t>Une </a:t>
            </a:r>
            <a:r>
              <a:rPr lang="fr-FR" dirty="0"/>
              <a:t>nouvelle réaliste, est une nouvelle qui, comme l'indique son nom, se fonde sur la réalité. </a:t>
            </a:r>
            <a:endParaRPr lang="fr-FR" dirty="0" smtClean="0"/>
          </a:p>
          <a:p>
            <a:r>
              <a:rPr lang="fr-FR" dirty="0" smtClean="0"/>
              <a:t>Mettant </a:t>
            </a:r>
            <a:r>
              <a:rPr lang="fr-FR" dirty="0"/>
              <a:t>en scène peu de personnages, mais fortement caractérisés, dans un cadre spatio-temporel délimité, elle est centrée sur un fragment de vie ou une anecdote. À la différence du conte merveilleux, elle est ancrée dans le réel</a:t>
            </a:r>
            <a:r>
              <a:rPr lang="fr-FR" dirty="0" smtClean="0"/>
              <a:t>.</a:t>
            </a:r>
          </a:p>
          <a:p>
            <a:r>
              <a:rPr lang="fr-FR" dirty="0" smtClean="0"/>
              <a:t>En </a:t>
            </a:r>
            <a:r>
              <a:rPr lang="fr-FR" dirty="0"/>
              <a:t>effet cette nouvelle cherche à raconter une histoire ou un fait dans toute sa vérité.</a:t>
            </a:r>
          </a:p>
        </p:txBody>
      </p:sp>
    </p:spTree>
    <p:extLst>
      <p:ext uri="{BB962C8B-B14F-4D97-AF65-F5344CB8AC3E}">
        <p14:creationId xmlns:p14="http://schemas.microsoft.com/office/powerpoint/2010/main" val="331203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888AA"/>
        </a:solidFill>
        <a:effectLst/>
      </p:bgPr>
    </p:bg>
    <p:spTree>
      <p:nvGrpSpPr>
        <p:cNvPr id="1" name=""/>
        <p:cNvGrpSpPr/>
        <p:nvPr/>
      </p:nvGrpSpPr>
      <p:grpSpPr>
        <a:xfrm>
          <a:off x="0" y="0"/>
          <a:ext cx="0" cy="0"/>
          <a:chOff x="0" y="0"/>
          <a:chExt cx="0" cy="0"/>
        </a:xfrm>
      </p:grpSpPr>
      <p:sp>
        <p:nvSpPr>
          <p:cNvPr id="2" name="ZoneTexte 1"/>
          <p:cNvSpPr txBox="1"/>
          <p:nvPr/>
        </p:nvSpPr>
        <p:spPr>
          <a:xfrm>
            <a:off x="7122017" y="939111"/>
            <a:ext cx="4634248" cy="4801314"/>
          </a:xfrm>
          <a:prstGeom prst="rect">
            <a:avLst/>
          </a:prstGeom>
          <a:noFill/>
        </p:spPr>
        <p:txBody>
          <a:bodyPr wrap="square" rtlCol="0">
            <a:spAutoFit/>
          </a:bodyPr>
          <a:lstStyle/>
          <a:p>
            <a:r>
              <a:rPr lang="fr-FR" dirty="0">
                <a:solidFill>
                  <a:schemeClr val="bg1"/>
                </a:solidFill>
              </a:rPr>
              <a:t>IV- Titre de la nouvelle : Aux </a:t>
            </a:r>
            <a:r>
              <a:rPr lang="fr-FR" dirty="0" smtClean="0">
                <a:solidFill>
                  <a:schemeClr val="bg1"/>
                </a:solidFill>
              </a:rPr>
              <a:t>champs</a:t>
            </a:r>
          </a:p>
          <a:p>
            <a:endParaRPr lang="fr-FR" dirty="0"/>
          </a:p>
          <a:p>
            <a:r>
              <a:rPr lang="fr-FR" dirty="0" smtClean="0"/>
              <a:t>Les </a:t>
            </a:r>
            <a:r>
              <a:rPr lang="fr-FR" dirty="0"/>
              <a:t>champs désignent les terres cultivées, la campagne par rapport à la ville ou à Paris</a:t>
            </a:r>
            <a:r>
              <a:rPr lang="fr-FR" dirty="0" smtClean="0"/>
              <a:t>.</a:t>
            </a:r>
          </a:p>
          <a:p>
            <a:r>
              <a:rPr lang="fr-FR" dirty="0" smtClean="0"/>
              <a:t>Maupassant </a:t>
            </a:r>
            <a:r>
              <a:rPr lang="fr-FR" dirty="0"/>
              <a:t>prend souvent comme cadre de ses histoires la campagne, et la campagne normande en particulier. </a:t>
            </a:r>
            <a:endParaRPr lang="fr-FR" dirty="0" smtClean="0"/>
          </a:p>
          <a:p>
            <a:r>
              <a:rPr lang="fr-FR" dirty="0" smtClean="0"/>
              <a:t>C’est </a:t>
            </a:r>
            <a:r>
              <a:rPr lang="fr-FR" dirty="0"/>
              <a:t>pourquoi l’on peut regrouper ses récits en contes normands et en contes parisiens</a:t>
            </a:r>
            <a:r>
              <a:rPr lang="fr-FR" dirty="0" smtClean="0"/>
              <a:t>.</a:t>
            </a:r>
          </a:p>
          <a:p>
            <a:endParaRPr lang="en-US" dirty="0"/>
          </a:p>
          <a:p>
            <a:r>
              <a:rPr lang="fr-FR" dirty="0">
                <a:solidFill>
                  <a:schemeClr val="bg1"/>
                </a:solidFill>
              </a:rPr>
              <a:t>V- </a:t>
            </a:r>
            <a:r>
              <a:rPr lang="fr-FR" dirty="0" smtClean="0">
                <a:solidFill>
                  <a:schemeClr val="bg1"/>
                </a:solidFill>
              </a:rPr>
              <a:t>Date et lieu </a:t>
            </a:r>
          </a:p>
          <a:p>
            <a:endParaRPr lang="fr-FR" dirty="0" smtClean="0">
              <a:solidFill>
                <a:schemeClr val="bg1"/>
              </a:solidFill>
            </a:endParaRPr>
          </a:p>
          <a:p>
            <a:r>
              <a:rPr lang="fr-FR" dirty="0" smtClean="0"/>
              <a:t>Lieu </a:t>
            </a:r>
            <a:r>
              <a:rPr lang="fr-FR" dirty="0"/>
              <a:t>où se déroule l’histoire : Le pays de Caux, (la Normandie), en France· Date de publication : parue pour la première fois le 31 octobre 1882 dans le journal Le Gaulois puis dans « Les contes de la bécasse », 1883</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14" y="939112"/>
            <a:ext cx="6490952" cy="497977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6082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888AA"/>
        </a:solidFill>
        <a:effectLst/>
      </p:bgPr>
    </p:bg>
    <p:spTree>
      <p:nvGrpSpPr>
        <p:cNvPr id="1" name=""/>
        <p:cNvGrpSpPr/>
        <p:nvPr/>
      </p:nvGrpSpPr>
      <p:grpSpPr>
        <a:xfrm>
          <a:off x="0" y="0"/>
          <a:ext cx="0" cy="0"/>
          <a:chOff x="0" y="0"/>
          <a:chExt cx="0" cy="0"/>
        </a:xfrm>
      </p:grpSpPr>
      <p:sp>
        <p:nvSpPr>
          <p:cNvPr id="2" name="ZoneTexte 1"/>
          <p:cNvSpPr txBox="1"/>
          <p:nvPr/>
        </p:nvSpPr>
        <p:spPr>
          <a:xfrm>
            <a:off x="680434" y="1720840"/>
            <a:ext cx="10831132" cy="3416320"/>
          </a:xfrm>
          <a:prstGeom prst="rect">
            <a:avLst/>
          </a:prstGeom>
          <a:noFill/>
        </p:spPr>
        <p:txBody>
          <a:bodyPr wrap="square" rtlCol="0">
            <a:spAutoFit/>
          </a:bodyPr>
          <a:lstStyle/>
          <a:p>
            <a:r>
              <a:rPr lang="fr-FR" dirty="0" smtClean="0">
                <a:solidFill>
                  <a:schemeClr val="bg1"/>
                </a:solidFill>
              </a:rPr>
              <a:t>VI- Le </a:t>
            </a:r>
            <a:r>
              <a:rPr lang="fr-FR" dirty="0">
                <a:solidFill>
                  <a:schemeClr val="bg1"/>
                </a:solidFill>
              </a:rPr>
              <a:t>schéma narratif de la nouvelle  </a:t>
            </a:r>
            <a:endParaRPr lang="fr-FR" dirty="0" smtClean="0">
              <a:solidFill>
                <a:schemeClr val="bg1"/>
              </a:solidFill>
            </a:endParaRPr>
          </a:p>
          <a:p>
            <a:r>
              <a:rPr lang="fr-FR" dirty="0" smtClean="0"/>
              <a:t> </a:t>
            </a:r>
          </a:p>
          <a:p>
            <a:r>
              <a:rPr lang="fr-FR" dirty="0" smtClean="0">
                <a:solidFill>
                  <a:schemeClr val="tx2">
                    <a:lumMod val="20000"/>
                    <a:lumOff val="80000"/>
                  </a:schemeClr>
                </a:solidFill>
              </a:rPr>
              <a:t>1. Situation </a:t>
            </a:r>
            <a:r>
              <a:rPr lang="fr-FR" dirty="0">
                <a:solidFill>
                  <a:schemeClr val="tx2">
                    <a:lumMod val="20000"/>
                    <a:lumOff val="80000"/>
                  </a:schemeClr>
                </a:solidFill>
              </a:rPr>
              <a:t>initiale : </a:t>
            </a:r>
            <a:r>
              <a:rPr lang="fr-FR" dirty="0"/>
              <a:t>Le quotidien des deux familles de </a:t>
            </a:r>
            <a:r>
              <a:rPr lang="fr-FR" dirty="0" smtClean="0"/>
              <a:t>paysan</a:t>
            </a:r>
          </a:p>
          <a:p>
            <a:r>
              <a:rPr lang="fr-FR" dirty="0" smtClean="0">
                <a:solidFill>
                  <a:schemeClr val="tx2">
                    <a:lumMod val="20000"/>
                    <a:lumOff val="80000"/>
                  </a:schemeClr>
                </a:solidFill>
              </a:rPr>
              <a:t>2. Elément  </a:t>
            </a:r>
            <a:r>
              <a:rPr lang="fr-FR" dirty="0">
                <a:solidFill>
                  <a:schemeClr val="tx2">
                    <a:lumMod val="20000"/>
                    <a:lumOff val="80000"/>
                  </a:schemeClr>
                </a:solidFill>
              </a:rPr>
              <a:t>perturbateur : </a:t>
            </a:r>
            <a:r>
              <a:rPr lang="fr-FR" dirty="0"/>
              <a:t>L’arrivée des </a:t>
            </a:r>
            <a:r>
              <a:rPr lang="fr-FR" dirty="0" smtClean="0"/>
              <a:t>d’ </a:t>
            </a:r>
            <a:r>
              <a:rPr lang="fr-FR" dirty="0" err="1" smtClean="0"/>
              <a:t>Hubières</a:t>
            </a:r>
            <a:endParaRPr lang="fr-FR" dirty="0" smtClean="0"/>
          </a:p>
          <a:p>
            <a:r>
              <a:rPr lang="fr-FR" dirty="0" smtClean="0">
                <a:solidFill>
                  <a:schemeClr val="tx2">
                    <a:lumMod val="20000"/>
                    <a:lumOff val="80000"/>
                  </a:schemeClr>
                </a:solidFill>
              </a:rPr>
              <a:t>3. Péripéties </a:t>
            </a:r>
            <a:r>
              <a:rPr lang="fr-FR" dirty="0">
                <a:solidFill>
                  <a:schemeClr val="tx2">
                    <a:lumMod val="20000"/>
                    <a:lumOff val="80000"/>
                  </a:schemeClr>
                </a:solidFill>
              </a:rPr>
              <a:t>(actions</a:t>
            </a:r>
            <a:r>
              <a:rPr lang="fr-FR" dirty="0" smtClean="0">
                <a:solidFill>
                  <a:schemeClr val="tx2">
                    <a:lumMod val="20000"/>
                    <a:lumOff val="80000"/>
                  </a:schemeClr>
                </a:solidFill>
              </a:rPr>
              <a:t>):</a:t>
            </a:r>
          </a:p>
          <a:p>
            <a:r>
              <a:rPr lang="fr-FR" dirty="0" smtClean="0"/>
              <a:t>   a. Visites </a:t>
            </a:r>
            <a:r>
              <a:rPr lang="fr-FR" dirty="0"/>
              <a:t>répétées des </a:t>
            </a:r>
            <a:r>
              <a:rPr lang="fr-FR" dirty="0" smtClean="0"/>
              <a:t>d’ </a:t>
            </a:r>
            <a:r>
              <a:rPr lang="fr-FR" dirty="0" err="1" smtClean="0"/>
              <a:t>Hubières</a:t>
            </a:r>
            <a:r>
              <a:rPr lang="fr-FR" dirty="0" smtClean="0"/>
              <a:t> ou </a:t>
            </a:r>
            <a:r>
              <a:rPr lang="fr-FR" dirty="0"/>
              <a:t>La prise de </a:t>
            </a:r>
            <a:r>
              <a:rPr lang="fr-FR" dirty="0" smtClean="0"/>
              <a:t>contact.      </a:t>
            </a:r>
          </a:p>
          <a:p>
            <a:r>
              <a:rPr lang="fr-FR" dirty="0"/>
              <a:t> </a:t>
            </a:r>
            <a:r>
              <a:rPr lang="fr-FR" dirty="0" smtClean="0"/>
              <a:t>  b. La </a:t>
            </a:r>
            <a:r>
              <a:rPr lang="fr-FR" dirty="0"/>
              <a:t>première demande refusée ou La proposition </a:t>
            </a:r>
            <a:r>
              <a:rPr lang="fr-FR" dirty="0" smtClean="0"/>
              <a:t>refusée.       </a:t>
            </a:r>
          </a:p>
          <a:p>
            <a:r>
              <a:rPr lang="fr-FR" dirty="0"/>
              <a:t> </a:t>
            </a:r>
            <a:r>
              <a:rPr lang="fr-FR" dirty="0" smtClean="0"/>
              <a:t>  c. La </a:t>
            </a:r>
            <a:r>
              <a:rPr lang="fr-FR" dirty="0"/>
              <a:t>deuxième demande acceptée ou </a:t>
            </a:r>
            <a:r>
              <a:rPr lang="fr-FR" dirty="0" smtClean="0"/>
              <a:t>L’acceptation.      </a:t>
            </a:r>
          </a:p>
          <a:p>
            <a:r>
              <a:rPr lang="fr-FR" dirty="0"/>
              <a:t> </a:t>
            </a:r>
            <a:r>
              <a:rPr lang="fr-FR" dirty="0" smtClean="0"/>
              <a:t>  d. Le </a:t>
            </a:r>
            <a:r>
              <a:rPr lang="fr-FR" dirty="0"/>
              <a:t>départ de </a:t>
            </a:r>
            <a:r>
              <a:rPr lang="fr-FR" dirty="0" smtClean="0"/>
              <a:t>Jean.      </a:t>
            </a:r>
          </a:p>
          <a:p>
            <a:r>
              <a:rPr lang="fr-FR" dirty="0"/>
              <a:t> </a:t>
            </a:r>
            <a:r>
              <a:rPr lang="fr-FR" dirty="0" smtClean="0"/>
              <a:t>  e. Conflits </a:t>
            </a:r>
            <a:r>
              <a:rPr lang="fr-FR" dirty="0"/>
              <a:t>entre les deux familles ou Dégradation des relations de voisinage</a:t>
            </a:r>
            <a:r>
              <a:rPr lang="fr-FR" dirty="0" smtClean="0"/>
              <a:t>.</a:t>
            </a:r>
          </a:p>
          <a:p>
            <a:r>
              <a:rPr lang="fr-FR" dirty="0" smtClean="0">
                <a:solidFill>
                  <a:schemeClr val="tx2">
                    <a:lumMod val="20000"/>
                    <a:lumOff val="80000"/>
                  </a:schemeClr>
                </a:solidFill>
              </a:rPr>
              <a:t>4. Elément </a:t>
            </a:r>
            <a:r>
              <a:rPr lang="fr-FR" dirty="0">
                <a:solidFill>
                  <a:schemeClr val="tx2">
                    <a:lumMod val="20000"/>
                    <a:lumOff val="80000"/>
                  </a:schemeClr>
                </a:solidFill>
              </a:rPr>
              <a:t>de résolution : </a:t>
            </a:r>
            <a:r>
              <a:rPr lang="fr-FR" dirty="0"/>
              <a:t>Le retour de </a:t>
            </a:r>
            <a:r>
              <a:rPr lang="fr-FR" dirty="0" smtClean="0"/>
              <a:t>Jean</a:t>
            </a:r>
          </a:p>
          <a:p>
            <a:r>
              <a:rPr lang="fr-FR" dirty="0" smtClean="0">
                <a:solidFill>
                  <a:schemeClr val="tx2">
                    <a:lumMod val="20000"/>
                    <a:lumOff val="80000"/>
                  </a:schemeClr>
                </a:solidFill>
              </a:rPr>
              <a:t>5. Situation </a:t>
            </a:r>
            <a:r>
              <a:rPr lang="fr-FR" dirty="0">
                <a:solidFill>
                  <a:schemeClr val="tx2">
                    <a:lumMod val="20000"/>
                    <a:lumOff val="80000"/>
                  </a:schemeClr>
                </a:solidFill>
              </a:rPr>
              <a:t>finale : </a:t>
            </a:r>
            <a:r>
              <a:rPr lang="fr-FR" dirty="0"/>
              <a:t>Le départ de Charlot.</a:t>
            </a:r>
          </a:p>
        </p:txBody>
      </p:sp>
    </p:spTree>
    <p:extLst>
      <p:ext uri="{BB962C8B-B14F-4D97-AF65-F5344CB8AC3E}">
        <p14:creationId xmlns:p14="http://schemas.microsoft.com/office/powerpoint/2010/main" val="212149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888AA"/>
        </a:solidFill>
        <a:effectLst/>
      </p:bgPr>
    </p:bg>
    <p:spTree>
      <p:nvGrpSpPr>
        <p:cNvPr id="1" name=""/>
        <p:cNvGrpSpPr/>
        <p:nvPr/>
      </p:nvGrpSpPr>
      <p:grpSpPr>
        <a:xfrm>
          <a:off x="0" y="0"/>
          <a:ext cx="0" cy="0"/>
          <a:chOff x="0" y="0"/>
          <a:chExt cx="0" cy="0"/>
        </a:xfrm>
      </p:grpSpPr>
      <p:sp>
        <p:nvSpPr>
          <p:cNvPr id="2" name="ZoneTexte 1"/>
          <p:cNvSpPr txBox="1"/>
          <p:nvPr/>
        </p:nvSpPr>
        <p:spPr>
          <a:xfrm>
            <a:off x="532228" y="1997839"/>
            <a:ext cx="11127544" cy="2862322"/>
          </a:xfrm>
          <a:prstGeom prst="rect">
            <a:avLst/>
          </a:prstGeom>
          <a:noFill/>
        </p:spPr>
        <p:txBody>
          <a:bodyPr wrap="square" rtlCol="0">
            <a:spAutoFit/>
          </a:bodyPr>
          <a:lstStyle/>
          <a:p>
            <a:r>
              <a:rPr lang="fr-FR" dirty="0">
                <a:solidFill>
                  <a:schemeClr val="bg1"/>
                </a:solidFill>
              </a:rPr>
              <a:t>VII- L’ordre du schéma narratif du </a:t>
            </a:r>
            <a:r>
              <a:rPr lang="fr-FR" dirty="0" smtClean="0">
                <a:solidFill>
                  <a:schemeClr val="bg1"/>
                </a:solidFill>
              </a:rPr>
              <a:t>récit</a:t>
            </a:r>
          </a:p>
          <a:p>
            <a:endParaRPr lang="en-US" dirty="0"/>
          </a:p>
          <a:p>
            <a:r>
              <a:rPr lang="fr-FR" dirty="0"/>
              <a:t>L’ordre du schéma narratif du récit </a:t>
            </a:r>
            <a:r>
              <a:rPr lang="fr-FR" dirty="0" smtClean="0"/>
              <a:t>:</a:t>
            </a:r>
          </a:p>
          <a:p>
            <a:r>
              <a:rPr lang="fr-FR" dirty="0" smtClean="0">
                <a:solidFill>
                  <a:schemeClr val="tx2">
                    <a:lumMod val="20000"/>
                    <a:lumOff val="80000"/>
                  </a:schemeClr>
                </a:solidFill>
              </a:rPr>
              <a:t>a. </a:t>
            </a:r>
            <a:r>
              <a:rPr lang="fr-FR" dirty="0"/>
              <a:t>Deux familles pauvres élèvent leurs enfants ensemble de la même façon</a:t>
            </a:r>
            <a:r>
              <a:rPr lang="fr-FR" dirty="0" smtClean="0"/>
              <a:t>.</a:t>
            </a:r>
          </a:p>
          <a:p>
            <a:r>
              <a:rPr lang="fr-FR" dirty="0" smtClean="0">
                <a:solidFill>
                  <a:schemeClr val="tx2">
                    <a:lumMod val="20000"/>
                    <a:lumOff val="80000"/>
                  </a:schemeClr>
                </a:solidFill>
              </a:rPr>
              <a:t>b. </a:t>
            </a:r>
            <a:r>
              <a:rPr lang="fr-FR" dirty="0"/>
              <a:t>Un couple riche sans enfant arrive et désire adopter un des enfants</a:t>
            </a:r>
            <a:r>
              <a:rPr lang="fr-FR" dirty="0" smtClean="0"/>
              <a:t>.</a:t>
            </a:r>
          </a:p>
          <a:p>
            <a:r>
              <a:rPr lang="fr-FR" dirty="0" smtClean="0">
                <a:solidFill>
                  <a:schemeClr val="tx2">
                    <a:lumMod val="20000"/>
                    <a:lumOff val="80000"/>
                  </a:schemeClr>
                </a:solidFill>
              </a:rPr>
              <a:t>c. </a:t>
            </a:r>
            <a:r>
              <a:rPr lang="fr-FR" dirty="0"/>
              <a:t>La première famille refuse, la seconde accepte. Grâce à l'argent de la famille riche, la seconde famille vit mieux tandis que la première s'enfonce dans l'indignation et la misère</a:t>
            </a:r>
            <a:r>
              <a:rPr lang="fr-FR" dirty="0" smtClean="0"/>
              <a:t>.</a:t>
            </a:r>
          </a:p>
          <a:p>
            <a:r>
              <a:rPr lang="fr-FR" dirty="0" smtClean="0">
                <a:solidFill>
                  <a:schemeClr val="tx2">
                    <a:lumMod val="20000"/>
                    <a:lumOff val="80000"/>
                  </a:schemeClr>
                </a:solidFill>
              </a:rPr>
              <a:t>d. </a:t>
            </a:r>
            <a:r>
              <a:rPr lang="fr-FR" dirty="0" smtClean="0"/>
              <a:t>Devenu </a:t>
            </a:r>
            <a:r>
              <a:rPr lang="fr-FR" dirty="0"/>
              <a:t>grand, Jean, le fils adopté revient chez ses parents : son allure et son niveau de vie sont bien différents de ceux de ses parents</a:t>
            </a:r>
            <a:r>
              <a:rPr lang="fr-FR" dirty="0" smtClean="0"/>
              <a:t>.</a:t>
            </a:r>
            <a:endParaRPr lang="fr-FR" dirty="0"/>
          </a:p>
          <a:p>
            <a:r>
              <a:rPr lang="fr-FR" dirty="0" smtClean="0">
                <a:solidFill>
                  <a:schemeClr val="tx2">
                    <a:lumMod val="20000"/>
                    <a:lumOff val="80000"/>
                  </a:schemeClr>
                </a:solidFill>
              </a:rPr>
              <a:t>e. </a:t>
            </a:r>
            <a:r>
              <a:rPr lang="fr-FR" dirty="0"/>
              <a:t>Charlot, le fils Tuvache, jaloux de son voisin regrette la décision de ses parents et quitte le foyer</a:t>
            </a:r>
            <a:r>
              <a:rPr lang="fr-FR" dirty="0" smtClean="0"/>
              <a:t>.</a:t>
            </a:r>
            <a:endParaRPr lang="fr-FR" dirty="0"/>
          </a:p>
        </p:txBody>
      </p:sp>
    </p:spTree>
    <p:extLst>
      <p:ext uri="{BB962C8B-B14F-4D97-AF65-F5344CB8AC3E}">
        <p14:creationId xmlns:p14="http://schemas.microsoft.com/office/powerpoint/2010/main" val="136176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888AA"/>
        </a:solidFill>
        <a:effectLst/>
      </p:bgPr>
    </p:bg>
    <p:spTree>
      <p:nvGrpSpPr>
        <p:cNvPr id="1" name=""/>
        <p:cNvGrpSpPr/>
        <p:nvPr/>
      </p:nvGrpSpPr>
      <p:grpSpPr>
        <a:xfrm>
          <a:off x="0" y="0"/>
          <a:ext cx="0" cy="0"/>
          <a:chOff x="0" y="0"/>
          <a:chExt cx="0" cy="0"/>
        </a:xfrm>
      </p:grpSpPr>
      <p:sp>
        <p:nvSpPr>
          <p:cNvPr id="3" name="ZoneTexte 2"/>
          <p:cNvSpPr txBox="1"/>
          <p:nvPr/>
        </p:nvSpPr>
        <p:spPr>
          <a:xfrm>
            <a:off x="581465" y="1859339"/>
            <a:ext cx="11029071" cy="3139321"/>
          </a:xfrm>
          <a:prstGeom prst="rect">
            <a:avLst/>
          </a:prstGeom>
          <a:noFill/>
        </p:spPr>
        <p:txBody>
          <a:bodyPr wrap="square" rtlCol="0">
            <a:spAutoFit/>
          </a:bodyPr>
          <a:lstStyle/>
          <a:p>
            <a:r>
              <a:rPr lang="fr-FR" dirty="0">
                <a:solidFill>
                  <a:schemeClr val="bg1"/>
                </a:solidFill>
              </a:rPr>
              <a:t>IIX- Statut du narrateur et point de vue utilisé dans cette </a:t>
            </a:r>
            <a:r>
              <a:rPr lang="fr-FR" dirty="0" smtClean="0">
                <a:solidFill>
                  <a:schemeClr val="bg1"/>
                </a:solidFill>
              </a:rPr>
              <a:t>nouvelle</a:t>
            </a:r>
          </a:p>
          <a:p>
            <a:endParaRPr lang="fr-FR" dirty="0">
              <a:solidFill>
                <a:schemeClr val="accent1">
                  <a:lumMod val="20000"/>
                  <a:lumOff val="80000"/>
                </a:schemeClr>
              </a:solidFill>
            </a:endParaRPr>
          </a:p>
          <a:p>
            <a:r>
              <a:rPr lang="fr-FR" dirty="0" smtClean="0">
                <a:solidFill>
                  <a:schemeClr val="accent1">
                    <a:lumMod val="20000"/>
                    <a:lumOff val="80000"/>
                  </a:schemeClr>
                </a:solidFill>
              </a:rPr>
              <a:t>Situation initiale</a:t>
            </a:r>
          </a:p>
          <a:p>
            <a:r>
              <a:rPr lang="fr-FR" dirty="0" smtClean="0"/>
              <a:t>Le </a:t>
            </a:r>
            <a:r>
              <a:rPr lang="fr-FR" dirty="0"/>
              <a:t>narrateur se contente de décrire la scène, c’est une pensée des personnages. </a:t>
            </a:r>
            <a:endParaRPr lang="fr-FR" dirty="0" smtClean="0"/>
          </a:p>
          <a:p>
            <a:r>
              <a:rPr lang="fr-FR" dirty="0" smtClean="0"/>
              <a:t>Donc</a:t>
            </a:r>
            <a:r>
              <a:rPr lang="fr-FR" dirty="0"/>
              <a:t>, il s’agit d’une focalisation </a:t>
            </a:r>
            <a:r>
              <a:rPr lang="fr-FR" dirty="0" smtClean="0"/>
              <a:t>externe. Lors </a:t>
            </a:r>
            <a:r>
              <a:rPr lang="fr-FR" dirty="0"/>
              <a:t>de l’arrivée des </a:t>
            </a:r>
            <a:r>
              <a:rPr lang="fr-FR" dirty="0" smtClean="0"/>
              <a:t>d’</a:t>
            </a:r>
            <a:r>
              <a:rPr lang="fr-FR" dirty="0" err="1" smtClean="0"/>
              <a:t>Hubières</a:t>
            </a:r>
            <a:r>
              <a:rPr lang="fr-FR" dirty="0" smtClean="0"/>
              <a:t> Le </a:t>
            </a:r>
            <a:r>
              <a:rPr lang="fr-FR" dirty="0"/>
              <a:t>narrateur est toujours un narrateur témoin. Il décrit la scène, comme s’il se trouvait dans un coin de la pièce. </a:t>
            </a:r>
            <a:endParaRPr lang="fr-FR" dirty="0" smtClean="0"/>
          </a:p>
          <a:p>
            <a:r>
              <a:rPr lang="fr-FR" dirty="0" smtClean="0"/>
              <a:t>Mais </a:t>
            </a:r>
            <a:r>
              <a:rPr lang="fr-FR" dirty="0"/>
              <a:t>là il sait tout des personnages, de leur pensée : c’est le point de vue omniscient, mélangé lorsque les personnages parlent au point de vue interne.                                                                         </a:t>
            </a:r>
            <a:endParaRPr lang="fr-FR" dirty="0" smtClean="0"/>
          </a:p>
          <a:p>
            <a:r>
              <a:rPr lang="fr-FR" dirty="0" smtClean="0">
                <a:solidFill>
                  <a:schemeClr val="accent1">
                    <a:lumMod val="20000"/>
                    <a:lumOff val="80000"/>
                  </a:schemeClr>
                </a:solidFill>
              </a:rPr>
              <a:t>Situation finale</a:t>
            </a:r>
          </a:p>
          <a:p>
            <a:r>
              <a:rPr lang="fr-FR" dirty="0" smtClean="0"/>
              <a:t>Le </a:t>
            </a:r>
            <a:r>
              <a:rPr lang="fr-FR" dirty="0"/>
              <a:t>narrateur ne montre aucun sentiment des personnages. </a:t>
            </a:r>
            <a:endParaRPr lang="fr-FR" dirty="0" smtClean="0"/>
          </a:p>
          <a:p>
            <a:r>
              <a:rPr lang="fr-FR" dirty="0" smtClean="0"/>
              <a:t>On </a:t>
            </a:r>
            <a:r>
              <a:rPr lang="fr-FR" dirty="0"/>
              <a:t>retourne en focalisation externe.</a:t>
            </a:r>
          </a:p>
        </p:txBody>
      </p:sp>
    </p:spTree>
    <p:extLst>
      <p:ext uri="{BB962C8B-B14F-4D97-AF65-F5344CB8AC3E}">
        <p14:creationId xmlns:p14="http://schemas.microsoft.com/office/powerpoint/2010/main" val="24114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1619</Words>
  <Application>Microsoft Office PowerPoint</Application>
  <PresentationFormat>Grand écran</PresentationFormat>
  <Paragraphs>78</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Edwardian Script ITC</vt:lpstr>
      <vt:lpstr>Thème Office</vt:lpstr>
      <vt:lpstr>Lecture de l’œuvre intégrale aux champs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61</cp:revision>
  <dcterms:created xsi:type="dcterms:W3CDTF">2024-12-13T13:14:51Z</dcterms:created>
  <dcterms:modified xsi:type="dcterms:W3CDTF">2024-12-13T15:20:39Z</dcterms:modified>
</cp:coreProperties>
</file>