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4"/>
    <p:sldMasterId id="2147483727" r:id="rId5"/>
  </p:sldMasterIdLst>
  <p:notesMasterIdLst>
    <p:notesMasterId r:id="rId11"/>
  </p:notesMasterIdLst>
  <p:handoutMasterIdLst>
    <p:handoutMasterId r:id="rId12"/>
  </p:handoutMasterIdLst>
  <p:sldIdLst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655"/>
    <a:srgbClr val="BE1558"/>
    <a:srgbClr val="2E75B6"/>
    <a:srgbClr val="111F37"/>
    <a:srgbClr val="172949"/>
    <a:srgbClr val="0C1524"/>
    <a:srgbClr val="173A59"/>
    <a:srgbClr val="1B4469"/>
    <a:srgbClr val="800000"/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625" autoAdjust="0"/>
  </p:normalViewPr>
  <p:slideViewPr>
    <p:cSldViewPr snapToGrid="0">
      <p:cViewPr varScale="1">
        <p:scale>
          <a:sx n="96" d="100"/>
          <a:sy n="96" d="100"/>
        </p:scale>
        <p:origin x="95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E9122-DE00-4447-957D-7647FF780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0E38-E701-46C2-A034-D88C544C8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F830-15C3-49F3-90AC-02273C5BE21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41A4-E53E-4E9E-A94F-0DF146B0E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0BDE-4D27-4C60-9F3E-086F2D159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EF0A-795D-4F3E-B38F-41B6214B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62162-039F-46CB-B79E-EF3DDF73B22E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4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Blu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BE91E-8FA0-44FF-B5CA-518A6B648B1F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3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D03645-6685-43D7-B20B-69717C693B13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E91793-209E-42A3-ABF9-580512BFD219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77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Blue and Whi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4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Blue and 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8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Blue and Whit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131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and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549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702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418" y="3102690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24E5C-1FE0-42DD-8992-4DE256B64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1359"/>
          <a:stretch/>
        </p:blipFill>
        <p:spPr bwMode="invGray">
          <a:xfrm>
            <a:off x="6293797" y="2997703"/>
            <a:ext cx="1300262" cy="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1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6235" y="3019559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10081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5EC39E-A00B-48D8-BD0A-E113E1FA15F1}"/>
              </a:ext>
            </a:extLst>
          </p:cNvPr>
          <p:cNvSpPr/>
          <p:nvPr userDrawn="1"/>
        </p:nvSpPr>
        <p:spPr>
          <a:xfrm>
            <a:off x="0" y="-16208"/>
            <a:ext cx="9144000" cy="2632407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8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403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056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34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9068853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 Dar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7563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52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337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rgbClr val="173A59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954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EA489-A540-4FC0-A581-B14CCF2CF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188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2B3A-F694-4B43-A235-C98AA60AD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1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28D51B-FFE4-4972-B42F-BD13CFE1BD42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09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7159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0FCAD-67A6-452C-8FD1-69F97DB28A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46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921-951D-48FF-87CD-96022CB4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380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206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248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601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65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518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AFB17-7AB0-4385-B2EE-29A3A7BFC65E}"/>
              </a:ext>
            </a:extLst>
          </p:cNvPr>
          <p:cNvGrpSpPr/>
          <p:nvPr userDrawn="1"/>
        </p:nvGrpSpPr>
        <p:grpSpPr>
          <a:xfrm>
            <a:off x="1884870" y="3098607"/>
            <a:ext cx="5374260" cy="639374"/>
            <a:chOff x="2596446" y="2856282"/>
            <a:chExt cx="3962400" cy="471406"/>
          </a:xfrm>
        </p:grpSpPr>
        <p:pic>
          <p:nvPicPr>
            <p:cNvPr id="8" name="Picture 7" descr="AWS_professional_services_logo.png">
              <a:extLst>
                <a:ext uri="{FF2B5EF4-FFF2-40B4-BE49-F238E27FC236}">
                  <a16:creationId xmlns:a16="http://schemas.microsoft.com/office/drawing/2014/main" id="{7586159D-B5EF-428E-9F21-9430B183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13" y="2911203"/>
              <a:ext cx="1782233" cy="416485"/>
            </a:xfrm>
            <a:prstGeom prst="rect">
              <a:avLst/>
            </a:prstGeom>
          </p:spPr>
        </p:pic>
        <p:pic>
          <p:nvPicPr>
            <p:cNvPr id="9" name="Picture 8" descr="Enquizit_logo_Blue.eps">
              <a:extLst>
                <a:ext uri="{FF2B5EF4-FFF2-40B4-BE49-F238E27FC236}">
                  <a16:creationId xmlns:a16="http://schemas.microsoft.com/office/drawing/2014/main" id="{D59AD4AF-878F-4F6C-8038-2CE9AF01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446" y="2856282"/>
              <a:ext cx="1778000" cy="38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36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pic>
        <p:nvPicPr>
          <p:cNvPr id="9" name="Picture 8" descr="Enquizit_logo_Blue.eps">
            <a:extLst>
              <a:ext uri="{FF2B5EF4-FFF2-40B4-BE49-F238E27FC236}">
                <a16:creationId xmlns:a16="http://schemas.microsoft.com/office/drawing/2014/main" id="{D59AD4AF-878F-4F6C-8038-2CE9AF0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36" y="3072667"/>
            <a:ext cx="2411527" cy="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Slide 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08751A-6A0C-496F-8981-BF0CC6B2E7D4}"/>
              </a:ext>
            </a:extLst>
          </p:cNvPr>
          <p:cNvGrpSpPr/>
          <p:nvPr userDrawn="1"/>
        </p:nvGrpSpPr>
        <p:grpSpPr>
          <a:xfrm>
            <a:off x="0" y="2615591"/>
            <a:ext cx="9144000" cy="2527909"/>
            <a:chOff x="0" y="2615591"/>
            <a:chExt cx="9144000" cy="2527909"/>
          </a:xfrm>
        </p:grpSpPr>
        <p:pic>
          <p:nvPicPr>
            <p:cNvPr id="13" name="Picture 12" descr="header_bg_cover.png">
              <a:extLst>
                <a:ext uri="{FF2B5EF4-FFF2-40B4-BE49-F238E27FC236}">
                  <a16:creationId xmlns:a16="http://schemas.microsoft.com/office/drawing/2014/main" id="{12C5F663-B0EB-4725-AE92-385FA6E921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58"/>
            <a:stretch/>
          </p:blipFill>
          <p:spPr>
            <a:xfrm>
              <a:off x="1898072" y="2616200"/>
              <a:ext cx="7245928" cy="2527300"/>
            </a:xfrm>
            <a:prstGeom prst="rect">
              <a:avLst/>
            </a:prstGeom>
          </p:spPr>
        </p:pic>
        <p:pic>
          <p:nvPicPr>
            <p:cNvPr id="19" name="Picture 18" descr="header_bg_cover.png">
              <a:extLst>
                <a:ext uri="{FF2B5EF4-FFF2-40B4-BE49-F238E27FC236}">
                  <a16:creationId xmlns:a16="http://schemas.microsoft.com/office/drawing/2014/main" id="{57A6538B-C140-4CA4-956C-85FCF0F292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0" y="2615591"/>
              <a:ext cx="666572" cy="2527300"/>
            </a:xfrm>
            <a:prstGeom prst="rect">
              <a:avLst/>
            </a:prstGeom>
          </p:spPr>
        </p:pic>
        <p:pic>
          <p:nvPicPr>
            <p:cNvPr id="20" name="Picture 19" descr="header_bg_cover.png">
              <a:extLst>
                <a:ext uri="{FF2B5EF4-FFF2-40B4-BE49-F238E27FC236}">
                  <a16:creationId xmlns:a16="http://schemas.microsoft.com/office/drawing/2014/main" id="{E0A6FC7E-5AE9-415D-A0B6-ECA0A5BDAA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666572" y="2615591"/>
              <a:ext cx="666572" cy="2527300"/>
            </a:xfrm>
            <a:prstGeom prst="rect">
              <a:avLst/>
            </a:prstGeom>
          </p:spPr>
        </p:pic>
        <p:pic>
          <p:nvPicPr>
            <p:cNvPr id="22" name="Picture 21" descr="header_bg_cover.png">
              <a:extLst>
                <a:ext uri="{FF2B5EF4-FFF2-40B4-BE49-F238E27FC236}">
                  <a16:creationId xmlns:a16="http://schemas.microsoft.com/office/drawing/2014/main" id="{A967754A-755B-4846-881C-BCD0D55715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1282322" y="2616200"/>
              <a:ext cx="666572" cy="2527300"/>
            </a:xfrm>
            <a:prstGeom prst="rect">
              <a:avLst/>
            </a:prstGeom>
          </p:spPr>
        </p:pic>
      </p:grpSp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4B15F8-A304-4995-8EB2-81ED76ED30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295650" y="3704687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</p:spTree>
    <p:extLst>
      <p:ext uri="{BB962C8B-B14F-4D97-AF65-F5344CB8AC3E}">
        <p14:creationId xmlns:p14="http://schemas.microsoft.com/office/powerpoint/2010/main" val="130464421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5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4F55F-D005-4A0E-A955-52BCCBC8208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7805898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2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22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12FB1-C4E6-40F9-BA70-DAEBCEB04E33}"/>
              </a:ext>
            </a:extLst>
          </p:cNvPr>
          <p:cNvSpPr/>
          <p:nvPr userDrawn="1"/>
        </p:nvSpPr>
        <p:spPr>
          <a:xfrm>
            <a:off x="0" y="0"/>
            <a:ext cx="9144000" cy="6604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55" r:id="rId6"/>
    <p:sldLayoutId id="2147483714" r:id="rId7"/>
    <p:sldLayoutId id="2147483754" r:id="rId8"/>
    <p:sldLayoutId id="2147483719" r:id="rId9"/>
    <p:sldLayoutId id="2147483707" r:id="rId10"/>
    <p:sldLayoutId id="2147483757" r:id="rId11"/>
    <p:sldLayoutId id="2147483758" r:id="rId12"/>
    <p:sldLayoutId id="2147483706" r:id="rId13"/>
    <p:sldLayoutId id="2147483708" r:id="rId14"/>
    <p:sldLayoutId id="2147483709" r:id="rId15"/>
    <p:sldLayoutId id="2147483710" r:id="rId16"/>
    <p:sldLayoutId id="2147483722" r:id="rId17"/>
    <p:sldLayoutId id="2147483723" r:id="rId18"/>
    <p:sldLayoutId id="2147483756" r:id="rId19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61" r:id="rId5"/>
    <p:sldLayoutId id="2147483762" r:id="rId6"/>
    <p:sldLayoutId id="2147483763" r:id="rId7"/>
    <p:sldLayoutId id="2147483764" r:id="rId8"/>
    <p:sldLayoutId id="2147483759" r:id="rId9"/>
    <p:sldLayoutId id="2147483760" r:id="rId10"/>
    <p:sldLayoutId id="2147483765" r:id="rId11"/>
    <p:sldLayoutId id="2147483766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49" r:id="rId18"/>
    <p:sldLayoutId id="2147483750" r:id="rId19"/>
    <p:sldLayoutId id="2147483751" r:id="rId20"/>
    <p:sldLayoutId id="2147483752" r:id="rId21"/>
    <p:sldLayoutId id="2147483753" r:id="rId22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12" Type="http://schemas.openxmlformats.org/officeDocument/2006/relationships/image" Target="../media/image16.sv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E5CD-6001-4EE6-AA59-97727F95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Move User to Quarantine OU Upon </a:t>
            </a:r>
            <a:br>
              <a:rPr lang="en-US" dirty="0"/>
            </a:br>
            <a:r>
              <a:rPr lang="en-US" dirty="0"/>
              <a:t>Breaching Budget Threshold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CB1-2105-458C-9D27-4C744B8A1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881" y="2752881"/>
            <a:ext cx="2551469" cy="246974"/>
          </a:xfrm>
        </p:spPr>
        <p:txBody>
          <a:bodyPr/>
          <a:lstStyle/>
          <a:p>
            <a:r>
              <a:rPr lang="en-US" sz="1800" b="1" dirty="0">
                <a:solidFill>
                  <a:schemeClr val="accent4"/>
                </a:solidFill>
                <a:latin typeface="Bradley Hand ITC" panose="03070402050302030203" pitchFamily="66" charset="0"/>
              </a:rPr>
              <a:t>Innovation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0505-D9A3-4735-BA5C-C6F208563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Nouman Shafiq – Sep 2021</a:t>
            </a:r>
          </a:p>
        </p:txBody>
      </p:sp>
    </p:spTree>
    <p:extLst>
      <p:ext uri="{BB962C8B-B14F-4D97-AF65-F5344CB8AC3E}">
        <p14:creationId xmlns:p14="http://schemas.microsoft.com/office/powerpoint/2010/main" val="27408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2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 create too many resources in their account and forget to remove them which costs a lot</a:t>
            </a:r>
          </a:p>
          <a:p>
            <a:endParaRPr lang="en-US" dirty="0"/>
          </a:p>
          <a:p>
            <a:r>
              <a:rPr lang="en-US" dirty="0"/>
              <a:t>When we set up a multi-account environment, we need a plan for cloud cost management and set up cost control system, for this we need to focus on the following core principles:</a:t>
            </a:r>
          </a:p>
          <a:p>
            <a:pPr lvl="1"/>
            <a:r>
              <a:rPr lang="en-US" dirty="0"/>
              <a:t>Budget your spend with custom thresholds.</a:t>
            </a:r>
          </a:p>
          <a:p>
            <a:pPr lvl="1"/>
            <a:r>
              <a:rPr lang="en-US" dirty="0"/>
              <a:t>Monitor and analyze how  costs progress toward limits.</a:t>
            </a:r>
          </a:p>
          <a:p>
            <a:pPr lvl="1"/>
            <a:r>
              <a:rPr lang="en-US" dirty="0"/>
              <a:t>Take action to reduce unintended costs.</a:t>
            </a:r>
          </a:p>
          <a:p>
            <a:pPr lvl="1"/>
            <a:r>
              <a:rPr lang="en-US" dirty="0"/>
              <a:t>However:</a:t>
            </a:r>
          </a:p>
          <a:p>
            <a:pPr lvl="2"/>
            <a:r>
              <a:rPr lang="en-US" dirty="0"/>
              <a:t>AWS Budgets gives the ability to set custom budgets that alerts  when the costs or usage  exceeds  budgeted amount.</a:t>
            </a:r>
          </a:p>
          <a:p>
            <a:pPr lvl="2"/>
            <a:r>
              <a:rPr lang="en-US" dirty="0"/>
              <a:t>Based on those  alerts we can take actions.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 EQ restrict user to create new resources after certain budget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3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 user to actual cost through budget threshold</a:t>
            </a:r>
          </a:p>
          <a:p>
            <a:pPr lvl="1"/>
            <a:r>
              <a:rPr lang="en-US" dirty="0"/>
              <a:t>Once user reach its 80% of its budgeted value, it will trigger lambda function in member account. </a:t>
            </a:r>
          </a:p>
          <a:p>
            <a:pPr lvl="1"/>
            <a:r>
              <a:rPr lang="en-US" dirty="0"/>
              <a:t>The lambda function will put event to event bus in the master account.</a:t>
            </a:r>
          </a:p>
          <a:p>
            <a:pPr lvl="1"/>
            <a:r>
              <a:rPr lang="en-US" dirty="0"/>
              <a:t>The event rule will match the event pattern  and will trigger the lambda function in master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Movement of  the user from current OU to Quarantine OU – using  EQ Lambda</a:t>
            </a:r>
          </a:p>
          <a:p>
            <a:pPr lvl="1"/>
            <a:r>
              <a:rPr lang="en-US" dirty="0"/>
              <a:t>On a Monthly basis:</a:t>
            </a:r>
          </a:p>
          <a:p>
            <a:pPr lvl="2"/>
            <a:r>
              <a:rPr lang="en-US" dirty="0"/>
              <a:t>Check if a user  budget threshold reached its  80% , if so, send an email alert  to the user through SES.</a:t>
            </a:r>
          </a:p>
          <a:p>
            <a:pPr lvl="2"/>
            <a:r>
              <a:rPr lang="en-US" dirty="0"/>
              <a:t>Check if a user  budget threshold reached its  100%, if so, send an email to the user and move to restricted OU.</a:t>
            </a:r>
          </a:p>
        </p:txBody>
      </p:sp>
    </p:spTree>
    <p:extLst>
      <p:ext uri="{BB962C8B-B14F-4D97-AF65-F5344CB8AC3E}">
        <p14:creationId xmlns:p14="http://schemas.microsoft.com/office/powerpoint/2010/main" val="22232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5724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4</a:t>
            </a:fld>
            <a:endParaRPr lang="e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4BE3-15F5-48F7-945D-D63C441B4DBE}"/>
              </a:ext>
            </a:extLst>
          </p:cNvPr>
          <p:cNvSpPr txBox="1"/>
          <p:nvPr/>
        </p:nvSpPr>
        <p:spPr>
          <a:xfrm>
            <a:off x="108947" y="146937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EE4F-E709-4E9A-B66D-84D70A12D0DC}"/>
              </a:ext>
            </a:extLst>
          </p:cNvPr>
          <p:cNvSpPr txBox="1"/>
          <p:nvPr/>
        </p:nvSpPr>
        <p:spPr>
          <a:xfrm>
            <a:off x="584051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Child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5F765A-034A-4471-9D98-17FDFFD4E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731" y="634187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837F66-0F5A-4FD8-B233-86A9053550A0}"/>
              </a:ext>
            </a:extLst>
          </p:cNvPr>
          <p:cNvSpPr/>
          <p:nvPr/>
        </p:nvSpPr>
        <p:spPr>
          <a:xfrm>
            <a:off x="2736989" y="585987"/>
            <a:ext cx="3679746" cy="4367676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DFD80-AE67-4561-A42B-A01E4A53CC9F}"/>
              </a:ext>
            </a:extLst>
          </p:cNvPr>
          <p:cNvSpPr txBox="1"/>
          <p:nvPr/>
        </p:nvSpPr>
        <p:spPr>
          <a:xfrm>
            <a:off x="1258151" y="1006387"/>
            <a:ext cx="963502" cy="64633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Set Budget 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Alerts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9F8A8-B2CF-422A-8BA8-B73AEB6995C4}"/>
              </a:ext>
            </a:extLst>
          </p:cNvPr>
          <p:cNvSpPr txBox="1"/>
          <p:nvPr/>
        </p:nvSpPr>
        <p:spPr>
          <a:xfrm>
            <a:off x="5171643" y="1981132"/>
            <a:ext cx="1681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4"/>
                </a:solidFill>
              </a:rPr>
              <a:t>MoveUser</a:t>
            </a:r>
            <a:r>
              <a:rPr lang="en-US" sz="1000" dirty="0">
                <a:solidFill>
                  <a:schemeClr val="accent4"/>
                </a:solidFill>
              </a:rPr>
              <a:t>() 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&amp;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 SendEmail()</a:t>
            </a:r>
          </a:p>
          <a:p>
            <a:pPr algn="ctr"/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2163555-5CC1-49B2-BD93-DDFAF46F2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4616" y="2523083"/>
            <a:ext cx="365760" cy="36576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5E90086-96DB-4420-9F3B-92B6A1FDA426}"/>
              </a:ext>
            </a:extLst>
          </p:cNvPr>
          <p:cNvSpPr/>
          <p:nvPr/>
        </p:nvSpPr>
        <p:spPr>
          <a:xfrm>
            <a:off x="820540" y="1230944"/>
            <a:ext cx="439318" cy="1828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1A4DD-BC20-4575-8A49-5FE88E83833A}"/>
              </a:ext>
            </a:extLst>
          </p:cNvPr>
          <p:cNvSpPr txBox="1"/>
          <p:nvPr/>
        </p:nvSpPr>
        <p:spPr>
          <a:xfrm>
            <a:off x="1533363" y="2892113"/>
            <a:ext cx="89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PutEvents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71A8F-EFE0-4EC9-B466-EB6306209AFF}"/>
              </a:ext>
            </a:extLst>
          </p:cNvPr>
          <p:cNvSpPr txBox="1"/>
          <p:nvPr/>
        </p:nvSpPr>
        <p:spPr>
          <a:xfrm>
            <a:off x="3955932" y="2885936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C1BE0-A04D-4FE6-BA76-CE13BBD3AFE6}"/>
              </a:ext>
            </a:extLst>
          </p:cNvPr>
          <p:cNvSpPr txBox="1"/>
          <p:nvPr/>
        </p:nvSpPr>
        <p:spPr>
          <a:xfrm>
            <a:off x="3728537" y="1838972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Schedular trigger lambda Start of every month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329975A-0736-4263-9EBB-D41D7F956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043" y="2504502"/>
            <a:ext cx="365760" cy="3657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D35A3FE-1A0B-4E59-AFC6-70804B59E8CC}"/>
              </a:ext>
            </a:extLst>
          </p:cNvPr>
          <p:cNvSpPr txBox="1"/>
          <p:nvPr/>
        </p:nvSpPr>
        <p:spPr>
          <a:xfrm>
            <a:off x="2712475" y="287318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Event Bus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6CB40B-CD94-45CD-8F7F-8D582986A427}"/>
              </a:ext>
            </a:extLst>
          </p:cNvPr>
          <p:cNvCxnSpPr>
            <a:cxnSpLocks/>
          </p:cNvCxnSpPr>
          <p:nvPr/>
        </p:nvCxnSpPr>
        <p:spPr>
          <a:xfrm>
            <a:off x="298898" y="1820231"/>
            <a:ext cx="192275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205BEF-90AA-4185-92CD-FE6DA71D1015}"/>
              </a:ext>
            </a:extLst>
          </p:cNvPr>
          <p:cNvSpPr txBox="1"/>
          <p:nvPr/>
        </p:nvSpPr>
        <p:spPr>
          <a:xfrm>
            <a:off x="3203844" y="606266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Master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C86-7C9E-4903-9E12-7D0FD9D8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2116" y="634187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DBE9786-C500-41EE-B994-94D0D5D2EE62}"/>
              </a:ext>
            </a:extLst>
          </p:cNvPr>
          <p:cNvSpPr txBox="1"/>
          <p:nvPr/>
        </p:nvSpPr>
        <p:spPr>
          <a:xfrm>
            <a:off x="4884417" y="4319116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Organizations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596EB1-1C68-4573-8B6C-175BB87E198A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2173641" y="2675487"/>
            <a:ext cx="875402" cy="1189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647831-4E88-49EC-81C6-0B52AE24DD11}"/>
              </a:ext>
            </a:extLst>
          </p:cNvPr>
          <p:cNvCxnSpPr>
            <a:cxnSpLocks/>
            <a:stCxn id="64" idx="3"/>
            <a:endCxn id="25" idx="1"/>
          </p:cNvCxnSpPr>
          <p:nvPr/>
        </p:nvCxnSpPr>
        <p:spPr>
          <a:xfrm>
            <a:off x="4708213" y="2697321"/>
            <a:ext cx="1126403" cy="864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9740EB32-02E0-447D-8DBB-6C65BD4CD318}"/>
              </a:ext>
            </a:extLst>
          </p:cNvPr>
          <p:cNvSpPr txBox="1">
            <a:spLocks/>
          </p:cNvSpPr>
          <p:nvPr/>
        </p:nvSpPr>
        <p:spPr>
          <a:xfrm>
            <a:off x="6478499" y="586266"/>
            <a:ext cx="2552915" cy="39790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Must configure AWS Budget in each child account with two notification alerts(80% &amp; 100%).</a:t>
            </a:r>
          </a:p>
          <a:p>
            <a:r>
              <a:rPr lang="en-US" sz="1300" dirty="0">
                <a:solidFill>
                  <a:schemeClr val="bg1"/>
                </a:solidFill>
              </a:rPr>
              <a:t>Create a  restricted or quarantine OU in master account.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Upon budget threshold breached will be sent a notification to SNS.</a:t>
            </a:r>
          </a:p>
          <a:p>
            <a:r>
              <a:rPr lang="en-US" sz="1300" dirty="0">
                <a:solidFill>
                  <a:schemeClr val="bg1"/>
                </a:solidFill>
              </a:rPr>
              <a:t>An SNS will trigger the lambda function which put event on master account event bus .</a:t>
            </a:r>
          </a:p>
          <a:p>
            <a:r>
              <a:rPr lang="en-US" sz="1300" dirty="0">
                <a:solidFill>
                  <a:schemeClr val="bg1"/>
                </a:solidFill>
              </a:rPr>
              <a:t> Rule will match the event and trigger the lambda function.</a:t>
            </a:r>
          </a:p>
          <a:p>
            <a:r>
              <a:rPr lang="en-US" sz="1300" dirty="0">
                <a:solidFill>
                  <a:schemeClr val="bg1"/>
                </a:solidFill>
              </a:rPr>
              <a:t>Lambda function will send email through SES to user and move account from quarantine OU. 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FA6054-DB14-47BF-B098-F9FB4033CE09}"/>
              </a:ext>
            </a:extLst>
          </p:cNvPr>
          <p:cNvSpPr txBox="1"/>
          <p:nvPr/>
        </p:nvSpPr>
        <p:spPr>
          <a:xfrm>
            <a:off x="208054" y="2950013"/>
            <a:ext cx="730397" cy="50783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Budget alert send notification</a:t>
            </a:r>
          </a:p>
        </p:txBody>
      </p:sp>
      <p:pic>
        <p:nvPicPr>
          <p:cNvPr id="46" name="Graphic 24">
            <a:extLst>
              <a:ext uri="{FF2B5EF4-FFF2-40B4-BE49-F238E27FC236}">
                <a16:creationId xmlns:a16="http://schemas.microsoft.com/office/drawing/2014/main" id="{C91C8512-309F-4434-9EE6-2728E809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3" y="2484502"/>
            <a:ext cx="398674" cy="3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BCCACCF-63FE-46D0-9B7B-555200B41525}"/>
              </a:ext>
            </a:extLst>
          </p:cNvPr>
          <p:cNvSpPr txBox="1"/>
          <p:nvPr/>
        </p:nvSpPr>
        <p:spPr>
          <a:xfrm>
            <a:off x="938451" y="2883262"/>
            <a:ext cx="64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SNS</a:t>
            </a:r>
          </a:p>
        </p:txBody>
      </p:sp>
      <p:pic>
        <p:nvPicPr>
          <p:cNvPr id="60" name="Graphic 19">
            <a:extLst>
              <a:ext uri="{FF2B5EF4-FFF2-40B4-BE49-F238E27FC236}">
                <a16:creationId xmlns:a16="http://schemas.microsoft.com/office/drawing/2014/main" id="{C0E97A26-735E-4FBF-8D17-8182F8F8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9" y="1069133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AB3F5BB-369E-416A-AFFB-F1DE943EC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7881" y="2492607"/>
            <a:ext cx="365760" cy="3657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AA872EE-EEAC-41AF-A633-C120D444E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3" y="2514441"/>
            <a:ext cx="365760" cy="36576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7FF9EA-CA2A-40DD-BCFA-8CCE4CD39D65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 flipV="1">
            <a:off x="1499007" y="2675487"/>
            <a:ext cx="308874" cy="83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8061E8-BE26-4AA0-9161-21D012FB7EBA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3414803" y="2687382"/>
            <a:ext cx="927650" cy="993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9">
            <a:extLst>
              <a:ext uri="{FF2B5EF4-FFF2-40B4-BE49-F238E27FC236}">
                <a16:creationId xmlns:a16="http://schemas.microsoft.com/office/drawing/2014/main" id="{B64B1115-8977-4808-9851-888D45A1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5" y="2481359"/>
            <a:ext cx="399924" cy="3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20623E-D866-4402-A03E-E1BCD0F5D56E}"/>
              </a:ext>
            </a:extLst>
          </p:cNvPr>
          <p:cNvCxnSpPr>
            <a:cxnSpLocks/>
            <a:stCxn id="76" idx="3"/>
            <a:endCxn id="46" idx="1"/>
          </p:cNvCxnSpPr>
          <p:nvPr/>
        </p:nvCxnSpPr>
        <p:spPr>
          <a:xfrm>
            <a:off x="769709" y="2681321"/>
            <a:ext cx="330624" cy="251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18">
            <a:extLst>
              <a:ext uri="{FF2B5EF4-FFF2-40B4-BE49-F238E27FC236}">
                <a16:creationId xmlns:a16="http://schemas.microsoft.com/office/drawing/2014/main" id="{18C7F10A-D266-4F2C-B6D5-D6722DB6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350318" y="3268257"/>
            <a:ext cx="400589" cy="40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B592BD9-E190-4222-963D-3C419715C196}"/>
              </a:ext>
            </a:extLst>
          </p:cNvPr>
          <p:cNvSpPr txBox="1"/>
          <p:nvPr/>
        </p:nvSpPr>
        <p:spPr>
          <a:xfrm>
            <a:off x="5044268" y="3680894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AWS SES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6246E0D6-819E-4F16-8820-D60CEC75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4238475" y="3271684"/>
            <a:ext cx="388016" cy="38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3B2F5C5-8A73-4E11-8D0F-A79CE3154CD3}"/>
              </a:ext>
            </a:extLst>
          </p:cNvPr>
          <p:cNvSpPr txBox="1"/>
          <p:nvPr/>
        </p:nvSpPr>
        <p:spPr>
          <a:xfrm>
            <a:off x="3938844" y="3654303"/>
            <a:ext cx="100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E75B6"/>
                </a:solidFill>
              </a:rPr>
              <a:t>Users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82AD90-E26E-4A8B-9A82-CF8B96D6BA3E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5750907" y="3468552"/>
            <a:ext cx="26658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phic 6">
            <a:extLst>
              <a:ext uri="{FF2B5EF4-FFF2-40B4-BE49-F238E27FC236}">
                <a16:creationId xmlns:a16="http://schemas.microsoft.com/office/drawing/2014/main" id="{BB2DCD80-4069-4C97-B64E-FF5FD4E2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6" y="3954972"/>
            <a:ext cx="405995" cy="40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48824E9-4D0F-4D16-B012-547B2DD120B4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5758601" y="4149330"/>
            <a:ext cx="258895" cy="864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C07C86-B210-4AA4-8BE5-A6633750AC43}"/>
              </a:ext>
            </a:extLst>
          </p:cNvPr>
          <p:cNvSpPr/>
          <p:nvPr/>
        </p:nvSpPr>
        <p:spPr>
          <a:xfrm>
            <a:off x="171464" y="590988"/>
            <a:ext cx="2111953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pic>
        <p:nvPicPr>
          <p:cNvPr id="126" name="Graphic 17">
            <a:extLst>
              <a:ext uri="{FF2B5EF4-FFF2-40B4-BE49-F238E27FC236}">
                <a16:creationId xmlns:a16="http://schemas.microsoft.com/office/drawing/2014/main" id="{647010D9-B708-41C5-A535-76F1DECD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280551" y="3951263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14EA8E4-D31C-4467-BDE0-A9554BE00627}"/>
              </a:ext>
            </a:extLst>
          </p:cNvPr>
          <p:cNvSpPr txBox="1"/>
          <p:nvPr/>
        </p:nvSpPr>
        <p:spPr>
          <a:xfrm>
            <a:off x="3843947" y="4310813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Current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rgbClr val="BE1558"/>
                </a:solidFill>
              </a:rPr>
              <a:t>OU</a:t>
            </a:r>
          </a:p>
        </p:txBody>
      </p:sp>
      <p:pic>
        <p:nvPicPr>
          <p:cNvPr id="128" name="Graphic 17">
            <a:extLst>
              <a:ext uri="{FF2B5EF4-FFF2-40B4-BE49-F238E27FC236}">
                <a16:creationId xmlns:a16="http://schemas.microsoft.com/office/drawing/2014/main" id="{4AAE13E3-3A06-4E86-B9DA-964B8907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024135" y="3948068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68CBA48-795C-4C83-AEC4-22A06B77E840}"/>
              </a:ext>
            </a:extLst>
          </p:cNvPr>
          <p:cNvSpPr txBox="1"/>
          <p:nvPr/>
        </p:nvSpPr>
        <p:spPr>
          <a:xfrm>
            <a:off x="2552975" y="4303640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Restricted OU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BAF6AFF-85D5-4F62-B4AB-6AEDF8FA7A8F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flipH="1" flipV="1">
            <a:off x="4683075" y="4152525"/>
            <a:ext cx="669531" cy="544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979D19-FE7F-46BF-8198-036E5A7AF755}"/>
              </a:ext>
            </a:extLst>
          </p:cNvPr>
          <p:cNvCxnSpPr>
            <a:cxnSpLocks/>
            <a:stCxn id="126" idx="1"/>
            <a:endCxn id="128" idx="3"/>
          </p:cNvCxnSpPr>
          <p:nvPr/>
        </p:nvCxnSpPr>
        <p:spPr>
          <a:xfrm flipH="1" flipV="1">
            <a:off x="3426659" y="4149330"/>
            <a:ext cx="853892" cy="319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B3E5F3E-55A3-4D94-B3AC-571F9F55D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5679" y="4192566"/>
            <a:ext cx="274320" cy="27432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5326458-5D7C-4648-A192-313CF59F0208}"/>
              </a:ext>
            </a:extLst>
          </p:cNvPr>
          <p:cNvCxnSpPr>
            <a:cxnSpLocks/>
            <a:stCxn id="85" idx="1"/>
            <a:endCxn id="92" idx="1"/>
          </p:cNvCxnSpPr>
          <p:nvPr/>
        </p:nvCxnSpPr>
        <p:spPr>
          <a:xfrm flipH="1" flipV="1">
            <a:off x="4626491" y="3465692"/>
            <a:ext cx="723827" cy="286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6">
            <a:extLst>
              <a:ext uri="{FF2B5EF4-FFF2-40B4-BE49-F238E27FC236}">
                <a16:creationId xmlns:a16="http://schemas.microsoft.com/office/drawing/2014/main" id="{9542361C-F7C9-4995-A983-89FFBBD9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4936122" y="3516709"/>
            <a:ext cx="242908" cy="24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332D13-C563-47BA-88BA-D718032DB147}"/>
              </a:ext>
            </a:extLst>
          </p:cNvPr>
          <p:cNvCxnSpPr>
            <a:cxnSpLocks/>
          </p:cNvCxnSpPr>
          <p:nvPr/>
        </p:nvCxnSpPr>
        <p:spPr>
          <a:xfrm flipH="1">
            <a:off x="6012260" y="2881766"/>
            <a:ext cx="8718" cy="127620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DE18503-1D5C-47BA-B079-6CEF986C4F91}"/>
              </a:ext>
            </a:extLst>
          </p:cNvPr>
          <p:cNvCxnSpPr>
            <a:cxnSpLocks/>
          </p:cNvCxnSpPr>
          <p:nvPr/>
        </p:nvCxnSpPr>
        <p:spPr>
          <a:xfrm>
            <a:off x="2785458" y="1824467"/>
            <a:ext cx="3498206" cy="98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49">
            <a:extLst>
              <a:ext uri="{FF2B5EF4-FFF2-40B4-BE49-F238E27FC236}">
                <a16:creationId xmlns:a16="http://schemas.microsoft.com/office/drawing/2014/main" id="{3CD6DB0D-1E64-4CB5-A96D-3E506BF5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98" y="10373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EF6B011C-404D-4CC4-91A2-8A306D93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750960" y="1060338"/>
            <a:ext cx="402524" cy="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1D33C59-2266-4012-BC3A-5AF786DD3FDC}"/>
              </a:ext>
            </a:extLst>
          </p:cNvPr>
          <p:cNvSpPr txBox="1"/>
          <p:nvPr/>
        </p:nvSpPr>
        <p:spPr>
          <a:xfrm>
            <a:off x="3308966" y="1481732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Restricted OU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30AD36A-8EE0-46E2-BCEB-144CC93A57CE}"/>
              </a:ext>
            </a:extLst>
          </p:cNvPr>
          <p:cNvSpPr txBox="1"/>
          <p:nvPr/>
        </p:nvSpPr>
        <p:spPr>
          <a:xfrm>
            <a:off x="2456868" y="1411563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SCP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56A0E6FA-4F19-4FB3-BE75-8ACAA8951A06}"/>
              </a:ext>
            </a:extLst>
          </p:cNvPr>
          <p:cNvSpPr/>
          <p:nvPr/>
        </p:nvSpPr>
        <p:spPr>
          <a:xfrm>
            <a:off x="4203587" y="1208431"/>
            <a:ext cx="593678" cy="21267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288442-D7AD-4E59-B164-42F23CF6058D}"/>
              </a:ext>
            </a:extLst>
          </p:cNvPr>
          <p:cNvSpPr txBox="1"/>
          <p:nvPr/>
        </p:nvSpPr>
        <p:spPr>
          <a:xfrm>
            <a:off x="4860970" y="888757"/>
            <a:ext cx="1228561" cy="830997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BE1558"/>
                </a:solidFill>
              </a:rPr>
              <a:t>Create New OU </a:t>
            </a:r>
          </a:p>
          <a:p>
            <a:pPr algn="ctr"/>
            <a:r>
              <a:rPr lang="en-US" sz="1200" dirty="0">
                <a:solidFill>
                  <a:srgbClr val="BE1558"/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rgbClr val="BE1558"/>
                </a:solidFill>
              </a:rPr>
              <a:t>Apply Restricted SCP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EEB67B-FFE5-4E1E-95BE-1DC3ECD758FA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3481198" y="1261600"/>
            <a:ext cx="269762" cy="43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36B5A-E2A1-4C28-8604-C210E3CD368A}"/>
              </a:ext>
            </a:extLst>
          </p:cNvPr>
          <p:cNvCxnSpPr>
            <a:cxnSpLocks/>
          </p:cNvCxnSpPr>
          <p:nvPr/>
        </p:nvCxnSpPr>
        <p:spPr>
          <a:xfrm>
            <a:off x="4459040" y="2207599"/>
            <a:ext cx="0" cy="31548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96FD28-AF89-4E42-A1A5-CD5005CCECF5}"/>
              </a:ext>
            </a:extLst>
          </p:cNvPr>
          <p:cNvCxnSpPr>
            <a:cxnSpLocks/>
          </p:cNvCxnSpPr>
          <p:nvPr/>
        </p:nvCxnSpPr>
        <p:spPr>
          <a:xfrm>
            <a:off x="3424076" y="4589071"/>
            <a:ext cx="927650" cy="993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F105912-39B5-4053-AC46-18D8A3AFE74B}"/>
              </a:ext>
            </a:extLst>
          </p:cNvPr>
          <p:cNvSpPr txBox="1"/>
          <p:nvPr/>
        </p:nvSpPr>
        <p:spPr>
          <a:xfrm>
            <a:off x="3164480" y="4654565"/>
            <a:ext cx="139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E1558"/>
                </a:solidFill>
              </a:rPr>
              <a:t>Move Back</a:t>
            </a:r>
          </a:p>
        </p:txBody>
      </p:sp>
    </p:spTree>
    <p:extLst>
      <p:ext uri="{BB962C8B-B14F-4D97-AF65-F5344CB8AC3E}">
        <p14:creationId xmlns:p14="http://schemas.microsoft.com/office/powerpoint/2010/main" val="38967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60"/>
            <a:ext cx="9143999" cy="660400"/>
          </a:xfrm>
        </p:spPr>
        <p:txBody>
          <a:bodyPr/>
          <a:lstStyle/>
          <a:p>
            <a:r>
              <a:rPr lang="en-US" dirty="0"/>
              <a:t>Lambda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5</a:t>
            </a:fld>
            <a:endParaRPr lang="en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C98F5-628B-4B9B-8991-B1E97211C1B4}"/>
              </a:ext>
            </a:extLst>
          </p:cNvPr>
          <p:cNvSpPr txBox="1"/>
          <p:nvPr/>
        </p:nvSpPr>
        <p:spPr>
          <a:xfrm>
            <a:off x="364444" y="1128562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budget_control_member_sns_handler ()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5E8D07-90A1-4A58-B2D0-AB331AC6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384" y="765895"/>
            <a:ext cx="365760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A0970-F6AE-4223-B909-874B7A9B1A78}"/>
              </a:ext>
            </a:extLst>
          </p:cNvPr>
          <p:cNvSpPr txBox="1"/>
          <p:nvPr/>
        </p:nvSpPr>
        <p:spPr>
          <a:xfrm>
            <a:off x="3578663" y="1182745"/>
            <a:ext cx="169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budget_control_handler()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05F124-2D21-421D-92A4-1D4BD4D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81" y="806535"/>
            <a:ext cx="365760" cy="365760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9AF581-310D-431B-939F-A0288117AB79}"/>
              </a:ext>
            </a:extLst>
          </p:cNvPr>
          <p:cNvSpPr txBox="1">
            <a:spLocks/>
          </p:cNvSpPr>
          <p:nvPr/>
        </p:nvSpPr>
        <p:spPr>
          <a:xfrm>
            <a:off x="150394" y="1535172"/>
            <a:ext cx="2499215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   Put Event</a:t>
            </a:r>
          </a:p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2315124-E699-4A54-B210-2AF5D04A80B3}"/>
              </a:ext>
            </a:extLst>
          </p:cNvPr>
          <p:cNvSpPr txBox="1">
            <a:spLocks/>
          </p:cNvSpPr>
          <p:nvPr/>
        </p:nvSpPr>
        <p:spPr>
          <a:xfrm>
            <a:off x="2811402" y="1541945"/>
            <a:ext cx="3256971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((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send_email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acctual_amount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send_email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dest_org_id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Move_Account</a:t>
            </a: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67636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56C727BC-155A-435A-B095-746407F71265}"/>
    </a:ext>
  </a:extLst>
</a:theme>
</file>

<file path=ppt/theme/theme2.xml><?xml version="1.0" encoding="utf-8"?>
<a:theme xmlns:a="http://schemas.openxmlformats.org/drawingml/2006/main" name="Soft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6BC81A20-BBA9-451C-9A68-3747575722A8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7B7C4A4D83D4FB1CF166489754029" ma:contentTypeVersion="0" ma:contentTypeDescription="Create a new document." ma:contentTypeScope="" ma:versionID="bc1551291d4d996b9773742c90df1c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CFCB6-A66E-48C1-A45B-ADC49191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79949-D47D-4021-8656-132DB4B20455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 Template</Template>
  <TotalTime>3322</TotalTime>
  <Words>498</Words>
  <Application>Microsoft Office PowerPoint</Application>
  <PresentationFormat>On-screen Show (16:9)</PresentationFormat>
  <Paragraphs>81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Consolas</vt:lpstr>
      <vt:lpstr>DarkBlue Master Slide</vt:lpstr>
      <vt:lpstr>SoftBlue Master Slide</vt:lpstr>
      <vt:lpstr>Move User to Quarantine OU Upon  Breaching Budget Threshold</vt:lpstr>
      <vt:lpstr>The Problem</vt:lpstr>
      <vt:lpstr>A Solution: EQ restrict user to create new resources after certain budget</vt:lpstr>
      <vt:lpstr>Architecture</vt:lpstr>
      <vt:lpstr>Lambda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Lifecycle Management</dc:title>
  <dc:creator>Altaz Bhanji</dc:creator>
  <cp:lastModifiedBy>nouman shafiq</cp:lastModifiedBy>
  <cp:revision>62</cp:revision>
  <dcterms:created xsi:type="dcterms:W3CDTF">2021-08-09T13:07:27Z</dcterms:created>
  <dcterms:modified xsi:type="dcterms:W3CDTF">2021-10-07T15:09:06Z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0x010100A077B7C4A4D83D4FB1CF166489754029</vt:lpwstr>
  </property>
</Properties>
</file>