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4"/>
    <p:sldMasterId id="2147483727" r:id="rId5"/>
  </p:sldMasterIdLst>
  <p:notesMasterIdLst>
    <p:notesMasterId r:id="rId11"/>
  </p:notesMasterIdLst>
  <p:handoutMasterIdLst>
    <p:handoutMasterId r:id="rId12"/>
  </p:handoutMasterIdLst>
  <p:sldIdLst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111F37"/>
    <a:srgbClr val="172949"/>
    <a:srgbClr val="0C1524"/>
    <a:srgbClr val="173A59"/>
    <a:srgbClr val="1B4469"/>
    <a:srgbClr val="800000"/>
    <a:srgbClr val="FCECE8"/>
    <a:srgbClr val="D0CECE"/>
    <a:srgbClr val="FD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7A0580-84E1-4C0F-A16C-3701A1F8EA40}">
  <a:tblStyle styleId="{997A0580-84E1-4C0F-A16C-3701A1F8E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0599" autoAdjust="0"/>
  </p:normalViewPr>
  <p:slideViewPr>
    <p:cSldViewPr snapToGrid="0">
      <p:cViewPr varScale="1">
        <p:scale>
          <a:sx n="113" d="100"/>
          <a:sy n="113" d="100"/>
        </p:scale>
        <p:origin x="475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4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FE9122-DE00-4447-957D-7647FF780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E0E38-E701-46C2-A034-D88C544C86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BF830-15C3-49F3-90AC-02273C5BE21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F41A4-E53E-4E9E-A94F-0DF146B0EB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40BDE-4D27-4C60-9F3E-086F2D1593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EF0A-795D-4F3E-B38F-41B6214B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245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462162-039F-46CB-B79E-EF3DDF73B22E}"/>
              </a:ext>
            </a:extLst>
          </p:cNvPr>
          <p:cNvSpPr/>
          <p:nvPr userDrawn="1"/>
        </p:nvSpPr>
        <p:spPr>
          <a:xfrm>
            <a:off x="0" y="-1"/>
            <a:ext cx="9144000" cy="2628801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and Amazon.com, Inc.  All rights reserved. May not be copied, modified, or distributed in whole or in part without the express consent of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Amazon.com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Inc. and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Enquizit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Inc.</a:t>
            </a:r>
          </a:p>
        </p:txBody>
      </p:sp>
      <p:pic>
        <p:nvPicPr>
          <p:cNvPr id="11" name="Picture 10" descr="AWS_professional_services_logo.png">
            <a:extLst>
              <a:ext uri="{FF2B5EF4-FFF2-40B4-BE49-F238E27FC236}">
                <a16:creationId xmlns:a16="http://schemas.microsoft.com/office/drawing/2014/main" id="{C096F5AC-03AB-4579-BBA3-31505E44B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49" y="2830127"/>
            <a:ext cx="1596918" cy="373180"/>
          </a:xfrm>
          <a:prstGeom prst="rect">
            <a:avLst/>
          </a:prstGeom>
        </p:spPr>
      </p:pic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40" y="281296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5358" y="2793676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746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rkBlu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EBE91E-8FA0-44FF-B5CA-518A6B648B1F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9" y="1282304"/>
            <a:ext cx="8683557" cy="2139553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3442098"/>
            <a:ext cx="8683557" cy="1125140"/>
          </a:xfrm>
        </p:spPr>
        <p:txBody>
          <a:bodyPr/>
          <a:lstStyle>
            <a:lvl1pPr marL="227013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632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D03645-6685-43D7-B20B-69717C693B13}"/>
              </a:ext>
            </a:extLst>
          </p:cNvPr>
          <p:cNvSpPr/>
          <p:nvPr userDrawn="1"/>
        </p:nvSpPr>
        <p:spPr>
          <a:xfrm>
            <a:off x="0" y="1598214"/>
            <a:ext cx="9143998" cy="1947072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1550"/>
            <a:ext cx="9143999" cy="6604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Divider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E91793-209E-42A3-ABF9-580512BFD219}"/>
              </a:ext>
            </a:extLst>
          </p:cNvPr>
          <p:cNvSpPr/>
          <p:nvPr userDrawn="1"/>
        </p:nvSpPr>
        <p:spPr>
          <a:xfrm>
            <a:off x="0" y="1598214"/>
            <a:ext cx="9143998" cy="1947072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1487"/>
            <a:ext cx="9143999" cy="6604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001E1-F5BE-4670-80F5-B8E388AE1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85" y="2571750"/>
            <a:ext cx="8223114" cy="709613"/>
          </a:xfrm>
        </p:spPr>
        <p:txBody>
          <a:bodyPr/>
          <a:lstStyle>
            <a:lvl1pPr marL="11430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sub-title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77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Blue and Whit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4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Blue and Whit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9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985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arkBlue and Whit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89397"/>
            <a:ext cx="425823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949" y="1575882"/>
            <a:ext cx="4258233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89397"/>
            <a:ext cx="429435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575882"/>
            <a:ext cx="4294356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131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Blue and Whit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549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2702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BFA46-ABE6-4659-9976-3F43760B9575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4FE6C-6E1C-4901-A32B-84CBB4473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0418" y="3102690"/>
            <a:ext cx="2411527" cy="52865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Thank-You!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824E5C-1FE0-42DD-8992-4DE256B64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31359"/>
          <a:stretch/>
        </p:blipFill>
        <p:spPr bwMode="invGray">
          <a:xfrm>
            <a:off x="6293797" y="2997703"/>
            <a:ext cx="1300262" cy="7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16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Blue 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BFA46-ABE6-4659-9976-3F43760B9575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4FE6C-6E1C-4901-A32B-84CBB4473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6235" y="3019559"/>
            <a:ext cx="2411527" cy="52865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Thank-You!</a:t>
            </a:r>
          </a:p>
        </p:txBody>
      </p:sp>
    </p:spTree>
    <p:extLst>
      <p:ext uri="{BB962C8B-B14F-4D97-AF65-F5344CB8AC3E}">
        <p14:creationId xmlns:p14="http://schemas.microsoft.com/office/powerpoint/2010/main" val="100818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5EC39E-A00B-48D8-BD0A-E113E1FA15F1}"/>
              </a:ext>
            </a:extLst>
          </p:cNvPr>
          <p:cNvSpPr/>
          <p:nvPr userDrawn="1"/>
        </p:nvSpPr>
        <p:spPr>
          <a:xfrm>
            <a:off x="0" y="-16208"/>
            <a:ext cx="9144000" cy="2632407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56" y="277404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48781" y="2771684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8894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and Amazon.com, Inc.  All rights reserved. May not be copied, modified, or distributed in whole or in part without the express consent of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Amazon.com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Inc. and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Enquizit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Inc.</a:t>
            </a:r>
          </a:p>
        </p:txBody>
      </p:sp>
      <p:pic>
        <p:nvPicPr>
          <p:cNvPr id="11" name="Picture 10" descr="AWS_professional_services_logo.png">
            <a:extLst>
              <a:ext uri="{FF2B5EF4-FFF2-40B4-BE49-F238E27FC236}">
                <a16:creationId xmlns:a16="http://schemas.microsoft.com/office/drawing/2014/main" id="{C096F5AC-03AB-4579-BBA3-31505E44B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49" y="2830127"/>
            <a:ext cx="1596918" cy="373180"/>
          </a:xfrm>
          <a:prstGeom prst="rect">
            <a:avLst/>
          </a:prstGeom>
        </p:spPr>
      </p:pic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40" y="281296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5358" y="2793676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4030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56" y="277404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48781" y="2771684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0562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EQ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774042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413288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/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2346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Title Slide EQ w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E2928F-EE6E-4A02-9EA9-CE0CDBF63A2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08751A-6A0C-496F-8981-BF0CC6B2E7D4}"/>
                </a:ext>
              </a:extLst>
            </p:cNvPr>
            <p:cNvGrpSpPr/>
            <p:nvPr userDrawn="1"/>
          </p:nvGrpSpPr>
          <p:grpSpPr>
            <a:xfrm>
              <a:off x="0" y="2615591"/>
              <a:ext cx="9144000" cy="2527909"/>
              <a:chOff x="0" y="2615591"/>
              <a:chExt cx="9144000" cy="2527909"/>
            </a:xfrm>
          </p:grpSpPr>
          <p:pic>
            <p:nvPicPr>
              <p:cNvPr id="13" name="Picture 12" descr="header_bg_cover.png">
                <a:extLst>
                  <a:ext uri="{FF2B5EF4-FFF2-40B4-BE49-F238E27FC236}">
                    <a16:creationId xmlns:a16="http://schemas.microsoft.com/office/drawing/2014/main" id="{12C5F663-B0EB-4725-AE92-385FA6E921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58"/>
              <a:stretch/>
            </p:blipFill>
            <p:spPr>
              <a:xfrm>
                <a:off x="1898072" y="2616200"/>
                <a:ext cx="7245928" cy="2527300"/>
              </a:xfrm>
              <a:prstGeom prst="rect">
                <a:avLst/>
              </a:prstGeom>
            </p:spPr>
          </p:pic>
          <p:pic>
            <p:nvPicPr>
              <p:cNvPr id="19" name="Picture 18" descr="header_bg_cover.png">
                <a:extLst>
                  <a:ext uri="{FF2B5EF4-FFF2-40B4-BE49-F238E27FC236}">
                    <a16:creationId xmlns:a16="http://schemas.microsoft.com/office/drawing/2014/main" id="{57A6538B-C140-4CA4-956C-85FCF0F2922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0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0" name="Picture 19" descr="header_bg_cover.png">
                <a:extLst>
                  <a:ext uri="{FF2B5EF4-FFF2-40B4-BE49-F238E27FC236}">
                    <a16:creationId xmlns:a16="http://schemas.microsoft.com/office/drawing/2014/main" id="{E0A6FC7E-5AE9-415D-A0B6-ECA0A5BDAA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666572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2" name="Picture 21" descr="header_bg_cover.png">
                <a:extLst>
                  <a:ext uri="{FF2B5EF4-FFF2-40B4-BE49-F238E27FC236}">
                    <a16:creationId xmlns:a16="http://schemas.microsoft.com/office/drawing/2014/main" id="{A967754A-755B-4846-881C-BCD0D557151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1282322" y="2616200"/>
                <a:ext cx="666572" cy="2527300"/>
              </a:xfrm>
              <a:prstGeom prst="rect">
                <a:avLst/>
              </a:prstGeom>
            </p:spPr>
          </p:pic>
        </p:grpSp>
        <p:pic>
          <p:nvPicPr>
            <p:cNvPr id="8" name="Picture 7" descr="header_bg_cover.png">
              <a:extLst>
                <a:ext uri="{FF2B5EF4-FFF2-40B4-BE49-F238E27FC236}">
                  <a16:creationId xmlns:a16="http://schemas.microsoft.com/office/drawing/2014/main" id="{BFB89002-EEA5-4B51-92D7-01C216319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616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5615" y="2910487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999" y="3171828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5336CB-4ACC-490E-85BA-E4B80F0A9CD5}"/>
              </a:ext>
            </a:extLst>
          </p:cNvPr>
          <p:cNvSpPr txBox="1">
            <a:spLocks/>
          </p:cNvSpPr>
          <p:nvPr userDrawn="1"/>
        </p:nvSpPr>
        <p:spPr>
          <a:xfrm>
            <a:off x="3295650" y="3935808"/>
            <a:ext cx="2552700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Prepared for: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E3FC12A-1E0C-4071-A1A3-0C8B3D44D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4480" y="4184447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90688539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 Dark 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D1997-8FA2-4B44-8064-935C44491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7563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ark w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F4BB8A-00F4-4367-8046-0B7266D2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BA9F9-5844-4EF1-9280-EAB6F3B5C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526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337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 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175" y="4811689"/>
            <a:ext cx="843867" cy="184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8AA023-087B-47E2-B989-D0E92D671938}"/>
              </a:ext>
            </a:extLst>
          </p:cNvPr>
          <p:cNvSpPr/>
          <p:nvPr userDrawn="1"/>
        </p:nvSpPr>
        <p:spPr>
          <a:xfrm>
            <a:off x="0" y="0"/>
            <a:ext cx="496389" cy="51435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9CEC6-C750-479C-8098-A5ADF3AE6AAF}"/>
              </a:ext>
            </a:extLst>
          </p:cNvPr>
          <p:cNvSpPr/>
          <p:nvPr userDrawn="1"/>
        </p:nvSpPr>
        <p:spPr>
          <a:xfrm>
            <a:off x="80318" y="1515291"/>
            <a:ext cx="1979023" cy="1979023"/>
          </a:xfrm>
          <a:prstGeom prst="ellipse">
            <a:avLst/>
          </a:prstGeom>
          <a:solidFill>
            <a:srgbClr val="173A59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954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8236130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7B998536-8BE8-40FB-9D3F-CAEBF16C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8314" y="2117816"/>
            <a:ext cx="5143500" cy="907868"/>
          </a:xfrm>
          <a:prstGeom prst="rect">
            <a:avLst/>
          </a:prstGeo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D5C0F7-6F1A-41A4-9FEA-48706A8C3825}"/>
              </a:ext>
            </a:extLst>
          </p:cNvPr>
          <p:cNvSpPr/>
          <p:nvPr/>
        </p:nvSpPr>
        <p:spPr>
          <a:xfrm>
            <a:off x="7511139" y="2176962"/>
            <a:ext cx="1449977" cy="1449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5EA489-A540-4FC0-A581-B14CCF2CF2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188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02B3A-F694-4B43-A235-C98AA60AD5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14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EQ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28D51B-FFE4-4972-B42F-BD13CFE1BD42}"/>
              </a:ext>
            </a:extLst>
          </p:cNvPr>
          <p:cNvSpPr/>
          <p:nvPr userDrawn="1"/>
        </p:nvSpPr>
        <p:spPr>
          <a:xfrm>
            <a:off x="0" y="-1"/>
            <a:ext cx="9144000" cy="2628801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774042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413288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/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5096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Content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8236130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7B998536-8BE8-40FB-9D3F-CAEBF16C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8314" y="2117816"/>
            <a:ext cx="5143500" cy="907868"/>
          </a:xfrm>
          <a:prstGeom prst="rect">
            <a:avLst/>
          </a:prstGeo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D5C0F7-6F1A-41A4-9FEA-48706A8C3825}"/>
              </a:ext>
            </a:extLst>
          </p:cNvPr>
          <p:cNvSpPr/>
          <p:nvPr/>
        </p:nvSpPr>
        <p:spPr>
          <a:xfrm>
            <a:off x="7511139" y="2176962"/>
            <a:ext cx="1449977" cy="1449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74948-BF74-4E0B-9E65-FD12716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7159557" cy="3767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0FCAD-67A6-452C-8FD1-69F97DB28A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463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74948-BF74-4E0B-9E65-FD12716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921-951D-48FF-87CD-96022CB4C4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380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ft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08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9" y="1282304"/>
            <a:ext cx="8683557" cy="2139553"/>
          </a:xfrm>
        </p:spPr>
        <p:txBody>
          <a:bodyPr anchor="b"/>
          <a:lstStyle>
            <a:lvl1pPr>
              <a:defRPr sz="45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3442098"/>
            <a:ext cx="8683557" cy="1125140"/>
          </a:xfrm>
        </p:spPr>
        <p:txBody>
          <a:bodyPr/>
          <a:lstStyle>
            <a:lvl1pPr marL="227013" indent="0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5206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9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52485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89397"/>
            <a:ext cx="425823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949" y="1575882"/>
            <a:ext cx="4258233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89397"/>
            <a:ext cx="429435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575882"/>
            <a:ext cx="4294356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9601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065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4518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Thank-You!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8AFB17-7AB0-4385-B2EE-29A3A7BFC65E}"/>
              </a:ext>
            </a:extLst>
          </p:cNvPr>
          <p:cNvGrpSpPr/>
          <p:nvPr userDrawn="1"/>
        </p:nvGrpSpPr>
        <p:grpSpPr>
          <a:xfrm>
            <a:off x="1884870" y="3098607"/>
            <a:ext cx="5374260" cy="639374"/>
            <a:chOff x="2596446" y="2856282"/>
            <a:chExt cx="3962400" cy="471406"/>
          </a:xfrm>
        </p:grpSpPr>
        <p:pic>
          <p:nvPicPr>
            <p:cNvPr id="8" name="Picture 7" descr="AWS_professional_services_logo.png">
              <a:extLst>
                <a:ext uri="{FF2B5EF4-FFF2-40B4-BE49-F238E27FC236}">
                  <a16:creationId xmlns:a16="http://schemas.microsoft.com/office/drawing/2014/main" id="{7586159D-B5EF-428E-9F21-9430B183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613" y="2911203"/>
              <a:ext cx="1782233" cy="416485"/>
            </a:xfrm>
            <a:prstGeom prst="rect">
              <a:avLst/>
            </a:prstGeom>
          </p:spPr>
        </p:pic>
        <p:pic>
          <p:nvPicPr>
            <p:cNvPr id="9" name="Picture 8" descr="Enquizit_logo_Blue.eps">
              <a:extLst>
                <a:ext uri="{FF2B5EF4-FFF2-40B4-BE49-F238E27FC236}">
                  <a16:creationId xmlns:a16="http://schemas.microsoft.com/office/drawing/2014/main" id="{D59AD4AF-878F-4F6C-8038-2CE9AF01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446" y="2856282"/>
              <a:ext cx="1778000" cy="387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536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Thank-You!</a:t>
            </a:r>
          </a:p>
        </p:txBody>
      </p:sp>
      <p:pic>
        <p:nvPicPr>
          <p:cNvPr id="9" name="Picture 8" descr="Enquizit_logo_Blue.eps">
            <a:extLst>
              <a:ext uri="{FF2B5EF4-FFF2-40B4-BE49-F238E27FC236}">
                <a16:creationId xmlns:a16="http://schemas.microsoft.com/office/drawing/2014/main" id="{D59AD4AF-878F-4F6C-8038-2CE9AF013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36" y="3072667"/>
            <a:ext cx="2411527" cy="5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Title Slide E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08751A-6A0C-496F-8981-BF0CC6B2E7D4}"/>
              </a:ext>
            </a:extLst>
          </p:cNvPr>
          <p:cNvGrpSpPr/>
          <p:nvPr userDrawn="1"/>
        </p:nvGrpSpPr>
        <p:grpSpPr>
          <a:xfrm>
            <a:off x="0" y="2615591"/>
            <a:ext cx="9144000" cy="2527909"/>
            <a:chOff x="0" y="2615591"/>
            <a:chExt cx="9144000" cy="2527909"/>
          </a:xfrm>
        </p:grpSpPr>
        <p:pic>
          <p:nvPicPr>
            <p:cNvPr id="13" name="Picture 12" descr="header_bg_cover.png">
              <a:extLst>
                <a:ext uri="{FF2B5EF4-FFF2-40B4-BE49-F238E27FC236}">
                  <a16:creationId xmlns:a16="http://schemas.microsoft.com/office/drawing/2014/main" id="{12C5F663-B0EB-4725-AE92-385FA6E921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58"/>
            <a:stretch/>
          </p:blipFill>
          <p:spPr>
            <a:xfrm>
              <a:off x="1898072" y="2616200"/>
              <a:ext cx="7245928" cy="2527300"/>
            </a:xfrm>
            <a:prstGeom prst="rect">
              <a:avLst/>
            </a:prstGeom>
          </p:spPr>
        </p:pic>
        <p:pic>
          <p:nvPicPr>
            <p:cNvPr id="19" name="Picture 18" descr="header_bg_cover.png">
              <a:extLst>
                <a:ext uri="{FF2B5EF4-FFF2-40B4-BE49-F238E27FC236}">
                  <a16:creationId xmlns:a16="http://schemas.microsoft.com/office/drawing/2014/main" id="{57A6538B-C140-4CA4-956C-85FCF0F292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0" y="2615591"/>
              <a:ext cx="666572" cy="2527300"/>
            </a:xfrm>
            <a:prstGeom prst="rect">
              <a:avLst/>
            </a:prstGeom>
          </p:spPr>
        </p:pic>
        <p:pic>
          <p:nvPicPr>
            <p:cNvPr id="20" name="Picture 19" descr="header_bg_cover.png">
              <a:extLst>
                <a:ext uri="{FF2B5EF4-FFF2-40B4-BE49-F238E27FC236}">
                  <a16:creationId xmlns:a16="http://schemas.microsoft.com/office/drawing/2014/main" id="{E0A6FC7E-5AE9-415D-A0B6-ECA0A5BDAA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666572" y="2615591"/>
              <a:ext cx="666572" cy="2527300"/>
            </a:xfrm>
            <a:prstGeom prst="rect">
              <a:avLst/>
            </a:prstGeom>
          </p:spPr>
        </p:pic>
        <p:pic>
          <p:nvPicPr>
            <p:cNvPr id="22" name="Picture 21" descr="header_bg_cover.png">
              <a:extLst>
                <a:ext uri="{FF2B5EF4-FFF2-40B4-BE49-F238E27FC236}">
                  <a16:creationId xmlns:a16="http://schemas.microsoft.com/office/drawing/2014/main" id="{A967754A-755B-4846-881C-BCD0D55715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1282322" y="2616200"/>
              <a:ext cx="666572" cy="2527300"/>
            </a:xfrm>
            <a:prstGeom prst="rect">
              <a:avLst/>
            </a:prstGeom>
          </p:spPr>
        </p:pic>
      </p:grpSp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4B15F8-A304-4995-8EB2-81ED76ED30B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295650" y="3704687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</p:spTree>
    <p:extLst>
      <p:ext uri="{BB962C8B-B14F-4D97-AF65-F5344CB8AC3E}">
        <p14:creationId xmlns:p14="http://schemas.microsoft.com/office/powerpoint/2010/main" val="130464421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1550"/>
            <a:ext cx="9143999" cy="6604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31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1487"/>
            <a:ext cx="9143999" cy="6604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001E1-F5BE-4670-80F5-B8E388AE1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85" y="2571750"/>
            <a:ext cx="8223114" cy="709613"/>
          </a:xfrm>
        </p:spPr>
        <p:txBody>
          <a:bodyPr/>
          <a:lstStyle>
            <a:lvl1pPr marL="114300" indent="0">
              <a:buNone/>
              <a:defRPr/>
            </a:lvl1pPr>
          </a:lstStyle>
          <a:p>
            <a:pPr lvl="0"/>
            <a:r>
              <a:rPr lang="en-US" dirty="0"/>
              <a:t>Click to edit Master sub-title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52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 EQ w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E2928F-EE6E-4A02-9EA9-CE0CDBF63A2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08751A-6A0C-496F-8981-BF0CC6B2E7D4}"/>
                </a:ext>
              </a:extLst>
            </p:cNvPr>
            <p:cNvGrpSpPr/>
            <p:nvPr userDrawn="1"/>
          </p:nvGrpSpPr>
          <p:grpSpPr>
            <a:xfrm>
              <a:off x="0" y="2615591"/>
              <a:ext cx="9144000" cy="2527909"/>
              <a:chOff x="0" y="2615591"/>
              <a:chExt cx="9144000" cy="2527909"/>
            </a:xfrm>
          </p:grpSpPr>
          <p:pic>
            <p:nvPicPr>
              <p:cNvPr id="13" name="Picture 12" descr="header_bg_cover.png">
                <a:extLst>
                  <a:ext uri="{FF2B5EF4-FFF2-40B4-BE49-F238E27FC236}">
                    <a16:creationId xmlns:a16="http://schemas.microsoft.com/office/drawing/2014/main" id="{12C5F663-B0EB-4725-AE92-385FA6E921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58"/>
              <a:stretch/>
            </p:blipFill>
            <p:spPr>
              <a:xfrm>
                <a:off x="1898072" y="2616200"/>
                <a:ext cx="7245928" cy="2527300"/>
              </a:xfrm>
              <a:prstGeom prst="rect">
                <a:avLst/>
              </a:prstGeom>
            </p:spPr>
          </p:pic>
          <p:pic>
            <p:nvPicPr>
              <p:cNvPr id="19" name="Picture 18" descr="header_bg_cover.png">
                <a:extLst>
                  <a:ext uri="{FF2B5EF4-FFF2-40B4-BE49-F238E27FC236}">
                    <a16:creationId xmlns:a16="http://schemas.microsoft.com/office/drawing/2014/main" id="{57A6538B-C140-4CA4-956C-85FCF0F2922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0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0" name="Picture 19" descr="header_bg_cover.png">
                <a:extLst>
                  <a:ext uri="{FF2B5EF4-FFF2-40B4-BE49-F238E27FC236}">
                    <a16:creationId xmlns:a16="http://schemas.microsoft.com/office/drawing/2014/main" id="{E0A6FC7E-5AE9-415D-A0B6-ECA0A5BDAA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666572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2" name="Picture 21" descr="header_bg_cover.png">
                <a:extLst>
                  <a:ext uri="{FF2B5EF4-FFF2-40B4-BE49-F238E27FC236}">
                    <a16:creationId xmlns:a16="http://schemas.microsoft.com/office/drawing/2014/main" id="{A967754A-755B-4846-881C-BCD0D557151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1282322" y="2616200"/>
                <a:ext cx="666572" cy="2527300"/>
              </a:xfrm>
              <a:prstGeom prst="rect">
                <a:avLst/>
              </a:prstGeom>
            </p:spPr>
          </p:pic>
        </p:grpSp>
        <p:pic>
          <p:nvPicPr>
            <p:cNvPr id="8" name="Picture 7" descr="header_bg_cover.png">
              <a:extLst>
                <a:ext uri="{FF2B5EF4-FFF2-40B4-BE49-F238E27FC236}">
                  <a16:creationId xmlns:a16="http://schemas.microsoft.com/office/drawing/2014/main" id="{BFB89002-EEA5-4B51-92D7-01C216319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6162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4F55F-D005-4A0E-A955-52BCCBC8208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5615" y="2910487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999" y="3171828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5336CB-4ACC-490E-85BA-E4B80F0A9CD5}"/>
              </a:ext>
            </a:extLst>
          </p:cNvPr>
          <p:cNvSpPr txBox="1">
            <a:spLocks/>
          </p:cNvSpPr>
          <p:nvPr userDrawn="1"/>
        </p:nvSpPr>
        <p:spPr>
          <a:xfrm>
            <a:off x="3295650" y="3935808"/>
            <a:ext cx="2552700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Prepared for: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E3FC12A-1E0C-4071-A1A3-0C8B3D44D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4480" y="4184447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7805898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82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D1997-8FA2-4B44-8064-935C44491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67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F4BB8A-00F4-4367-8046-0B7266D2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BA9F9-5844-4EF1-9280-EAB6F3B5C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822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175" y="4811689"/>
            <a:ext cx="843867" cy="184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8AA023-087B-47E2-B989-D0E92D671938}"/>
              </a:ext>
            </a:extLst>
          </p:cNvPr>
          <p:cNvSpPr/>
          <p:nvPr userDrawn="1"/>
        </p:nvSpPr>
        <p:spPr>
          <a:xfrm>
            <a:off x="0" y="0"/>
            <a:ext cx="49638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9CEC6-C750-479C-8098-A5ADF3AE6AAF}"/>
              </a:ext>
            </a:extLst>
          </p:cNvPr>
          <p:cNvSpPr/>
          <p:nvPr userDrawn="1"/>
        </p:nvSpPr>
        <p:spPr>
          <a:xfrm>
            <a:off x="80318" y="1515291"/>
            <a:ext cx="1979023" cy="197902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83A65F92-CF16-4C7D-8304-75B6D5294C6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B12FB1-C4E6-40F9-BA70-DAEBCEB04E33}"/>
              </a:ext>
            </a:extLst>
          </p:cNvPr>
          <p:cNvSpPr/>
          <p:nvPr userDrawn="1"/>
        </p:nvSpPr>
        <p:spPr>
          <a:xfrm>
            <a:off x="0" y="0"/>
            <a:ext cx="9144000" cy="6604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62518"/>
            <a:ext cx="8683557" cy="375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99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6106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2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55" r:id="rId6"/>
    <p:sldLayoutId id="2147483714" r:id="rId7"/>
    <p:sldLayoutId id="2147483754" r:id="rId8"/>
    <p:sldLayoutId id="2147483719" r:id="rId9"/>
    <p:sldLayoutId id="2147483707" r:id="rId10"/>
    <p:sldLayoutId id="2147483757" r:id="rId11"/>
    <p:sldLayoutId id="2147483758" r:id="rId12"/>
    <p:sldLayoutId id="2147483706" r:id="rId13"/>
    <p:sldLayoutId id="2147483708" r:id="rId14"/>
    <p:sldLayoutId id="2147483709" r:id="rId15"/>
    <p:sldLayoutId id="2147483710" r:id="rId16"/>
    <p:sldLayoutId id="2147483722" r:id="rId17"/>
    <p:sldLayoutId id="2147483723" r:id="rId18"/>
    <p:sldLayoutId id="2147483756" r:id="rId19"/>
  </p:sldLayoutIdLst>
  <p:hf hdr="0" ftr="0" dt="0"/>
  <p:txStyles>
    <p:titleStyle>
      <a:lvl1pPr marL="117475" indent="0"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83A65F92-CF16-4C7D-8304-75B6D5294C67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  <a:noFill/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62518"/>
            <a:ext cx="8683557" cy="375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99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6106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4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2" r:id="rId4"/>
    <p:sldLayoutId id="2147483761" r:id="rId5"/>
    <p:sldLayoutId id="2147483762" r:id="rId6"/>
    <p:sldLayoutId id="2147483763" r:id="rId7"/>
    <p:sldLayoutId id="2147483764" r:id="rId8"/>
    <p:sldLayoutId id="2147483759" r:id="rId9"/>
    <p:sldLayoutId id="2147483760" r:id="rId10"/>
    <p:sldLayoutId id="2147483765" r:id="rId11"/>
    <p:sldLayoutId id="2147483766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49" r:id="rId18"/>
    <p:sldLayoutId id="2147483750" r:id="rId19"/>
    <p:sldLayoutId id="2147483751" r:id="rId20"/>
    <p:sldLayoutId id="2147483752" r:id="rId21"/>
    <p:sldLayoutId id="2147483753" r:id="rId22"/>
  </p:sldLayoutIdLst>
  <p:hf hdr="0" ftr="0" dt="0"/>
  <p:txStyles>
    <p:titleStyle>
      <a:lvl1pPr marL="117475" indent="0"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E5CD-6001-4EE6-AA59-97727F95D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Move User to Quarantine OU Upon </a:t>
            </a:r>
            <a:br>
              <a:rPr lang="en-US" dirty="0"/>
            </a:br>
            <a:r>
              <a:rPr lang="en-US" dirty="0"/>
              <a:t>Breaching Budget Threshold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BCB1-2105-458C-9D27-4C744B8A10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6881" y="2752881"/>
            <a:ext cx="2551469" cy="246974"/>
          </a:xfrm>
        </p:spPr>
        <p:txBody>
          <a:bodyPr/>
          <a:lstStyle/>
          <a:p>
            <a:r>
              <a:rPr lang="en-US" sz="1800" b="1" dirty="0">
                <a:solidFill>
                  <a:schemeClr val="accent4"/>
                </a:solidFill>
                <a:latin typeface="Bradley Hand ITC" panose="03070402050302030203" pitchFamily="66" charset="0"/>
              </a:rPr>
              <a:t>Innovation 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C0505-D9A3-4735-BA5C-C6F208563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Altaz Bhanji – Aug 2021</a:t>
            </a:r>
          </a:p>
        </p:txBody>
      </p:sp>
    </p:spTree>
    <p:extLst>
      <p:ext uri="{BB962C8B-B14F-4D97-AF65-F5344CB8AC3E}">
        <p14:creationId xmlns:p14="http://schemas.microsoft.com/office/powerpoint/2010/main" val="274080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E021-A11D-4CA6-ABD1-76245BE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F0555-B95B-4474-9D12-49EB8B4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2</a:t>
            </a:fld>
            <a:endParaRPr lang="en" sz="1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ED44D-4C27-4B4B-B9BF-E5E05C28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usually created to many resources in their account and forget to move after use which cost a lot</a:t>
            </a:r>
          </a:p>
          <a:p>
            <a:endParaRPr lang="en-US" dirty="0"/>
          </a:p>
          <a:p>
            <a:r>
              <a:rPr lang="en-US" dirty="0"/>
              <a:t>Upon breached certain Budget threshold, the user can be restricted to create new resources through this  potential solution</a:t>
            </a:r>
          </a:p>
          <a:p>
            <a:pPr lvl="1"/>
            <a:r>
              <a:rPr lang="en-US" dirty="0"/>
              <a:t>Solution would involve moving “User”  current OU  to Quarantine OU which has SCP to restrict user to create further new resources.</a:t>
            </a:r>
          </a:p>
          <a:p>
            <a:pPr lvl="1"/>
            <a:r>
              <a:rPr lang="en-US" dirty="0"/>
              <a:t>However:</a:t>
            </a:r>
          </a:p>
          <a:p>
            <a:pPr lvl="2"/>
            <a:r>
              <a:rPr lang="en-US" dirty="0"/>
              <a:t>A budget threshold has been set in each account level with two alert notifications (one on 80% &amp; other on 100%)</a:t>
            </a:r>
          </a:p>
          <a:p>
            <a:pPr lvl="2"/>
            <a:r>
              <a:rPr lang="en-US" dirty="0"/>
              <a:t> Alerts sends notifications to SNS topic which will trigger the lambda function.</a:t>
            </a:r>
          </a:p>
          <a:p>
            <a:pPr lvl="1"/>
            <a:endParaRPr lang="en-US" dirty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3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E021-A11D-4CA6-ABD1-76245BE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Solution: EQ restrict user to create new resources after certain budget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F0555-B95B-4474-9D12-49EB8B4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3</a:t>
            </a:fld>
            <a:endParaRPr lang="en" sz="1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ED44D-4C27-4B4B-B9BF-E5E05C28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Track user to actual cost through budget threshold</a:t>
            </a:r>
          </a:p>
          <a:p>
            <a:pPr lvl="1"/>
            <a:r>
              <a:rPr lang="en-US" dirty="0"/>
              <a:t>Once user reach its 80% of its budgeted value, it will trigger lambda function. </a:t>
            </a:r>
          </a:p>
          <a:p>
            <a:pPr lvl="1"/>
            <a:r>
              <a:rPr lang="en-US" dirty="0"/>
              <a:t>The lambda function will put event to event bus send it to master account.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Movement of  the user from current OU to Quarantine OU – using  EQ Lambda</a:t>
            </a:r>
          </a:p>
          <a:p>
            <a:pPr lvl="1"/>
            <a:r>
              <a:rPr lang="en-US" dirty="0"/>
              <a:t>On a daily basis:</a:t>
            </a:r>
          </a:p>
          <a:p>
            <a:pPr lvl="2"/>
            <a:r>
              <a:rPr lang="en-US"/>
              <a:t>check</a:t>
            </a:r>
            <a:endParaRPr lang="en-US" dirty="0"/>
          </a:p>
          <a:p>
            <a:pPr lvl="2"/>
            <a:r>
              <a:rPr lang="en-US" dirty="0"/>
              <a:t>Check if an object was last used more than 90 days ago, if so, move to S3 Glacier</a:t>
            </a:r>
          </a:p>
          <a:p>
            <a:pPr lvl="2"/>
            <a:r>
              <a:rPr lang="en-US" dirty="0"/>
              <a:t>Check if an object was last used more than 180 days ago, if so, delete the object</a:t>
            </a:r>
          </a:p>
          <a:p>
            <a:pPr lvl="1"/>
            <a:r>
              <a:rPr lang="en-US" dirty="0"/>
              <a:t>Allow overrides</a:t>
            </a:r>
          </a:p>
          <a:p>
            <a:pPr lvl="2"/>
            <a:r>
              <a:rPr lang="en-US" dirty="0"/>
              <a:t>Ignore any buckets that has the ‘eq-persist’ tag set to True</a:t>
            </a:r>
          </a:p>
          <a:p>
            <a:pPr lvl="2"/>
            <a:r>
              <a:rPr lang="en-US" dirty="0"/>
              <a:t>Ignore any objects that has the ‘eq-persist’ tag set to True</a:t>
            </a:r>
          </a:p>
          <a:p>
            <a:pPr lvl="1"/>
            <a:r>
              <a:rPr lang="en-US" dirty="0"/>
              <a:t>Account for versioning</a:t>
            </a:r>
          </a:p>
          <a:p>
            <a:pPr lvl="2"/>
            <a:r>
              <a:rPr lang="en-US" dirty="0"/>
              <a:t>Add a lifecycle rule to permanently delete expired objects “n” (say 30) days after creation</a:t>
            </a:r>
          </a:p>
        </p:txBody>
      </p:sp>
    </p:spTree>
    <p:extLst>
      <p:ext uri="{BB962C8B-B14F-4D97-AF65-F5344CB8AC3E}">
        <p14:creationId xmlns:p14="http://schemas.microsoft.com/office/powerpoint/2010/main" val="222327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B8A6-DCDB-4E85-B51C-31440634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A247A-821F-4A57-B35C-26EB7B6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4</a:t>
            </a:fld>
            <a:endParaRPr lang="e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64BE3-15F5-48F7-945D-D63C441B4DBE}"/>
              </a:ext>
            </a:extLst>
          </p:cNvPr>
          <p:cNvSpPr txBox="1"/>
          <p:nvPr/>
        </p:nvSpPr>
        <p:spPr>
          <a:xfrm>
            <a:off x="251186" y="1469374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AWS Budget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EE4F-E709-4E9A-B66D-84D70A12D0DC}"/>
              </a:ext>
            </a:extLst>
          </p:cNvPr>
          <p:cNvSpPr txBox="1"/>
          <p:nvPr/>
        </p:nvSpPr>
        <p:spPr>
          <a:xfrm>
            <a:off x="584051" y="606266"/>
            <a:ext cx="62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Child Account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45F765A-034A-4471-9D98-17FDFFD4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31" y="634187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837F66-0F5A-4FD8-B233-86A9053550A0}"/>
              </a:ext>
            </a:extLst>
          </p:cNvPr>
          <p:cNvSpPr/>
          <p:nvPr/>
        </p:nvSpPr>
        <p:spPr>
          <a:xfrm>
            <a:off x="251186" y="585987"/>
            <a:ext cx="3581979" cy="3951248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FF4F8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DFD80-AE67-4561-A42B-A01E4A53CC9F}"/>
              </a:ext>
            </a:extLst>
          </p:cNvPr>
          <p:cNvSpPr txBox="1"/>
          <p:nvPr/>
        </p:nvSpPr>
        <p:spPr>
          <a:xfrm>
            <a:off x="1711963" y="1101219"/>
            <a:ext cx="1852668" cy="276999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169863" indent="-169863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6"/>
                </a:solidFill>
              </a:rPr>
              <a:t>Set Budget &amp; Alerts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9F8A8-B2CF-422A-8BA8-B73AEB6995C4}"/>
              </a:ext>
            </a:extLst>
          </p:cNvPr>
          <p:cNvSpPr txBox="1"/>
          <p:nvPr/>
        </p:nvSpPr>
        <p:spPr>
          <a:xfrm>
            <a:off x="5584041" y="2003373"/>
            <a:ext cx="81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MoveUser()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&amp;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SendEmail()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0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2163555-5CC1-49B2-BD93-DDFAF46F2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4616" y="2502764"/>
            <a:ext cx="365760" cy="36576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5E90086-96DB-4420-9F3B-92B6A1FDA426}"/>
              </a:ext>
            </a:extLst>
          </p:cNvPr>
          <p:cNvSpPr/>
          <p:nvPr/>
        </p:nvSpPr>
        <p:spPr>
          <a:xfrm>
            <a:off x="1138887" y="1230944"/>
            <a:ext cx="439318" cy="18288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1A4DD-BC20-4575-8A49-5FE88E83833A}"/>
              </a:ext>
            </a:extLst>
          </p:cNvPr>
          <p:cNvSpPr txBox="1"/>
          <p:nvPr/>
        </p:nvSpPr>
        <p:spPr>
          <a:xfrm>
            <a:off x="2712465" y="2873803"/>
            <a:ext cx="89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PutEvents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571A8F-EFE0-4EC9-B466-EB6306209AFF}"/>
              </a:ext>
            </a:extLst>
          </p:cNvPr>
          <p:cNvSpPr txBox="1"/>
          <p:nvPr/>
        </p:nvSpPr>
        <p:spPr>
          <a:xfrm>
            <a:off x="4721319" y="2865617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C1BE0-A04D-4FE6-BA76-CE13BBD3AFE6}"/>
              </a:ext>
            </a:extLst>
          </p:cNvPr>
          <p:cNvSpPr txBox="1"/>
          <p:nvPr/>
        </p:nvSpPr>
        <p:spPr>
          <a:xfrm>
            <a:off x="3903890" y="1673587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PutPermissions()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DD2DC7CD-89A2-44D0-A96E-07701E4C2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579" y="1952144"/>
            <a:ext cx="365760" cy="3657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329975A-0736-4263-9EBB-D41D7F956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895" y="2504502"/>
            <a:ext cx="365760" cy="3657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D35A3FE-1A0B-4E59-AFC6-70804B59E8CC}"/>
              </a:ext>
            </a:extLst>
          </p:cNvPr>
          <p:cNvSpPr txBox="1"/>
          <p:nvPr/>
        </p:nvSpPr>
        <p:spPr>
          <a:xfrm>
            <a:off x="4130402" y="2859946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Event Bus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26CB40B-CD94-45CD-8F7F-8D582986A427}"/>
              </a:ext>
            </a:extLst>
          </p:cNvPr>
          <p:cNvCxnSpPr/>
          <p:nvPr/>
        </p:nvCxnSpPr>
        <p:spPr>
          <a:xfrm>
            <a:off x="298898" y="1694192"/>
            <a:ext cx="342565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9162016-3009-4B80-9BE9-1838933CDFB0}"/>
              </a:ext>
            </a:extLst>
          </p:cNvPr>
          <p:cNvSpPr/>
          <p:nvPr/>
        </p:nvSpPr>
        <p:spPr>
          <a:xfrm>
            <a:off x="4201580" y="590988"/>
            <a:ext cx="2111953" cy="3951248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FF4F8B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205BEF-90AA-4185-92CD-FE6DA71D1015}"/>
              </a:ext>
            </a:extLst>
          </p:cNvPr>
          <p:cNvSpPr txBox="1"/>
          <p:nvPr/>
        </p:nvSpPr>
        <p:spPr>
          <a:xfrm>
            <a:off x="4511096" y="606266"/>
            <a:ext cx="62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Master Account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D554BC86-7C9E-4903-9E12-7D0FD9D8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776" y="634187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DBE9786-C500-41EE-B994-94D0D5D2EE62}"/>
              </a:ext>
            </a:extLst>
          </p:cNvPr>
          <p:cNvSpPr txBox="1"/>
          <p:nvPr/>
        </p:nvSpPr>
        <p:spPr>
          <a:xfrm>
            <a:off x="2339546" y="4157529"/>
            <a:ext cx="100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Cross Account S3 Role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FD954D-7AD8-49BF-A804-B50A975E295A}"/>
              </a:ext>
            </a:extLst>
          </p:cNvPr>
          <p:cNvSpPr txBox="1"/>
          <p:nvPr/>
        </p:nvSpPr>
        <p:spPr>
          <a:xfrm>
            <a:off x="1360982" y="4234473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Bucket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A3326F-1A3F-4B7D-B2C1-C35096CFBBFC}"/>
              </a:ext>
            </a:extLst>
          </p:cNvPr>
          <p:cNvCxnSpPr>
            <a:cxnSpLocks/>
            <a:stCxn id="85" idx="1"/>
            <a:endCxn id="92" idx="1"/>
          </p:cNvCxnSpPr>
          <p:nvPr/>
        </p:nvCxnSpPr>
        <p:spPr>
          <a:xfrm flipH="1" flipV="1">
            <a:off x="4667130" y="3465692"/>
            <a:ext cx="683188" cy="286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596EB1-1C68-4573-8B6C-175BB87E198A}"/>
              </a:ext>
            </a:extLst>
          </p:cNvPr>
          <p:cNvCxnSpPr>
            <a:cxnSpLocks/>
            <a:stCxn id="63" idx="3"/>
            <a:endCxn id="47" idx="1"/>
          </p:cNvCxnSpPr>
          <p:nvPr/>
        </p:nvCxnSpPr>
        <p:spPr>
          <a:xfrm>
            <a:off x="3338652" y="2675487"/>
            <a:ext cx="1119243" cy="1189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6647831-4E88-49EC-81C6-0B52AE24DD11}"/>
              </a:ext>
            </a:extLst>
          </p:cNvPr>
          <p:cNvCxnSpPr>
            <a:cxnSpLocks/>
            <a:stCxn id="64" idx="3"/>
            <a:endCxn id="25" idx="1"/>
          </p:cNvCxnSpPr>
          <p:nvPr/>
        </p:nvCxnSpPr>
        <p:spPr>
          <a:xfrm>
            <a:off x="5480373" y="2683775"/>
            <a:ext cx="354243" cy="186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8E1CA2-75BF-4636-994B-F201461B7838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4640459" y="2317904"/>
            <a:ext cx="316" cy="18659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ontent Placeholder 3">
            <a:extLst>
              <a:ext uri="{FF2B5EF4-FFF2-40B4-BE49-F238E27FC236}">
                <a16:creationId xmlns:a16="http://schemas.microsoft.com/office/drawing/2014/main" id="{9740EB32-02E0-447D-8DBB-6C65BD4CD318}"/>
              </a:ext>
            </a:extLst>
          </p:cNvPr>
          <p:cNvSpPr txBox="1">
            <a:spLocks/>
          </p:cNvSpPr>
          <p:nvPr/>
        </p:nvSpPr>
        <p:spPr>
          <a:xfrm>
            <a:off x="6478499" y="586266"/>
            <a:ext cx="2499215" cy="397137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/>
                </a:solidFill>
              </a:rPr>
              <a:t>Must configure AWS Budget in each account to enable alerts .</a:t>
            </a:r>
          </a:p>
          <a:p>
            <a:r>
              <a:rPr lang="en-US" sz="1300" dirty="0">
                <a:solidFill>
                  <a:schemeClr val="bg1"/>
                </a:solidFill>
              </a:rPr>
              <a:t>Create rules to trap GetObject, HeadObject and CopyObject events</a:t>
            </a:r>
          </a:p>
          <a:p>
            <a:pPr lvl="1"/>
            <a:r>
              <a:rPr lang="en-US" sz="1000" dirty="0">
                <a:solidFill>
                  <a:schemeClr val="bg1"/>
                </a:solidFill>
              </a:rPr>
              <a:t>Object events are sent to Event Bus in master account where ‘last accessed’ tags are created via Lambda</a:t>
            </a:r>
          </a:p>
          <a:p>
            <a:r>
              <a:rPr lang="en-US" sz="1300" dirty="0">
                <a:solidFill>
                  <a:schemeClr val="bg1"/>
                </a:solidFill>
              </a:rPr>
              <a:t>Daily event in master account manages lifecycle in all buckets across all accounts</a:t>
            </a:r>
          </a:p>
          <a:p>
            <a:r>
              <a:rPr lang="en-US" sz="1300" dirty="0">
                <a:solidFill>
                  <a:schemeClr val="bg1"/>
                </a:solidFill>
              </a:rPr>
              <a:t>A lifecycle rule to delete old versions is required, otherwise, these may remain for perpetuity if versioning is enabled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85CFF4-442C-42CC-8DEC-D4BBA5F0BE18}"/>
              </a:ext>
            </a:extLst>
          </p:cNvPr>
          <p:cNvCxnSpPr>
            <a:cxnSpLocks/>
          </p:cNvCxnSpPr>
          <p:nvPr/>
        </p:nvCxnSpPr>
        <p:spPr>
          <a:xfrm>
            <a:off x="1126311" y="4045267"/>
            <a:ext cx="557624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1FA6054-DB14-47BF-B098-F9FB4033CE09}"/>
              </a:ext>
            </a:extLst>
          </p:cNvPr>
          <p:cNvSpPr txBox="1"/>
          <p:nvPr/>
        </p:nvSpPr>
        <p:spPr>
          <a:xfrm>
            <a:off x="314780" y="3791893"/>
            <a:ext cx="816153" cy="50783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Lifecycle rule to delete old versions</a:t>
            </a:r>
          </a:p>
        </p:txBody>
      </p:sp>
      <p:pic>
        <p:nvPicPr>
          <p:cNvPr id="46" name="Graphic 24">
            <a:extLst>
              <a:ext uri="{FF2B5EF4-FFF2-40B4-BE49-F238E27FC236}">
                <a16:creationId xmlns:a16="http://schemas.microsoft.com/office/drawing/2014/main" id="{C91C8512-309F-4434-9EE6-2728E809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81" y="2477729"/>
            <a:ext cx="398674" cy="39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BCCACCF-63FE-46D0-9B7B-555200B41525}"/>
              </a:ext>
            </a:extLst>
          </p:cNvPr>
          <p:cNvSpPr txBox="1"/>
          <p:nvPr/>
        </p:nvSpPr>
        <p:spPr>
          <a:xfrm>
            <a:off x="1676742" y="2883262"/>
            <a:ext cx="649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Amazon SNS</a:t>
            </a:r>
          </a:p>
        </p:txBody>
      </p:sp>
      <p:pic>
        <p:nvPicPr>
          <p:cNvPr id="60" name="Graphic 19">
            <a:extLst>
              <a:ext uri="{FF2B5EF4-FFF2-40B4-BE49-F238E27FC236}">
                <a16:creationId xmlns:a16="http://schemas.microsoft.com/office/drawing/2014/main" id="{C0E97A26-735E-4FBF-8D17-8182F8F8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9" y="1069133"/>
            <a:ext cx="399924" cy="39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AB3F5BB-369E-416A-AFFB-F1DE943EC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2892" y="2492607"/>
            <a:ext cx="365760" cy="36576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AA872EE-EEAC-41AF-A633-C120D444E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4613" y="2500895"/>
            <a:ext cx="365760" cy="36576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7FF9EA-CA2A-40DD-BCFA-8CCE4CD39D65}"/>
              </a:ext>
            </a:extLst>
          </p:cNvPr>
          <p:cNvCxnSpPr>
            <a:cxnSpLocks/>
            <a:stCxn id="46" idx="3"/>
            <a:endCxn id="63" idx="1"/>
          </p:cNvCxnSpPr>
          <p:nvPr/>
        </p:nvCxnSpPr>
        <p:spPr>
          <a:xfrm flipV="1">
            <a:off x="2223755" y="2675487"/>
            <a:ext cx="749137" cy="157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58061E8-BE26-4AA0-9161-21D012FB7EBA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 flipV="1">
            <a:off x="4823655" y="2683775"/>
            <a:ext cx="290958" cy="360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19">
            <a:extLst>
              <a:ext uri="{FF2B5EF4-FFF2-40B4-BE49-F238E27FC236}">
                <a16:creationId xmlns:a16="http://schemas.microsoft.com/office/drawing/2014/main" id="{B64B1115-8977-4808-9851-888D45A1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6" y="2481359"/>
            <a:ext cx="399924" cy="39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20623E-D866-4402-A03E-E1BCD0F5D56E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966140" y="2678877"/>
            <a:ext cx="845127" cy="244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35972D-0A0C-4852-A6F9-7B887054FA42}"/>
              </a:ext>
            </a:extLst>
          </p:cNvPr>
          <p:cNvSpPr txBox="1"/>
          <p:nvPr/>
        </p:nvSpPr>
        <p:spPr>
          <a:xfrm>
            <a:off x="254575" y="2888390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AWS Budget</a:t>
            </a:r>
          </a:p>
        </p:txBody>
      </p:sp>
      <p:pic>
        <p:nvPicPr>
          <p:cNvPr id="85" name="Graphic 18">
            <a:extLst>
              <a:ext uri="{FF2B5EF4-FFF2-40B4-BE49-F238E27FC236}">
                <a16:creationId xmlns:a16="http://schemas.microsoft.com/office/drawing/2014/main" id="{18C7F10A-D266-4F2C-B6D5-D6722DB6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350318" y="3268257"/>
            <a:ext cx="400589" cy="40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E16C12-F0B6-4B17-A9EE-5C87CB674BF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014025" y="2868524"/>
            <a:ext cx="3471" cy="148905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B592BD9-E190-4222-963D-3C419715C196}"/>
              </a:ext>
            </a:extLst>
          </p:cNvPr>
          <p:cNvSpPr txBox="1"/>
          <p:nvPr/>
        </p:nvSpPr>
        <p:spPr>
          <a:xfrm>
            <a:off x="5044268" y="3680894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AWS SES</a:t>
            </a: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6246E0D6-819E-4F16-8820-D60CEC75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4279114" y="3271684"/>
            <a:ext cx="388016" cy="38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3B2F5C5-8A73-4E11-8D0F-A79CE3154CD3}"/>
              </a:ext>
            </a:extLst>
          </p:cNvPr>
          <p:cNvSpPr txBox="1"/>
          <p:nvPr/>
        </p:nvSpPr>
        <p:spPr>
          <a:xfrm>
            <a:off x="3979485" y="3654303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E75B6"/>
                </a:solidFill>
              </a:rPr>
              <a:t>Users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382AD90-E26E-4A8B-9A82-CF8B96D6BA3E}"/>
              </a:ext>
            </a:extLst>
          </p:cNvPr>
          <p:cNvCxnSpPr>
            <a:cxnSpLocks/>
            <a:endCxn id="85" idx="3"/>
          </p:cNvCxnSpPr>
          <p:nvPr/>
        </p:nvCxnSpPr>
        <p:spPr>
          <a:xfrm flipH="1" flipV="1">
            <a:off x="5750907" y="3468552"/>
            <a:ext cx="266589" cy="106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Graphic 6">
            <a:extLst>
              <a:ext uri="{FF2B5EF4-FFF2-40B4-BE49-F238E27FC236}">
                <a16:creationId xmlns:a16="http://schemas.microsoft.com/office/drawing/2014/main" id="{BB2DCD80-4069-4C97-B64E-FF5FD4E26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06" y="4103980"/>
            <a:ext cx="405995" cy="40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48824E9-4D0F-4D16-B012-547B2DD120B4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5758601" y="4306978"/>
            <a:ext cx="234916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5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B8A6-DCDB-4E85-B51C-31440634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A247A-821F-4A57-B35C-26EB7B6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5</a:t>
            </a:fld>
            <a:endParaRPr lang="en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C98F5-628B-4B9B-8991-B1E97211C1B4}"/>
              </a:ext>
            </a:extLst>
          </p:cNvPr>
          <p:cNvSpPr txBox="1"/>
          <p:nvPr/>
        </p:nvSpPr>
        <p:spPr>
          <a:xfrm>
            <a:off x="825029" y="1284345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TagS3LastAccessed()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45E8D07-90A1-4A58-B2D0-AB331AC6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425" y="921679"/>
            <a:ext cx="365760" cy="365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3A0970-F6AE-4223-B909-874B7A9B1A78}"/>
              </a:ext>
            </a:extLst>
          </p:cNvPr>
          <p:cNvSpPr txBox="1"/>
          <p:nvPr/>
        </p:nvSpPr>
        <p:spPr>
          <a:xfrm>
            <a:off x="4364366" y="1284345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MoveObjects()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105F124-2D21-421D-92A4-1D4BD4D1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4762" y="921679"/>
            <a:ext cx="365760" cy="365760"/>
          </a:xfrm>
          <a:prstGeom prst="rect">
            <a:avLst/>
          </a:prstGeom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9AF581-310D-431B-939F-A0288117AB79}"/>
              </a:ext>
            </a:extLst>
          </p:cNvPr>
          <p:cNvSpPr txBox="1">
            <a:spLocks/>
          </p:cNvSpPr>
          <p:nvPr/>
        </p:nvSpPr>
        <p:spPr>
          <a:xfrm>
            <a:off x="563560" y="1548718"/>
            <a:ext cx="2499215" cy="30744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Start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Tag object, last_accessed = event_time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2315124-E699-4A54-B210-2AF5D04A80B3}"/>
              </a:ext>
            </a:extLst>
          </p:cNvPr>
          <p:cNvSpPr txBox="1">
            <a:spLocks/>
          </p:cNvSpPr>
          <p:nvPr/>
        </p:nvSpPr>
        <p:spPr>
          <a:xfrm>
            <a:off x="4050913" y="1548718"/>
            <a:ext cx="3256971" cy="30744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Start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For each account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   For each bucket where eq_persist != True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      For each object where eq_persist != True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         last_touched = latest(last_modified, last_accessed)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         if tier == s3 and last_touched &gt; 60 days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            move_object_to_IA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         else if tier == IA and last_touched &gt; 90 days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             move_object_to_glacier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         else if tier == glacier and last_touched &gt; 180 days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              delete_object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End</a:t>
            </a:r>
          </a:p>
          <a:p>
            <a:pPr marL="0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sz="1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note: it is possible that this Lambda could exceed the 15-minute max time; if so, a revised architecture will be required using either asynchronous lambda calls or step functions.</a:t>
            </a:r>
          </a:p>
        </p:txBody>
      </p:sp>
    </p:spTree>
    <p:extLst>
      <p:ext uri="{BB962C8B-B14F-4D97-AF65-F5344CB8AC3E}">
        <p14:creationId xmlns:p14="http://schemas.microsoft.com/office/powerpoint/2010/main" val="1109267636"/>
      </p:ext>
    </p:extLst>
  </p:cSld>
  <p:clrMapOvr>
    <a:masterClrMapping/>
  </p:clrMapOvr>
</p:sld>
</file>

<file path=ppt/theme/theme1.xml><?xml version="1.0" encoding="utf-8"?>
<a:theme xmlns:a="http://schemas.openxmlformats.org/drawingml/2006/main" name="DarkBlue 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AWS Network Firewall 2.pptx" id="{ECD8111A-F9D7-4458-8000-97471CE4AFC3}" vid="{56C727BC-155A-435A-B095-746407F71265}"/>
    </a:ext>
  </a:extLst>
</a:theme>
</file>

<file path=ppt/theme/theme2.xml><?xml version="1.0" encoding="utf-8"?>
<a:theme xmlns:a="http://schemas.openxmlformats.org/drawingml/2006/main" name="SoftBlue 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AWS Network Firewall 2.pptx" id="{ECD8111A-F9D7-4458-8000-97471CE4AFC3}" vid="{6BC81A20-BBA9-451C-9A68-3747575722A8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7B7C4A4D83D4FB1CF166489754029" ma:contentTypeVersion="0" ma:contentTypeDescription="Create a new document." ma:contentTypeScope="" ma:versionID="bc1551291d4d996b9773742c90df1c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6CFCB6-A66E-48C1-A45B-ADC491913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779949-D47D-4021-8656-132DB4B2045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ac87f92-ecf3-4879-83a5-6bab286f342d"/>
    <ds:schemaRef ds:uri="2d1923ef-aca3-4e8a-be0b-1f310c8550f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85160B-9AE8-4997-BA6E-1EBE196C5B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 Template</Template>
  <TotalTime>2627</TotalTime>
  <Words>555</Words>
  <Application>Microsoft Office PowerPoint</Application>
  <PresentationFormat>On-screen Show (16:9)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Bradley Hand ITC</vt:lpstr>
      <vt:lpstr>Calibri</vt:lpstr>
      <vt:lpstr>Wingdings</vt:lpstr>
      <vt:lpstr>DarkBlue Master Slide</vt:lpstr>
      <vt:lpstr>SoftBlue Master Slide</vt:lpstr>
      <vt:lpstr>Move User to Quarantine OU Upon  Breaching Budget Threshold</vt:lpstr>
      <vt:lpstr>The Problem</vt:lpstr>
      <vt:lpstr>A Solution: EQ restrict user to create new resources after certain budget</vt:lpstr>
      <vt:lpstr>Architecture</vt:lpstr>
      <vt:lpstr>Lambda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Lifecycle Management</dc:title>
  <dc:creator>Altaz Bhanji</dc:creator>
  <cp:lastModifiedBy>nouman shafiq</cp:lastModifiedBy>
  <cp:revision>24</cp:revision>
  <dcterms:created xsi:type="dcterms:W3CDTF">2021-08-09T13:07:27Z</dcterms:created>
  <dcterms:modified xsi:type="dcterms:W3CDTF">2021-09-09T11:24:48Z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0x010100A077B7C4A4D83D4FB1CF166489754029</vt:lpwstr>
  </property>
</Properties>
</file>