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4"/>
    <p:sldMasterId id="2147483727" r:id="rId5"/>
  </p:sldMasterIdLst>
  <p:notesMasterIdLst>
    <p:notesMasterId r:id="rId11"/>
  </p:notesMasterIdLst>
  <p:handoutMasterIdLst>
    <p:handoutMasterId r:id="rId12"/>
  </p:handoutMasterIdLst>
  <p:sldIdLst>
    <p:sldId id="266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58"/>
    <a:srgbClr val="B31655"/>
    <a:srgbClr val="2E75B6"/>
    <a:srgbClr val="111F37"/>
    <a:srgbClr val="172949"/>
    <a:srgbClr val="0C1524"/>
    <a:srgbClr val="173A59"/>
    <a:srgbClr val="1B4469"/>
    <a:srgbClr val="800000"/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7A0580-84E1-4C0F-A16C-3701A1F8EA40}">
  <a:tblStyle styleId="{997A0580-84E1-4C0F-A16C-3701A1F8E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625" autoAdjust="0"/>
  </p:normalViewPr>
  <p:slideViewPr>
    <p:cSldViewPr snapToGrid="0">
      <p:cViewPr varScale="1">
        <p:scale>
          <a:sx n="61" d="100"/>
          <a:sy n="61" d="100"/>
        </p:scale>
        <p:origin x="701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4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FE9122-DE00-4447-957D-7647FF780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E0E38-E701-46C2-A034-D88C544C86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BF830-15C3-49F3-90AC-02273C5BE21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F41A4-E53E-4E9E-A94F-0DF146B0EB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40BDE-4D27-4C60-9F3E-086F2D1593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EF0A-795D-4F3E-B38F-41B6214B3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245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4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0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462162-039F-46CB-B79E-EF3DDF73B22E}"/>
              </a:ext>
            </a:extLst>
          </p:cNvPr>
          <p:cNvSpPr/>
          <p:nvPr userDrawn="1"/>
        </p:nvSpPr>
        <p:spPr>
          <a:xfrm>
            <a:off x="0" y="-1"/>
            <a:ext cx="9144000" cy="2628801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and Amazon.com, Inc.  All rights reserved. May not be copied, modified, or distributed in whole or in part without the express consent of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Amazon.com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Inc. and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Enquizit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Inc.</a:t>
            </a:r>
          </a:p>
        </p:txBody>
      </p:sp>
      <p:pic>
        <p:nvPicPr>
          <p:cNvPr id="11" name="Picture 10" descr="AWS_professional_services_logo.png">
            <a:extLst>
              <a:ext uri="{FF2B5EF4-FFF2-40B4-BE49-F238E27FC236}">
                <a16:creationId xmlns:a16="http://schemas.microsoft.com/office/drawing/2014/main" id="{C096F5AC-03AB-4579-BBA3-31505E44B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49" y="2830127"/>
            <a:ext cx="1596918" cy="373180"/>
          </a:xfrm>
          <a:prstGeom prst="rect">
            <a:avLst/>
          </a:prstGeom>
        </p:spPr>
      </p:pic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40" y="281296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5358" y="2793676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746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arkBlu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EBE91E-8FA0-44FF-B5CA-518A6B648B1F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31DDA-DCAF-4D7E-90AF-AD8B0B5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9" y="1282304"/>
            <a:ext cx="8683557" cy="2139553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5A3-2AF9-428E-8D87-09F0BD4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3442098"/>
            <a:ext cx="8683557" cy="1125140"/>
          </a:xfrm>
        </p:spPr>
        <p:txBody>
          <a:bodyPr/>
          <a:lstStyle>
            <a:lvl1pPr marL="227013" indent="0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FB3-36F2-4954-BF29-DBF2AB2C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691A-9DCF-4873-9497-27FDB514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B8C7-B862-42FF-93DD-B5DA9FD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632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D03645-6685-43D7-B20B-69717C693B13}"/>
              </a:ext>
            </a:extLst>
          </p:cNvPr>
          <p:cNvSpPr/>
          <p:nvPr userDrawn="1"/>
        </p:nvSpPr>
        <p:spPr>
          <a:xfrm>
            <a:off x="0" y="1598214"/>
            <a:ext cx="9143998" cy="1947072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1550"/>
            <a:ext cx="9143999" cy="6604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Divider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E91793-209E-42A3-ABF9-580512BFD219}"/>
              </a:ext>
            </a:extLst>
          </p:cNvPr>
          <p:cNvSpPr/>
          <p:nvPr userDrawn="1"/>
        </p:nvSpPr>
        <p:spPr>
          <a:xfrm>
            <a:off x="0" y="1598214"/>
            <a:ext cx="9143998" cy="1947072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1487"/>
            <a:ext cx="9143999" cy="660400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001E1-F5BE-4670-80F5-B8E388AE1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885" y="2571750"/>
            <a:ext cx="8223114" cy="709613"/>
          </a:xfrm>
        </p:spPr>
        <p:txBody>
          <a:bodyPr/>
          <a:lstStyle>
            <a:lvl1pPr marL="11430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sub-title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77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Blue and Whit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1A-18FD-49BE-9435-803F5AD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FB7-570D-4834-94BF-7A918B7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4FC-A3EF-41DE-A62E-073C845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DA3E-A35B-9B4B-8461-8C7792C36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35E-7C05-4A7D-9796-8439402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699-5563-48BF-803D-109B054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4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Blue and Whit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D50-7A4F-4E7D-A7EB-1446FA5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9DC-E2D7-465E-B38B-C41FB035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9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EC5A-0C01-4927-9F86-2C4BC04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87D4-E33E-4114-BAE5-C7A64A8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963-C0D1-438C-97DA-40B5FA39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DC7A-0271-4965-A0E0-86F3D4F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985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arkBlue and Whit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68-A8EF-489F-8DAE-70F1CDB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536-3443-4C86-8E37-727FD0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89397"/>
            <a:ext cx="425823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3345-069B-4A54-B59F-AE36DEA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949" y="1575882"/>
            <a:ext cx="4258233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BC25-83FF-4081-AB16-95F8D542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889397"/>
            <a:ext cx="4294356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B84B-F0D8-47E8-87B6-5F98D361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575882"/>
            <a:ext cx="4294356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A402-D7B2-4F93-BAB0-7510EA9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528A-1FCB-49B5-9E6F-2D12AD6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D1CA-DDD2-42C8-A410-D88485C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131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Blue and Whit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549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2702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BFA46-ABE6-4659-9976-3F43760B9575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4FE6C-6E1C-4901-A32B-84CBB4473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0418" y="3102690"/>
            <a:ext cx="2411527" cy="52865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Thank-You!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824E5C-1FE0-42DD-8992-4DE256B64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31359"/>
          <a:stretch/>
        </p:blipFill>
        <p:spPr bwMode="invGray">
          <a:xfrm>
            <a:off x="6293797" y="2997703"/>
            <a:ext cx="1300262" cy="7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16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Blue 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BFA46-ABE6-4659-9976-3F43760B9575}"/>
              </a:ext>
            </a:extLst>
          </p:cNvPr>
          <p:cNvSpPr/>
          <p:nvPr userDrawn="1"/>
        </p:nvSpPr>
        <p:spPr>
          <a:xfrm>
            <a:off x="0" y="0"/>
            <a:ext cx="9143998" cy="51435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4FE6C-6E1C-4901-A32B-84CBB4473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66235" y="3019559"/>
            <a:ext cx="2411527" cy="52865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Thank-You!</a:t>
            </a:r>
          </a:p>
        </p:txBody>
      </p:sp>
    </p:spTree>
    <p:extLst>
      <p:ext uri="{BB962C8B-B14F-4D97-AF65-F5344CB8AC3E}">
        <p14:creationId xmlns:p14="http://schemas.microsoft.com/office/powerpoint/2010/main" val="100818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5EC39E-A00B-48D8-BD0A-E113E1FA15F1}"/>
              </a:ext>
            </a:extLst>
          </p:cNvPr>
          <p:cNvSpPr/>
          <p:nvPr userDrawn="1"/>
        </p:nvSpPr>
        <p:spPr>
          <a:xfrm>
            <a:off x="0" y="-16208"/>
            <a:ext cx="9144000" cy="2632407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56" y="277404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48781" y="2771684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8894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and Amazon.com, Inc.  All rights reserved. May not be copied, modified, or distributed in whole or in part without the express consent of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Amazon.com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, Inc. and </a:t>
            </a:r>
            <a:r>
              <a:rPr lang="en-US" sz="8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Enquizit</a:t>
            </a:r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 Inc.</a:t>
            </a:r>
          </a:p>
        </p:txBody>
      </p:sp>
      <p:pic>
        <p:nvPicPr>
          <p:cNvPr id="11" name="Picture 10" descr="AWS_professional_services_logo.png">
            <a:extLst>
              <a:ext uri="{FF2B5EF4-FFF2-40B4-BE49-F238E27FC236}">
                <a16:creationId xmlns:a16="http://schemas.microsoft.com/office/drawing/2014/main" id="{C096F5AC-03AB-4579-BBA3-31505E44B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49" y="2830127"/>
            <a:ext cx="1596918" cy="373180"/>
          </a:xfrm>
          <a:prstGeom prst="rect">
            <a:avLst/>
          </a:prstGeom>
        </p:spPr>
      </p:pic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40" y="281296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55358" y="2793676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4030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56" y="2774042"/>
            <a:ext cx="1575758" cy="3436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3E8A0C-F9DE-4B1D-B671-2C67294881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48781" y="2771684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Client Logo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D8A2266-6998-40C5-8933-749546FA55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6266" y="3702921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Presenter’s Title</a:t>
            </a:r>
            <a:endParaRPr lang="en-US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4ED8A09-E14D-4E33-9DD2-E49433726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6266" y="3962835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name@Enquizit.com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0562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and White Title Slide EQ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774042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413288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/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2346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Blue Title Slide EQ w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E2928F-EE6E-4A02-9EA9-CE0CDBF63A2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08751A-6A0C-496F-8981-BF0CC6B2E7D4}"/>
                </a:ext>
              </a:extLst>
            </p:cNvPr>
            <p:cNvGrpSpPr/>
            <p:nvPr userDrawn="1"/>
          </p:nvGrpSpPr>
          <p:grpSpPr>
            <a:xfrm>
              <a:off x="0" y="2615591"/>
              <a:ext cx="9144000" cy="2527909"/>
              <a:chOff x="0" y="2615591"/>
              <a:chExt cx="9144000" cy="2527909"/>
            </a:xfrm>
          </p:grpSpPr>
          <p:pic>
            <p:nvPicPr>
              <p:cNvPr id="13" name="Picture 12" descr="header_bg_cover.png">
                <a:extLst>
                  <a:ext uri="{FF2B5EF4-FFF2-40B4-BE49-F238E27FC236}">
                    <a16:creationId xmlns:a16="http://schemas.microsoft.com/office/drawing/2014/main" id="{12C5F663-B0EB-4725-AE92-385FA6E921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758"/>
              <a:stretch/>
            </p:blipFill>
            <p:spPr>
              <a:xfrm>
                <a:off x="1898072" y="2616200"/>
                <a:ext cx="7245928" cy="2527300"/>
              </a:xfrm>
              <a:prstGeom prst="rect">
                <a:avLst/>
              </a:prstGeom>
            </p:spPr>
          </p:pic>
          <p:pic>
            <p:nvPicPr>
              <p:cNvPr id="19" name="Picture 18" descr="header_bg_cover.png">
                <a:extLst>
                  <a:ext uri="{FF2B5EF4-FFF2-40B4-BE49-F238E27FC236}">
                    <a16:creationId xmlns:a16="http://schemas.microsoft.com/office/drawing/2014/main" id="{57A6538B-C140-4CA4-956C-85FCF0F2922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0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0" name="Picture 19" descr="header_bg_cover.png">
                <a:extLst>
                  <a:ext uri="{FF2B5EF4-FFF2-40B4-BE49-F238E27FC236}">
                    <a16:creationId xmlns:a16="http://schemas.microsoft.com/office/drawing/2014/main" id="{E0A6FC7E-5AE9-415D-A0B6-ECA0A5BDAA3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666572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2" name="Picture 21" descr="header_bg_cover.png">
                <a:extLst>
                  <a:ext uri="{FF2B5EF4-FFF2-40B4-BE49-F238E27FC236}">
                    <a16:creationId xmlns:a16="http://schemas.microsoft.com/office/drawing/2014/main" id="{A967754A-755B-4846-881C-BCD0D557151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1282322" y="2616200"/>
                <a:ext cx="666572" cy="2527300"/>
              </a:xfrm>
              <a:prstGeom prst="rect">
                <a:avLst/>
              </a:prstGeom>
            </p:spPr>
          </p:pic>
        </p:grpSp>
        <p:pic>
          <p:nvPicPr>
            <p:cNvPr id="8" name="Picture 7" descr="header_bg_cover.png">
              <a:extLst>
                <a:ext uri="{FF2B5EF4-FFF2-40B4-BE49-F238E27FC236}">
                  <a16:creationId xmlns:a16="http://schemas.microsoft.com/office/drawing/2014/main" id="{BFB89002-EEA5-4B51-92D7-01C2163197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616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5615" y="2910487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999" y="3171828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5336CB-4ACC-490E-85BA-E4B80F0A9CD5}"/>
              </a:ext>
            </a:extLst>
          </p:cNvPr>
          <p:cNvSpPr txBox="1">
            <a:spLocks/>
          </p:cNvSpPr>
          <p:nvPr userDrawn="1"/>
        </p:nvSpPr>
        <p:spPr>
          <a:xfrm>
            <a:off x="3295650" y="3935808"/>
            <a:ext cx="2552700" cy="25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Prepared for: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8E3FC12A-1E0C-4071-A1A3-0C8B3D44D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4480" y="4184447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290688539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 Dark 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D1997-8FA2-4B44-8064-935C44491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7563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ark w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F4BB8A-00F4-4367-8046-0B7266D2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BA9F9-5844-4EF1-9280-EAB6F3B5C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526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337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 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175" y="4811689"/>
            <a:ext cx="843867" cy="184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8AA023-087B-47E2-B989-D0E92D671938}"/>
              </a:ext>
            </a:extLst>
          </p:cNvPr>
          <p:cNvSpPr/>
          <p:nvPr userDrawn="1"/>
        </p:nvSpPr>
        <p:spPr>
          <a:xfrm>
            <a:off x="0" y="0"/>
            <a:ext cx="496389" cy="5143500"/>
          </a:xfrm>
          <a:prstGeom prst="rect">
            <a:avLst/>
          </a:prstGeom>
          <a:solidFill>
            <a:srgbClr val="173A5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9CEC6-C750-479C-8098-A5ADF3AE6AAF}"/>
              </a:ext>
            </a:extLst>
          </p:cNvPr>
          <p:cNvSpPr/>
          <p:nvPr userDrawn="1"/>
        </p:nvSpPr>
        <p:spPr>
          <a:xfrm>
            <a:off x="80318" y="1515291"/>
            <a:ext cx="1979023" cy="1979023"/>
          </a:xfrm>
          <a:prstGeom prst="ellipse">
            <a:avLst/>
          </a:prstGeom>
          <a:solidFill>
            <a:srgbClr val="173A59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0954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8236130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7B998536-8BE8-40FB-9D3F-CAEBF16C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8314" y="2117816"/>
            <a:ext cx="5143500" cy="907868"/>
          </a:xfrm>
          <a:prstGeom prst="rect">
            <a:avLst/>
          </a:prstGeo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D5C0F7-6F1A-41A4-9FEA-48706A8C3825}"/>
              </a:ext>
            </a:extLst>
          </p:cNvPr>
          <p:cNvSpPr/>
          <p:nvPr/>
        </p:nvSpPr>
        <p:spPr>
          <a:xfrm>
            <a:off x="7511139" y="2176962"/>
            <a:ext cx="1449977" cy="1449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5EA489-A540-4FC0-A581-B14CCF2CF2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2188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02B3A-F694-4B43-A235-C98AA60AD5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14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and White Title Slide EQ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28D51B-FFE4-4972-B42F-BD13CFE1BD42}"/>
              </a:ext>
            </a:extLst>
          </p:cNvPr>
          <p:cNvSpPr/>
          <p:nvPr userDrawn="1"/>
        </p:nvSpPr>
        <p:spPr>
          <a:xfrm>
            <a:off x="0" y="-1"/>
            <a:ext cx="9144000" cy="2628801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16200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2FD86-AA91-4ED0-8BC3-53930E60F2B1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774042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266" y="413288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z="1200" dirty="0"/>
              <a:t>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5650" y="4381500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/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5096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Content w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8236130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7B998536-8BE8-40FB-9D3F-CAEBF16C7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8314" y="2117816"/>
            <a:ext cx="5143500" cy="907868"/>
          </a:xfrm>
          <a:prstGeom prst="rect">
            <a:avLst/>
          </a:prstGeom>
          <a:noFill/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3D5C0F7-6F1A-41A4-9FEA-48706A8C3825}"/>
              </a:ext>
            </a:extLst>
          </p:cNvPr>
          <p:cNvSpPr/>
          <p:nvPr/>
        </p:nvSpPr>
        <p:spPr>
          <a:xfrm>
            <a:off x="7511139" y="2176962"/>
            <a:ext cx="1449977" cy="14499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74948-BF74-4E0B-9E65-FD12716E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7159557" cy="3767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0FCAD-67A6-452C-8FD1-69F97DB28A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5463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D74948-BF74-4E0B-9E65-FD12716E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921-951D-48FF-87CD-96022CB4C4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5380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ft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21A-18FD-49BE-9435-803F5AD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0FB7-570D-4834-94BF-7A918B7D7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74FC-A3EF-41DE-A62E-073C845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2DA3E-A35B-9B4B-8461-8C7792C36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0535E-7C05-4A7D-9796-84394022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4699-5563-48BF-803D-109B054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1173-541C-4AAB-8BE4-533A269D3D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088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1DDA-DCAF-4D7E-90AF-AD8B0B5D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49" y="1282304"/>
            <a:ext cx="8683557" cy="2139553"/>
          </a:xfrm>
        </p:spPr>
        <p:txBody>
          <a:bodyPr anchor="b"/>
          <a:lstStyle>
            <a:lvl1pPr>
              <a:defRPr sz="45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5A3-2AF9-428E-8D87-09F0BD41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3442098"/>
            <a:ext cx="8683557" cy="1125140"/>
          </a:xfrm>
        </p:spPr>
        <p:txBody>
          <a:bodyPr/>
          <a:lstStyle>
            <a:lvl1pPr marL="227013" indent="0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8FB3-36F2-4954-BF29-DBF2AB2C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691A-9DCF-4873-9497-27FDB514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B8C7-B862-42FF-93DD-B5DA9FD3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52066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D50-7A4F-4E7D-A7EB-1446FA5D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99DC-E2D7-465E-B38B-C41FB035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9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EC5A-0C01-4927-9F86-2C4BC040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856034"/>
            <a:ext cx="4274901" cy="377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87D4-E33E-4114-BAE5-C7A64A89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3963-C0D1-438C-97DA-40B5FA39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DC7A-0271-4965-A0E0-86F3D4F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52485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E368-A8EF-489F-8DAE-70F1CDB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79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5536-3443-4C86-8E37-727FD058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89397"/>
            <a:ext cx="425823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73345-069B-4A54-B59F-AE36DEAC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9949" y="1575882"/>
            <a:ext cx="4258233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BC25-83FF-4081-AB16-95F8D542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889397"/>
            <a:ext cx="4294356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BB84B-F0D8-47E8-87B6-5F98D361C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575882"/>
            <a:ext cx="4294356" cy="3066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3A402-D7B2-4F93-BAB0-7510EA9E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E528A-1FCB-49B5-9E6F-2D12AD6C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ED1CA-DDD2-42C8-A410-D88485C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9601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06568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4518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Thank-You!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8AFB17-7AB0-4385-B2EE-29A3A7BFC65E}"/>
              </a:ext>
            </a:extLst>
          </p:cNvPr>
          <p:cNvGrpSpPr/>
          <p:nvPr userDrawn="1"/>
        </p:nvGrpSpPr>
        <p:grpSpPr>
          <a:xfrm>
            <a:off x="1884870" y="3098607"/>
            <a:ext cx="5374260" cy="639374"/>
            <a:chOff x="2596446" y="2856282"/>
            <a:chExt cx="3962400" cy="471406"/>
          </a:xfrm>
        </p:grpSpPr>
        <p:pic>
          <p:nvPicPr>
            <p:cNvPr id="8" name="Picture 7" descr="AWS_professional_services_logo.png">
              <a:extLst>
                <a:ext uri="{FF2B5EF4-FFF2-40B4-BE49-F238E27FC236}">
                  <a16:creationId xmlns:a16="http://schemas.microsoft.com/office/drawing/2014/main" id="{7586159D-B5EF-428E-9F21-9430B183F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613" y="2911203"/>
              <a:ext cx="1782233" cy="416485"/>
            </a:xfrm>
            <a:prstGeom prst="rect">
              <a:avLst/>
            </a:prstGeom>
          </p:spPr>
        </p:pic>
        <p:pic>
          <p:nvPicPr>
            <p:cNvPr id="9" name="Picture 8" descr="Enquizit_logo_Blue.eps">
              <a:extLst>
                <a:ext uri="{FF2B5EF4-FFF2-40B4-BE49-F238E27FC236}">
                  <a16:creationId xmlns:a16="http://schemas.microsoft.com/office/drawing/2014/main" id="{D59AD4AF-878F-4F6C-8038-2CE9AF013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446" y="2856282"/>
              <a:ext cx="1778000" cy="387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536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EQ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CA78E-A3DB-49DE-9DAA-97C9ED5A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77E33-84E9-464E-A18B-FF886F51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F9B3-0ED0-4A96-A8D6-8B11C4CD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ADD97-73C1-4FD5-8F1E-69C70D30A9A0}"/>
              </a:ext>
            </a:extLst>
          </p:cNvPr>
          <p:cNvSpPr txBox="1"/>
          <p:nvPr userDrawn="1"/>
        </p:nvSpPr>
        <p:spPr>
          <a:xfrm>
            <a:off x="1952828" y="1621277"/>
            <a:ext cx="52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Thank-You!</a:t>
            </a:r>
          </a:p>
        </p:txBody>
      </p:sp>
      <p:pic>
        <p:nvPicPr>
          <p:cNvPr id="9" name="Picture 8" descr="Enquizit_logo_Blue.eps">
            <a:extLst>
              <a:ext uri="{FF2B5EF4-FFF2-40B4-BE49-F238E27FC236}">
                <a16:creationId xmlns:a16="http://schemas.microsoft.com/office/drawing/2014/main" id="{D59AD4AF-878F-4F6C-8038-2CE9AF013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36" y="3072667"/>
            <a:ext cx="2411527" cy="5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3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Title Slide E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D08751A-6A0C-496F-8981-BF0CC6B2E7D4}"/>
              </a:ext>
            </a:extLst>
          </p:cNvPr>
          <p:cNvGrpSpPr/>
          <p:nvPr userDrawn="1"/>
        </p:nvGrpSpPr>
        <p:grpSpPr>
          <a:xfrm>
            <a:off x="0" y="2615591"/>
            <a:ext cx="9144000" cy="2527909"/>
            <a:chOff x="0" y="2615591"/>
            <a:chExt cx="9144000" cy="2527909"/>
          </a:xfrm>
        </p:grpSpPr>
        <p:pic>
          <p:nvPicPr>
            <p:cNvPr id="13" name="Picture 12" descr="header_bg_cover.png">
              <a:extLst>
                <a:ext uri="{FF2B5EF4-FFF2-40B4-BE49-F238E27FC236}">
                  <a16:creationId xmlns:a16="http://schemas.microsoft.com/office/drawing/2014/main" id="{12C5F663-B0EB-4725-AE92-385FA6E921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58"/>
            <a:stretch/>
          </p:blipFill>
          <p:spPr>
            <a:xfrm>
              <a:off x="1898072" y="2616200"/>
              <a:ext cx="7245928" cy="2527300"/>
            </a:xfrm>
            <a:prstGeom prst="rect">
              <a:avLst/>
            </a:prstGeom>
          </p:spPr>
        </p:pic>
        <p:pic>
          <p:nvPicPr>
            <p:cNvPr id="19" name="Picture 18" descr="header_bg_cover.png">
              <a:extLst>
                <a:ext uri="{FF2B5EF4-FFF2-40B4-BE49-F238E27FC236}">
                  <a16:creationId xmlns:a16="http://schemas.microsoft.com/office/drawing/2014/main" id="{57A6538B-C140-4CA4-956C-85FCF0F292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0" y="2615591"/>
              <a:ext cx="666572" cy="2527300"/>
            </a:xfrm>
            <a:prstGeom prst="rect">
              <a:avLst/>
            </a:prstGeom>
          </p:spPr>
        </p:pic>
        <p:pic>
          <p:nvPicPr>
            <p:cNvPr id="20" name="Picture 19" descr="header_bg_cover.png">
              <a:extLst>
                <a:ext uri="{FF2B5EF4-FFF2-40B4-BE49-F238E27FC236}">
                  <a16:creationId xmlns:a16="http://schemas.microsoft.com/office/drawing/2014/main" id="{E0A6FC7E-5AE9-415D-A0B6-ECA0A5BDAA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666572" y="2615591"/>
              <a:ext cx="666572" cy="2527300"/>
            </a:xfrm>
            <a:prstGeom prst="rect">
              <a:avLst/>
            </a:prstGeom>
          </p:spPr>
        </p:pic>
        <p:pic>
          <p:nvPicPr>
            <p:cNvPr id="22" name="Picture 21" descr="header_bg_cover.png">
              <a:extLst>
                <a:ext uri="{FF2B5EF4-FFF2-40B4-BE49-F238E27FC236}">
                  <a16:creationId xmlns:a16="http://schemas.microsoft.com/office/drawing/2014/main" id="{A967754A-755B-4846-881C-BCD0D55715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710"/>
            <a:stretch/>
          </p:blipFill>
          <p:spPr>
            <a:xfrm>
              <a:off x="1282322" y="2616200"/>
              <a:ext cx="666572" cy="2527300"/>
            </a:xfrm>
            <a:prstGeom prst="rect">
              <a:avLst/>
            </a:prstGeom>
          </p:spPr>
        </p:pic>
      </p:grpSp>
      <p:pic>
        <p:nvPicPr>
          <p:cNvPr id="8" name="Picture 7" descr="header_bg_cover.png">
            <a:extLst>
              <a:ext uri="{FF2B5EF4-FFF2-40B4-BE49-F238E27FC236}">
                <a16:creationId xmlns:a16="http://schemas.microsoft.com/office/drawing/2014/main" id="{BFB89002-EEA5-4B51-92D7-01C2163197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616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4B15F8-A304-4995-8EB2-81ED76ED30B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6266" y="3443346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295650" y="3704687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</p:spTree>
    <p:extLst>
      <p:ext uri="{BB962C8B-B14F-4D97-AF65-F5344CB8AC3E}">
        <p14:creationId xmlns:p14="http://schemas.microsoft.com/office/powerpoint/2010/main" val="130464421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1550"/>
            <a:ext cx="9143999" cy="6604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31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AB0A0-9B83-44EA-BB40-7C930FC3B71D}"/>
              </a:ext>
            </a:extLst>
          </p:cNvPr>
          <p:cNvSpPr/>
          <p:nvPr userDrawn="1"/>
        </p:nvSpPr>
        <p:spPr>
          <a:xfrm flipH="1" flipV="1">
            <a:off x="0" y="3545286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BB32-5211-4F70-88B8-950E7CF4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901487"/>
            <a:ext cx="9143999" cy="660400"/>
          </a:xfrm>
        </p:spPr>
        <p:txBody>
          <a:bodyPr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0717D4-8EF6-4C08-A6EC-FEB77B306D0A}"/>
              </a:ext>
            </a:extLst>
          </p:cNvPr>
          <p:cNvSpPr/>
          <p:nvPr userDrawn="1"/>
        </p:nvSpPr>
        <p:spPr>
          <a:xfrm>
            <a:off x="-1" y="0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AE3F2D-95F6-409B-A3BD-A07D13A20A18}"/>
              </a:ext>
            </a:extLst>
          </p:cNvPr>
          <p:cNvSpPr/>
          <p:nvPr userDrawn="1"/>
        </p:nvSpPr>
        <p:spPr>
          <a:xfrm flipH="1" flipV="1">
            <a:off x="4703534" y="3545286"/>
            <a:ext cx="4440465" cy="1598214"/>
          </a:xfrm>
          <a:custGeom>
            <a:avLst/>
            <a:gdLst>
              <a:gd name="connsiteX0" fmla="*/ 0 w 4440465"/>
              <a:gd name="connsiteY0" fmla="*/ 0 h 1598214"/>
              <a:gd name="connsiteX1" fmla="*/ 686945 w 4440465"/>
              <a:gd name="connsiteY1" fmla="*/ 0 h 1598214"/>
              <a:gd name="connsiteX2" fmla="*/ 738051 w 4440465"/>
              <a:gd name="connsiteY2" fmla="*/ 0 h 1598214"/>
              <a:gd name="connsiteX3" fmla="*/ 4440465 w 4440465"/>
              <a:gd name="connsiteY3" fmla="*/ 0 h 1598214"/>
              <a:gd name="connsiteX4" fmla="*/ 3753521 w 4440465"/>
              <a:gd name="connsiteY4" fmla="*/ 1598214 h 1598214"/>
              <a:gd name="connsiteX5" fmla="*/ 1 w 4440465"/>
              <a:gd name="connsiteY5" fmla="*/ 1598214 h 1598214"/>
              <a:gd name="connsiteX6" fmla="*/ 14 w 4440465"/>
              <a:gd name="connsiteY6" fmla="*/ 1598183 h 1598214"/>
              <a:gd name="connsiteX7" fmla="*/ 0 w 4440465"/>
              <a:gd name="connsiteY7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0465" h="1598214">
                <a:moveTo>
                  <a:pt x="0" y="0"/>
                </a:moveTo>
                <a:lnTo>
                  <a:pt x="686945" y="0"/>
                </a:lnTo>
                <a:lnTo>
                  <a:pt x="738051" y="0"/>
                </a:lnTo>
                <a:lnTo>
                  <a:pt x="4440465" y="0"/>
                </a:lnTo>
                <a:lnTo>
                  <a:pt x="3753521" y="1598214"/>
                </a:lnTo>
                <a:lnTo>
                  <a:pt x="1" y="1598214"/>
                </a:lnTo>
                <a:lnTo>
                  <a:pt x="14" y="1598183"/>
                </a:lnTo>
                <a:lnTo>
                  <a:pt x="0" y="15982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14866-7FB3-4B7E-8498-11CCC36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8B9D-02AC-4988-B05A-3E1ECF3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E9C5D-81FA-4971-8501-FEDFE0D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BB30E65-89DC-4911-807A-183053273920}"/>
              </a:ext>
            </a:extLst>
          </p:cNvPr>
          <p:cNvSpPr/>
          <p:nvPr userDrawn="1"/>
        </p:nvSpPr>
        <p:spPr>
          <a:xfrm>
            <a:off x="3948017" y="0"/>
            <a:ext cx="5195982" cy="1598214"/>
          </a:xfrm>
          <a:custGeom>
            <a:avLst/>
            <a:gdLst>
              <a:gd name="connsiteX0" fmla="*/ 686944 w 5195982"/>
              <a:gd name="connsiteY0" fmla="*/ 0 h 1598214"/>
              <a:gd name="connsiteX1" fmla="*/ 4440464 w 5195982"/>
              <a:gd name="connsiteY1" fmla="*/ 0 h 1598214"/>
              <a:gd name="connsiteX2" fmla="*/ 4440451 w 5195982"/>
              <a:gd name="connsiteY2" fmla="*/ 31 h 1598214"/>
              <a:gd name="connsiteX3" fmla="*/ 4440465 w 5195982"/>
              <a:gd name="connsiteY3" fmla="*/ 0 h 1598214"/>
              <a:gd name="connsiteX4" fmla="*/ 5195982 w 5195982"/>
              <a:gd name="connsiteY4" fmla="*/ 0 h 1598214"/>
              <a:gd name="connsiteX5" fmla="*/ 5195982 w 5195982"/>
              <a:gd name="connsiteY5" fmla="*/ 1598214 h 1598214"/>
              <a:gd name="connsiteX6" fmla="*/ 4440465 w 5195982"/>
              <a:gd name="connsiteY6" fmla="*/ 1598214 h 1598214"/>
              <a:gd name="connsiteX7" fmla="*/ 3753520 w 5195982"/>
              <a:gd name="connsiteY7" fmla="*/ 1598214 h 1598214"/>
              <a:gd name="connsiteX8" fmla="*/ 3702414 w 5195982"/>
              <a:gd name="connsiteY8" fmla="*/ 1598214 h 1598214"/>
              <a:gd name="connsiteX9" fmla="*/ 0 w 5195982"/>
              <a:gd name="connsiteY9" fmla="*/ 1598214 h 159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5982" h="1598214">
                <a:moveTo>
                  <a:pt x="686944" y="0"/>
                </a:moveTo>
                <a:lnTo>
                  <a:pt x="4440464" y="0"/>
                </a:lnTo>
                <a:lnTo>
                  <a:pt x="4440451" y="31"/>
                </a:lnTo>
                <a:lnTo>
                  <a:pt x="4440465" y="0"/>
                </a:lnTo>
                <a:lnTo>
                  <a:pt x="5195982" y="0"/>
                </a:lnTo>
                <a:lnTo>
                  <a:pt x="5195982" y="1598214"/>
                </a:lnTo>
                <a:lnTo>
                  <a:pt x="4440465" y="1598214"/>
                </a:lnTo>
                <a:lnTo>
                  <a:pt x="3753520" y="1598214"/>
                </a:lnTo>
                <a:lnTo>
                  <a:pt x="3702414" y="1598214"/>
                </a:lnTo>
                <a:lnTo>
                  <a:pt x="0" y="1598214"/>
                </a:lnTo>
                <a:close/>
              </a:path>
            </a:pathLst>
          </a:cu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E001E1-F5BE-4670-80F5-B8E388AE1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885" y="2571750"/>
            <a:ext cx="8223114" cy="709613"/>
          </a:xfrm>
        </p:spPr>
        <p:txBody>
          <a:bodyPr/>
          <a:lstStyle>
            <a:lvl1pPr marL="114300" indent="0">
              <a:buNone/>
              <a:defRPr/>
            </a:lvl1pPr>
          </a:lstStyle>
          <a:p>
            <a:pPr lvl="0"/>
            <a:r>
              <a:rPr lang="en-US" dirty="0"/>
              <a:t>Click to edit Master sub-title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52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 EQ w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E2928F-EE6E-4A02-9EA9-CE0CDBF63A2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08751A-6A0C-496F-8981-BF0CC6B2E7D4}"/>
                </a:ext>
              </a:extLst>
            </p:cNvPr>
            <p:cNvGrpSpPr/>
            <p:nvPr userDrawn="1"/>
          </p:nvGrpSpPr>
          <p:grpSpPr>
            <a:xfrm>
              <a:off x="0" y="2615591"/>
              <a:ext cx="9144000" cy="2527909"/>
              <a:chOff x="0" y="2615591"/>
              <a:chExt cx="9144000" cy="2527909"/>
            </a:xfrm>
          </p:grpSpPr>
          <p:pic>
            <p:nvPicPr>
              <p:cNvPr id="13" name="Picture 12" descr="header_bg_cover.png">
                <a:extLst>
                  <a:ext uri="{FF2B5EF4-FFF2-40B4-BE49-F238E27FC236}">
                    <a16:creationId xmlns:a16="http://schemas.microsoft.com/office/drawing/2014/main" id="{12C5F663-B0EB-4725-AE92-385FA6E921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758"/>
              <a:stretch/>
            </p:blipFill>
            <p:spPr>
              <a:xfrm>
                <a:off x="1898072" y="2616200"/>
                <a:ext cx="7245928" cy="2527300"/>
              </a:xfrm>
              <a:prstGeom prst="rect">
                <a:avLst/>
              </a:prstGeom>
            </p:spPr>
          </p:pic>
          <p:pic>
            <p:nvPicPr>
              <p:cNvPr id="19" name="Picture 18" descr="header_bg_cover.png">
                <a:extLst>
                  <a:ext uri="{FF2B5EF4-FFF2-40B4-BE49-F238E27FC236}">
                    <a16:creationId xmlns:a16="http://schemas.microsoft.com/office/drawing/2014/main" id="{57A6538B-C140-4CA4-956C-85FCF0F2922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0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0" name="Picture 19" descr="header_bg_cover.png">
                <a:extLst>
                  <a:ext uri="{FF2B5EF4-FFF2-40B4-BE49-F238E27FC236}">
                    <a16:creationId xmlns:a16="http://schemas.microsoft.com/office/drawing/2014/main" id="{E0A6FC7E-5AE9-415D-A0B6-ECA0A5BDAA3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666572" y="2615591"/>
                <a:ext cx="666572" cy="2527300"/>
              </a:xfrm>
              <a:prstGeom prst="rect">
                <a:avLst/>
              </a:prstGeom>
            </p:spPr>
          </p:pic>
          <p:pic>
            <p:nvPicPr>
              <p:cNvPr id="22" name="Picture 21" descr="header_bg_cover.png">
                <a:extLst>
                  <a:ext uri="{FF2B5EF4-FFF2-40B4-BE49-F238E27FC236}">
                    <a16:creationId xmlns:a16="http://schemas.microsoft.com/office/drawing/2014/main" id="{A967754A-755B-4846-881C-BCD0D557151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710"/>
              <a:stretch/>
            </p:blipFill>
            <p:spPr>
              <a:xfrm>
                <a:off x="1282322" y="2616200"/>
                <a:ext cx="666572" cy="2527300"/>
              </a:xfrm>
              <a:prstGeom prst="rect">
                <a:avLst/>
              </a:prstGeom>
            </p:spPr>
          </p:pic>
        </p:grpSp>
        <p:pic>
          <p:nvPicPr>
            <p:cNvPr id="8" name="Picture 7" descr="header_bg_cover.png">
              <a:extLst>
                <a:ext uri="{FF2B5EF4-FFF2-40B4-BE49-F238E27FC236}">
                  <a16:creationId xmlns:a16="http://schemas.microsoft.com/office/drawing/2014/main" id="{BFB89002-EEA5-4B51-92D7-01C2163197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26162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4F55F-D005-4A0E-A955-52BCCBC8208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398C-6B17-4B49-9078-3FBD586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0919"/>
            <a:ext cx="9144000" cy="1346662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Enquizit_logo_Blue.eps">
            <a:extLst>
              <a:ext uri="{FF2B5EF4-FFF2-40B4-BE49-F238E27FC236}">
                <a16:creationId xmlns:a16="http://schemas.microsoft.com/office/drawing/2014/main" id="{42B90D26-DC94-41B3-A192-319955AC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21" y="2443766"/>
            <a:ext cx="1575758" cy="343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9828C-B49D-4AA5-8A02-0415C7ED6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5615" y="2910487"/>
            <a:ext cx="2551469" cy="246974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200" dirty="0"/>
              <a:t>Presenter’s Name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0E45365-032B-4E6F-947B-B65FFA26B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94999" y="3171828"/>
            <a:ext cx="2552700" cy="254000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z="1000" dirty="0"/>
              <a:t>Date of Presentation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A9AFA-E64E-4FDD-B53C-67EE3B3C7BCC}"/>
              </a:ext>
            </a:extLst>
          </p:cNvPr>
          <p:cNvSpPr/>
          <p:nvPr userDrawn="1"/>
        </p:nvSpPr>
        <p:spPr>
          <a:xfrm>
            <a:off x="0" y="4888997"/>
            <a:ext cx="9144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© Enquizit Inc. All rights reserved. May not be copied, modified, or distributed in whole or in part without the express consent of Enquizit Inc.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95336CB-4ACC-490E-85BA-E4B80F0A9CD5}"/>
              </a:ext>
            </a:extLst>
          </p:cNvPr>
          <p:cNvSpPr txBox="1">
            <a:spLocks/>
          </p:cNvSpPr>
          <p:nvPr userDrawn="1"/>
        </p:nvSpPr>
        <p:spPr>
          <a:xfrm>
            <a:off x="3295650" y="3935808"/>
            <a:ext cx="2552700" cy="25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Prepared for: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8E3FC12A-1E0C-4071-A1A3-0C8B3D44D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4480" y="4184447"/>
            <a:ext cx="693738" cy="43815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7805898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982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D1997-8FA2-4B44-8064-935C44491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0678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F2959-7BE8-416E-9B1D-12170648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F4BB8A-00F4-4367-8046-0B7266D2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9" y="849548"/>
            <a:ext cx="8683557" cy="3767847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BA9F9-5844-4EF1-9280-EAB6F3B5C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0494" y="4811689"/>
            <a:ext cx="843867" cy="1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822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lu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2D0BCC-93FE-4551-8802-2BEC2F4833A6}"/>
              </a:ext>
            </a:extLst>
          </p:cNvPr>
          <p:cNvSpPr/>
          <p:nvPr userDrawn="1"/>
        </p:nvSpPr>
        <p:spPr>
          <a:xfrm>
            <a:off x="0" y="0"/>
            <a:ext cx="9143998" cy="6604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3F14B-90CD-4CB7-BDA2-4B310C5B78C6}"/>
              </a:ext>
            </a:extLst>
          </p:cNvPr>
          <p:cNvSpPr/>
          <p:nvPr userDrawn="1"/>
        </p:nvSpPr>
        <p:spPr>
          <a:xfrm>
            <a:off x="0" y="660400"/>
            <a:ext cx="9143998" cy="4483100"/>
          </a:xfrm>
          <a:prstGeom prst="rect">
            <a:avLst/>
          </a:prstGeom>
          <a:solidFill>
            <a:srgbClr val="111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708E1-8E38-4EC8-AE71-C177E922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5F81DD-F37A-4506-A366-50D511D81ED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F46-2AD6-439B-862B-5D2A0FB4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9FDD9-B534-4352-A5B7-40128AD3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en" sz="1000" smtClean="0"/>
              <a:pPr/>
              <a:t>‹#›</a:t>
            </a:fld>
            <a:endParaRPr lang="en" sz="1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76DF-B950-446D-9BB4-AF095491A8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175" y="4811689"/>
            <a:ext cx="843867" cy="184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8AA023-087B-47E2-B989-D0E92D671938}"/>
              </a:ext>
            </a:extLst>
          </p:cNvPr>
          <p:cNvSpPr/>
          <p:nvPr userDrawn="1"/>
        </p:nvSpPr>
        <p:spPr>
          <a:xfrm>
            <a:off x="0" y="0"/>
            <a:ext cx="49638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9CEC6-C750-479C-8098-A5ADF3AE6AAF}"/>
              </a:ext>
            </a:extLst>
          </p:cNvPr>
          <p:cNvSpPr/>
          <p:nvPr userDrawn="1"/>
        </p:nvSpPr>
        <p:spPr>
          <a:xfrm>
            <a:off x="80318" y="1515291"/>
            <a:ext cx="1979023" cy="197902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3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83A65F92-CF16-4C7D-8304-75B6D5294C6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B12FB1-C4E6-40F9-BA70-DAEBCEB04E33}"/>
              </a:ext>
            </a:extLst>
          </p:cNvPr>
          <p:cNvSpPr/>
          <p:nvPr userDrawn="1"/>
        </p:nvSpPr>
        <p:spPr>
          <a:xfrm>
            <a:off x="0" y="0"/>
            <a:ext cx="9144000" cy="660400"/>
          </a:xfrm>
          <a:prstGeom prst="rect">
            <a:avLst/>
          </a:prstGeom>
          <a:solidFill>
            <a:srgbClr val="111F37">
              <a:alpha val="80000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FE6A-0729-42A9-B84C-20A4A53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86FF-CEA5-4E92-942D-BED6923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62518"/>
            <a:ext cx="8683557" cy="375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1BE-9A55-4329-9829-33B8D8F9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99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D372-3068-46DC-BBE2-6D241AF3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32E0-6E78-4018-8A58-3AB94192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6106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62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55" r:id="rId6"/>
    <p:sldLayoutId id="2147483714" r:id="rId7"/>
    <p:sldLayoutId id="2147483754" r:id="rId8"/>
    <p:sldLayoutId id="2147483719" r:id="rId9"/>
    <p:sldLayoutId id="2147483707" r:id="rId10"/>
    <p:sldLayoutId id="2147483757" r:id="rId11"/>
    <p:sldLayoutId id="2147483758" r:id="rId12"/>
    <p:sldLayoutId id="2147483706" r:id="rId13"/>
    <p:sldLayoutId id="2147483708" r:id="rId14"/>
    <p:sldLayoutId id="2147483709" r:id="rId15"/>
    <p:sldLayoutId id="2147483710" r:id="rId16"/>
    <p:sldLayoutId id="2147483722" r:id="rId17"/>
    <p:sldLayoutId id="2147483723" r:id="rId18"/>
    <p:sldLayoutId id="2147483756" r:id="rId19"/>
  </p:sldLayoutIdLst>
  <p:hf hdr="0" ftr="0" dt="0"/>
  <p:txStyles>
    <p:titleStyle>
      <a:lvl1pPr marL="117475" indent="0"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bg_inside.png">
            <a:extLst>
              <a:ext uri="{FF2B5EF4-FFF2-40B4-BE49-F238E27FC236}">
                <a16:creationId xmlns:a16="http://schemas.microsoft.com/office/drawing/2014/main" id="{83A65F92-CF16-4C7D-8304-75B6D5294C67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0400"/>
          </a:xfrm>
          <a:prstGeom prst="rect">
            <a:avLst/>
          </a:prstGeom>
          <a:noFill/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FE6A-0729-42A9-B84C-20A4A53A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86FF-CEA5-4E92-942D-BED69230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949" y="862518"/>
            <a:ext cx="8683557" cy="375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B1BE-9A55-4329-9829-33B8D8F96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99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81DD-F37A-4506-A366-50D511D81ED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D372-3068-46DC-BBE2-6D241AF3D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32E0-6E78-4018-8A58-3AB941920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6106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4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2" r:id="rId4"/>
    <p:sldLayoutId id="2147483761" r:id="rId5"/>
    <p:sldLayoutId id="2147483762" r:id="rId6"/>
    <p:sldLayoutId id="2147483763" r:id="rId7"/>
    <p:sldLayoutId id="2147483764" r:id="rId8"/>
    <p:sldLayoutId id="2147483759" r:id="rId9"/>
    <p:sldLayoutId id="2147483760" r:id="rId10"/>
    <p:sldLayoutId id="2147483765" r:id="rId11"/>
    <p:sldLayoutId id="2147483766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49" r:id="rId18"/>
    <p:sldLayoutId id="2147483750" r:id="rId19"/>
    <p:sldLayoutId id="2147483751" r:id="rId20"/>
    <p:sldLayoutId id="2147483752" r:id="rId21"/>
    <p:sldLayoutId id="2147483753" r:id="rId22"/>
  </p:sldLayoutIdLst>
  <p:hf hdr="0" ftr="0" dt="0"/>
  <p:txStyles>
    <p:titleStyle>
      <a:lvl1pPr marL="117475" indent="0"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E5CD-6001-4EE6-AA59-97727F95D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 the CloudWatch logs retention period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BCB1-2105-458C-9D27-4C744B8A10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6881" y="2752881"/>
            <a:ext cx="2551469" cy="246974"/>
          </a:xfrm>
        </p:spPr>
        <p:txBody>
          <a:bodyPr/>
          <a:lstStyle/>
          <a:p>
            <a:r>
              <a:rPr lang="en-US" sz="1800" b="1" dirty="0">
                <a:solidFill>
                  <a:schemeClr val="accent4"/>
                </a:solidFill>
                <a:latin typeface="Bradley Hand ITC" panose="03070402050302030203" pitchFamily="66" charset="0"/>
              </a:rPr>
              <a:t>Innovation 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C0505-D9A3-4735-BA5C-C6F208563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Nouman Shafiq – Sep 2021</a:t>
            </a:r>
          </a:p>
        </p:txBody>
      </p:sp>
    </p:spTree>
    <p:extLst>
      <p:ext uri="{BB962C8B-B14F-4D97-AF65-F5344CB8AC3E}">
        <p14:creationId xmlns:p14="http://schemas.microsoft.com/office/powerpoint/2010/main" val="274080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E021-A11D-4CA6-ABD1-76245BE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F0555-B95B-4474-9D12-49EB8B4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2</a:t>
            </a:fld>
            <a:endParaRPr lang="en" sz="1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ED44D-4C27-4B4B-B9BF-E5E05C28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C000"/>
                </a:solidFill>
                <a:effectLst/>
                <a:latin typeface="charter"/>
              </a:rPr>
              <a:t>CloudWatch organizes logs in a log group and when a new log group is created, its retention period is set to </a:t>
            </a:r>
            <a:r>
              <a:rPr lang="en-US" b="1" i="0" dirty="0">
                <a:solidFill>
                  <a:srgbClr val="FFC000"/>
                </a:solidFill>
                <a:effectLst/>
                <a:latin typeface="charter"/>
              </a:rPr>
              <a:t>Never expire</a:t>
            </a:r>
            <a:r>
              <a:rPr lang="en-US" b="0" i="0" dirty="0">
                <a:solidFill>
                  <a:srgbClr val="FFC000"/>
                </a:solidFill>
                <a:effectLst/>
                <a:latin typeface="charter"/>
              </a:rPr>
              <a:t>, which means logs will be retained forever.</a:t>
            </a:r>
          </a:p>
          <a:p>
            <a:pPr marL="0" indent="0">
              <a:buNone/>
            </a:pPr>
            <a:endParaRPr lang="en-US" b="0" i="0" dirty="0">
              <a:solidFill>
                <a:srgbClr val="FFC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harter"/>
              </a:rPr>
              <a:t>CloudWatch logs is classified as “hot storage” as we would be using it for debugging live issues. </a:t>
            </a:r>
          </a:p>
          <a:p>
            <a:pPr lvl="1"/>
            <a:r>
              <a:rPr lang="en-US" dirty="0"/>
              <a:t>However:</a:t>
            </a:r>
          </a:p>
          <a:p>
            <a:pPr lvl="2"/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charter"/>
              </a:rPr>
              <a:t>It is much costlier than other storage options such as S3. So, in order to get most out of CloudWatch log keeping the cost under control</a:t>
            </a:r>
            <a:r>
              <a:rPr lang="en-US" dirty="0"/>
              <a:t>.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3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E021-A11D-4CA6-ABD1-76245BE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Solution: Change the retention period of CloudWatch logs from Never expire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F0555-B95B-4474-9D12-49EB8B4A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3</a:t>
            </a:fld>
            <a:endParaRPr lang="en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ED44D-4C27-4B4B-B9BF-E5E05C28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charter"/>
              </a:rPr>
              <a:t>W</a:t>
            </a:r>
            <a:r>
              <a:rPr lang="en-US" b="0" i="0" dirty="0">
                <a:solidFill>
                  <a:srgbClr val="FFC000"/>
                </a:solidFill>
                <a:effectLst/>
                <a:latin typeface="charter"/>
              </a:rPr>
              <a:t>hen a new log group or already existing log groups, its retention period is set to </a:t>
            </a:r>
            <a:r>
              <a:rPr lang="en-US" b="1" i="0" dirty="0">
                <a:solidFill>
                  <a:srgbClr val="FFC000"/>
                </a:solidFill>
                <a:effectLst/>
                <a:latin typeface="charter"/>
              </a:rPr>
              <a:t>Never expire</a:t>
            </a:r>
            <a:r>
              <a:rPr lang="en-US" dirty="0">
                <a:solidFill>
                  <a:srgbClr val="FFC000"/>
                </a:solidFill>
                <a:latin typeface="charter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FFC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FFC000"/>
                </a:solidFill>
                <a:effectLst/>
                <a:latin typeface="charter"/>
              </a:rPr>
              <a:t>CloudWatch event rule(Schedular) triggers a lambda function everyday. 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>
                <a:latin typeface="charter"/>
              </a:rPr>
              <a:t>T</a:t>
            </a:r>
            <a:r>
              <a:rPr lang="en-US" b="0" i="0" dirty="0">
                <a:effectLst/>
                <a:latin typeface="charter"/>
              </a:rPr>
              <a:t>he lambda function sets a desirable retention time for the CloudWatch log group. </a:t>
            </a:r>
          </a:p>
          <a:p>
            <a:pPr lvl="1"/>
            <a:r>
              <a:rPr lang="en-US" b="0" i="0" dirty="0">
                <a:effectLst/>
                <a:latin typeface="charter"/>
              </a:rPr>
              <a:t>CloudWatch log groups retention time automatically</a:t>
            </a:r>
            <a:r>
              <a:rPr lang="en-US" dirty="0">
                <a:latin typeface="charter"/>
              </a:rPr>
              <a:t>.</a:t>
            </a:r>
          </a:p>
          <a:p>
            <a:pPr lvl="1"/>
            <a:r>
              <a:rPr lang="en-US" dirty="0">
                <a:latin typeface="charter"/>
              </a:rPr>
              <a:t>A</a:t>
            </a:r>
            <a:r>
              <a:rPr lang="en-US" b="0" i="0" dirty="0">
                <a:effectLst/>
                <a:latin typeface="charter"/>
              </a:rPr>
              <a:t>fter deploying this automation into AWS accounts, it will set retention time for newly created log groups</a:t>
            </a:r>
            <a:r>
              <a:rPr lang="en-US" dirty="0">
                <a:latin typeface="charter"/>
              </a:rPr>
              <a:t> as well as </a:t>
            </a:r>
            <a:r>
              <a:rPr lang="en-US" b="0" i="0" dirty="0">
                <a:effectLst/>
                <a:latin typeface="charter"/>
              </a:rPr>
              <a:t>already existing log groups.</a:t>
            </a:r>
          </a:p>
        </p:txBody>
      </p:sp>
    </p:spTree>
    <p:extLst>
      <p:ext uri="{BB962C8B-B14F-4D97-AF65-F5344CB8AC3E}">
        <p14:creationId xmlns:p14="http://schemas.microsoft.com/office/powerpoint/2010/main" val="222327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B8A6-DCDB-4E85-B51C-31440634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5724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A247A-821F-4A57-B35C-26EB7B6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4</a:t>
            </a:fld>
            <a:endParaRPr lang="e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EE4F-E709-4E9A-B66D-84D70A12D0DC}"/>
              </a:ext>
            </a:extLst>
          </p:cNvPr>
          <p:cNvSpPr txBox="1"/>
          <p:nvPr/>
        </p:nvSpPr>
        <p:spPr>
          <a:xfrm>
            <a:off x="4770044" y="785475"/>
            <a:ext cx="62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Child Account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45F765A-034A-4471-9D98-17FDFFD4E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910" y="928875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837F66-0F5A-4FD8-B233-86A9053550A0}"/>
              </a:ext>
            </a:extLst>
          </p:cNvPr>
          <p:cNvSpPr/>
          <p:nvPr/>
        </p:nvSpPr>
        <p:spPr>
          <a:xfrm>
            <a:off x="218276" y="745085"/>
            <a:ext cx="3581979" cy="3951248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FF4F8B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1A4DD-BC20-4575-8A49-5FE88E83833A}"/>
              </a:ext>
            </a:extLst>
          </p:cNvPr>
          <p:cNvSpPr txBox="1"/>
          <p:nvPr/>
        </p:nvSpPr>
        <p:spPr>
          <a:xfrm>
            <a:off x="902556" y="2748991"/>
            <a:ext cx="1526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Trigger Lambda function every day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35A3FE-1A0B-4E59-AFC6-70804B59E8CC}"/>
              </a:ext>
            </a:extLst>
          </p:cNvPr>
          <p:cNvSpPr txBox="1"/>
          <p:nvPr/>
        </p:nvSpPr>
        <p:spPr>
          <a:xfrm>
            <a:off x="2577304" y="2873183"/>
            <a:ext cx="10096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Change Retention Period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205BEF-90AA-4185-92CD-FE6DA71D1015}"/>
              </a:ext>
            </a:extLst>
          </p:cNvPr>
          <p:cNvSpPr txBox="1"/>
          <p:nvPr/>
        </p:nvSpPr>
        <p:spPr>
          <a:xfrm>
            <a:off x="848513" y="923359"/>
            <a:ext cx="62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Master Account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D554BC86-7C9E-4903-9E12-7D0FD9D8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496" y="848370"/>
            <a:ext cx="274320" cy="274320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596EB1-1C68-4573-8B6C-175BB87E198A}"/>
              </a:ext>
            </a:extLst>
          </p:cNvPr>
          <p:cNvCxnSpPr>
            <a:cxnSpLocks/>
            <a:stCxn id="63" idx="3"/>
            <a:endCxn id="73" idx="1"/>
          </p:cNvCxnSpPr>
          <p:nvPr/>
        </p:nvCxnSpPr>
        <p:spPr>
          <a:xfrm>
            <a:off x="2746134" y="2675487"/>
            <a:ext cx="2420667" cy="4522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ontent Placeholder 3">
            <a:extLst>
              <a:ext uri="{FF2B5EF4-FFF2-40B4-BE49-F238E27FC236}">
                <a16:creationId xmlns:a16="http://schemas.microsoft.com/office/drawing/2014/main" id="{9740EB32-02E0-447D-8DBB-6C65BD4CD318}"/>
              </a:ext>
            </a:extLst>
          </p:cNvPr>
          <p:cNvSpPr txBox="1">
            <a:spLocks/>
          </p:cNvSpPr>
          <p:nvPr/>
        </p:nvSpPr>
        <p:spPr>
          <a:xfrm>
            <a:off x="6591083" y="762272"/>
            <a:ext cx="2552915" cy="3979071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00" dirty="0">
              <a:solidFill>
                <a:schemeClr val="bg1"/>
              </a:solidFill>
            </a:endParaRPr>
          </a:p>
          <a:p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dirty="0">
                <a:solidFill>
                  <a:schemeClr val="bg1"/>
                </a:solidFill>
              </a:rPr>
              <a:t>Cloud Watch Rule (Schedular ) will Trigger the Lambda function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 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300" dirty="0">
                <a:solidFill>
                  <a:schemeClr val="bg1"/>
                </a:solidFill>
              </a:rPr>
              <a:t>Up Function will set the retention period of cloud watch log group from never expire to desirable time period.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dirty="0">
                <a:solidFill>
                  <a:schemeClr val="bg1"/>
                </a:solidFill>
              </a:rPr>
              <a:t>This lambda will change the CloudWatch logs retention period in master account as well as member accounts .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endParaRPr lang="en-US" sz="13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CCACCF-63FE-46D0-9B7B-555200B41525}"/>
              </a:ext>
            </a:extLst>
          </p:cNvPr>
          <p:cNvSpPr txBox="1"/>
          <p:nvPr/>
        </p:nvSpPr>
        <p:spPr>
          <a:xfrm>
            <a:off x="140792" y="2970584"/>
            <a:ext cx="1120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Amazon CloudWatch Event Rule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1AB3F5BB-369E-416A-AFFB-F1DE943EC1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0374" y="2492607"/>
            <a:ext cx="365760" cy="36576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20623E-D866-4402-A03E-E1BCD0F5D56E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902556" y="2675487"/>
            <a:ext cx="147781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C07C86-B210-4AA4-8BE5-A6633750AC43}"/>
              </a:ext>
            </a:extLst>
          </p:cNvPr>
          <p:cNvSpPr/>
          <p:nvPr/>
        </p:nvSpPr>
        <p:spPr>
          <a:xfrm>
            <a:off x="4403736" y="768113"/>
            <a:ext cx="2111953" cy="3951248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rgbClr val="FF4F8B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2332D13-C563-47BA-88BA-D718032DB147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563254" y="2858367"/>
            <a:ext cx="0" cy="82252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AA2E93A2-BBE3-4760-BFDB-FC00AD104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9" y="2377330"/>
            <a:ext cx="530057" cy="59631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41E7B43-ECD8-4177-AB31-24FA94AD0D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25" y="3353161"/>
            <a:ext cx="530057" cy="59631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78F2844-5426-4852-9445-40188163304C}"/>
              </a:ext>
            </a:extLst>
          </p:cNvPr>
          <p:cNvSpPr txBox="1"/>
          <p:nvPr/>
        </p:nvSpPr>
        <p:spPr>
          <a:xfrm>
            <a:off x="2009265" y="3941538"/>
            <a:ext cx="1120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Amazon CloudWatch Log Group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5A1EA2B-BB5C-4ADC-A938-FA595786BF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01" y="2422552"/>
            <a:ext cx="530057" cy="59631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6606027-05A6-4FF9-BD3F-5EA3CD53CE5C}"/>
              </a:ext>
            </a:extLst>
          </p:cNvPr>
          <p:cNvSpPr txBox="1"/>
          <p:nvPr/>
        </p:nvSpPr>
        <p:spPr>
          <a:xfrm>
            <a:off x="4837521" y="3123814"/>
            <a:ext cx="11201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Amazon CloudWatch Log Group</a:t>
            </a:r>
          </a:p>
        </p:txBody>
      </p:sp>
    </p:spTree>
    <p:extLst>
      <p:ext uri="{BB962C8B-B14F-4D97-AF65-F5344CB8AC3E}">
        <p14:creationId xmlns:p14="http://schemas.microsoft.com/office/powerpoint/2010/main" val="389675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B8A6-DCDB-4E85-B51C-31440634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560"/>
            <a:ext cx="9143999" cy="660400"/>
          </a:xfrm>
        </p:spPr>
        <p:txBody>
          <a:bodyPr/>
          <a:lstStyle/>
          <a:p>
            <a:r>
              <a:rPr lang="en-US" dirty="0"/>
              <a:t>Lambda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A247A-821F-4A57-B35C-26EB7B6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1000" smtClean="0"/>
              <a:pPr/>
              <a:t>5</a:t>
            </a:fld>
            <a:endParaRPr lang="en" sz="1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A0970-F6AE-4223-B909-874B7A9B1A78}"/>
              </a:ext>
            </a:extLst>
          </p:cNvPr>
          <p:cNvSpPr txBox="1"/>
          <p:nvPr/>
        </p:nvSpPr>
        <p:spPr>
          <a:xfrm>
            <a:off x="3479666" y="1172295"/>
            <a:ext cx="1690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index()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105F124-2D21-421D-92A4-1D4BD4D1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2281" y="806535"/>
            <a:ext cx="365760" cy="365760"/>
          </a:xfrm>
          <a:prstGeom prst="rect">
            <a:avLst/>
          </a:prstGeom>
        </p:spPr>
      </p:pic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2315124-E699-4A54-B210-2AF5D04A80B3}"/>
              </a:ext>
            </a:extLst>
          </p:cNvPr>
          <p:cNvSpPr txBox="1">
            <a:spLocks/>
          </p:cNvSpPr>
          <p:nvPr/>
        </p:nvSpPr>
        <p:spPr>
          <a:xfrm>
            <a:off x="2811402" y="1541945"/>
            <a:ext cx="3256971" cy="30744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000" dirty="0">
                <a:solidFill>
                  <a:schemeClr val="bg1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lgs = get_cloudwatch_log_groups()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f_lgs = filter_logs_to_export()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 # Lets being setting retention policy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for lg in f_lgs.get('log_groups'):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       set_retention_policy()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67636"/>
      </p:ext>
    </p:extLst>
  </p:cSld>
  <p:clrMapOvr>
    <a:masterClrMapping/>
  </p:clrMapOvr>
</p:sld>
</file>

<file path=ppt/theme/theme1.xml><?xml version="1.0" encoding="utf-8"?>
<a:theme xmlns:a="http://schemas.openxmlformats.org/drawingml/2006/main" name="DarkBlue Mast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AWS Network Firewall 2.pptx" id="{ECD8111A-F9D7-4458-8000-97471CE4AFC3}" vid="{56C727BC-155A-435A-B095-746407F71265}"/>
    </a:ext>
  </a:extLst>
</a:theme>
</file>

<file path=ppt/theme/theme2.xml><?xml version="1.0" encoding="utf-8"?>
<a:theme xmlns:a="http://schemas.openxmlformats.org/drawingml/2006/main" name="SoftBlue Mast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AWS Network Firewall 2.pptx" id="{ECD8111A-F9D7-4458-8000-97471CE4AFC3}" vid="{6BC81A20-BBA9-451C-9A68-3747575722A8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7B7C4A4D83D4FB1CF166489754029" ma:contentTypeVersion="0" ma:contentTypeDescription="Create a new document." ma:contentTypeScope="" ma:versionID="bc1551291d4d996b9773742c90df1c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6CFCB6-A66E-48C1-A45B-ADC491913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85160B-9AE8-4997-BA6E-1EBE196C5B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79949-D47D-4021-8656-132DB4B20455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 Template</Template>
  <TotalTime>3282</TotalTime>
  <Words>326</Words>
  <Application>Microsoft Office PowerPoint</Application>
  <PresentationFormat>On-screen Show (16:9)</PresentationFormat>
  <Paragraphs>49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Bradley Hand ITC</vt:lpstr>
      <vt:lpstr>Calibri</vt:lpstr>
      <vt:lpstr>charter</vt:lpstr>
      <vt:lpstr>Consolas</vt:lpstr>
      <vt:lpstr>DarkBlue Master Slide</vt:lpstr>
      <vt:lpstr>SoftBlue Master Slide</vt:lpstr>
      <vt:lpstr>Change the CloudWatch logs retention period  </vt:lpstr>
      <vt:lpstr>The Problem</vt:lpstr>
      <vt:lpstr>A Solution: Change the retention period of CloudWatch logs from Never expire</vt:lpstr>
      <vt:lpstr>Architecture</vt:lpstr>
      <vt:lpstr>Lambda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Lifecycle Management</dc:title>
  <dc:creator>Altaz Bhanji</dc:creator>
  <cp:lastModifiedBy>nouman shafiq</cp:lastModifiedBy>
  <cp:revision>68</cp:revision>
  <dcterms:created xsi:type="dcterms:W3CDTF">2021-08-09T13:07:27Z</dcterms:created>
  <dcterms:modified xsi:type="dcterms:W3CDTF">2021-10-18T12:26:33Z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0x010100A077B7C4A4D83D4FB1CF166489754029</vt:lpwstr>
  </property>
</Properties>
</file>