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entury Gothic" panose="020B0502020202020204" pitchFamily="34" charset="0"/>
      <p:regular r:id="rId6"/>
      <p:bold r:id="rId7"/>
      <p:italic r:id="rId8"/>
      <p:boldItalic r:id="rId9"/>
    </p:embeddedFont>
    <p:embeddedFont>
      <p:font typeface="Corbel" panose="020B0503020204020204" pitchFamily="34" charset="0"/>
      <p:regular r:id="rId10"/>
      <p:bold r:id="rId11"/>
      <p:italic r:id="rId12"/>
      <p:boldItalic r:id="rId13"/>
    </p:embeddedFont>
    <p:embeddedFont>
      <p:font typeface="Malgun Gothic" panose="020B0503020000020004" pitchFamily="34" charset="-127"/>
      <p:regular r:id="rId14"/>
      <p:bold r:id="rId15"/>
    </p:embeddedFont>
    <p:embeddedFont>
      <p:font typeface="Wingdings 2" panose="050201020105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0c13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c0c13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65854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C6B4A9-1611-4792-9094-5F34BCA07E0B}" type="datetimeFigureOut">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885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2187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5710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98442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237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B712588-04B1-427B-82EE-E8DB90309F08}" type="datetimeFigureOut">
              <a:rPr lang="en-US" smtClean="0"/>
              <a:t>9/22/2022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44778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87084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31642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688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42A54C80-263E-416B-A8E0-580EDEADCBDC}" type="datetimeFigureOut">
              <a:rPr lang="en-US" smtClean="0"/>
              <a:t>9/22/2022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19147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037540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18643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571500"/>
            <a:ext cx="3156366" cy="4000500"/>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Shape 11">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8392887" y="792656"/>
            <a:ext cx="751113" cy="3558188"/>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09329D45-14AA-18BA-BD77-57C2ED1B6805}"/>
              </a:ext>
            </a:extLst>
          </p:cNvPr>
          <p:cNvSpPr>
            <a:spLocks noGrp="1"/>
          </p:cNvSpPr>
          <p:nvPr>
            <p:ph type="subTitle" idx="1"/>
          </p:nvPr>
        </p:nvSpPr>
        <p:spPr>
          <a:xfrm>
            <a:off x="3177557" y="3296032"/>
            <a:ext cx="5035674" cy="548855"/>
          </a:xfrm>
        </p:spPr>
        <p:txBody>
          <a:bodyPr>
            <a:normAutofit/>
          </a:bodyPr>
          <a:lstStyle/>
          <a:p>
            <a:pPr algn="ctr"/>
            <a:r>
              <a:rPr lang="en-US" sz="1800" dirty="0">
                <a:solidFill>
                  <a:schemeClr val="bg2">
                    <a:lumMod val="50000"/>
                  </a:schemeClr>
                </a:solidFill>
                <a:latin typeface="Century Gothic" panose="020B0502020202020204" pitchFamily="34" charset="0"/>
              </a:rPr>
              <a:t>Analyzing New York Stock Exchange</a:t>
            </a:r>
            <a:endParaRPr lang="en-US" sz="1800" dirty="0">
              <a:solidFill>
                <a:schemeClr val="bg2">
                  <a:lumMod val="50000"/>
                </a:schemeClr>
              </a:solidFill>
              <a:latin typeface="Century Gothic" panose="020B0502020202020204" pitchFamily="34" charset="0"/>
              <a:ea typeface="Open Sans"/>
              <a:cs typeface="Open Sans"/>
              <a:sym typeface="Open Sans"/>
            </a:endParaRPr>
          </a:p>
        </p:txBody>
      </p:sp>
      <p:pic>
        <p:nvPicPr>
          <p:cNvPr id="5" name="Picture 4" descr="Graphical user interface, application, logo&#10;&#10;Description automatically generated">
            <a:extLst>
              <a:ext uri="{FF2B5EF4-FFF2-40B4-BE49-F238E27FC236}">
                <a16:creationId xmlns:a16="http://schemas.microsoft.com/office/drawing/2014/main" id="{52B005A9-521E-C2BF-0354-86E6CEF6F9DD}"/>
              </a:ext>
            </a:extLst>
          </p:cNvPr>
          <p:cNvPicPr>
            <a:picLocks noChangeAspect="1"/>
          </p:cNvPicPr>
          <p:nvPr/>
        </p:nvPicPr>
        <p:blipFill>
          <a:blip r:embed="rId3"/>
          <a:stretch>
            <a:fillRect/>
          </a:stretch>
        </p:blipFill>
        <p:spPr>
          <a:xfrm>
            <a:off x="3543133" y="465636"/>
            <a:ext cx="4304523" cy="2590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77" name="Rectangle 76">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2697" y="571499"/>
            <a:ext cx="2193988"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80">
            <a:extLst>
              <a:ext uri="{FF2B5EF4-FFF2-40B4-BE49-F238E27FC236}">
                <a16:creationId xmlns:a16="http://schemas.microsoft.com/office/drawing/2014/main" id="{69373E92-F88D-4F0A-94DF-393703E7D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03" y="349898"/>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629DAA0-ADF6-43FD-9C99-483F722B5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1499"/>
            <a:ext cx="4569666"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Text&#10;&#10;Description automatically generated">
            <a:extLst>
              <a:ext uri="{FF2B5EF4-FFF2-40B4-BE49-F238E27FC236}">
                <a16:creationId xmlns:a16="http://schemas.microsoft.com/office/drawing/2014/main" id="{CCCDDA24-61E8-73F9-5727-E8A2B3BB04E3}"/>
              </a:ext>
            </a:extLst>
          </p:cNvPr>
          <p:cNvPicPr>
            <a:picLocks noChangeAspect="1"/>
          </p:cNvPicPr>
          <p:nvPr/>
        </p:nvPicPr>
        <p:blipFill>
          <a:blip r:embed="rId3"/>
          <a:stretch>
            <a:fillRect/>
          </a:stretch>
        </p:blipFill>
        <p:spPr>
          <a:xfrm>
            <a:off x="4576424" y="1674564"/>
            <a:ext cx="4231929" cy="1504489"/>
          </a:xfrm>
          <a:prstGeom prst="rect">
            <a:avLst/>
          </a:prstGeom>
        </p:spPr>
      </p:pic>
      <p:sp>
        <p:nvSpPr>
          <p:cNvPr id="85" name="Rectangle 84">
            <a:extLst>
              <a:ext uri="{FF2B5EF4-FFF2-40B4-BE49-F238E27FC236}">
                <a16:creationId xmlns:a16="http://schemas.microsoft.com/office/drawing/2014/main" id="{F32C8C35-BF44-4CFB-9754-81F07C98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057C2418-1A94-D7CF-E014-491354420420}"/>
              </a:ext>
            </a:extLst>
          </p:cNvPr>
          <p:cNvSpPr txBox="1"/>
          <p:nvPr/>
        </p:nvSpPr>
        <p:spPr>
          <a:xfrm>
            <a:off x="-167139" y="578965"/>
            <a:ext cx="4583016" cy="3477875"/>
          </a:xfrm>
          <a:prstGeom prst="rect">
            <a:avLst/>
          </a:prstGeom>
          <a:noFill/>
        </p:spPr>
        <p:txBody>
          <a:bodyPr wrap="square">
            <a:spAutoFit/>
          </a:bodyPr>
          <a:lstStyle/>
          <a:p>
            <a:pPr marL="139700" indent="0">
              <a:buNone/>
            </a:pPr>
            <a:r>
              <a:rPr lang="en-US" sz="1100" b="0" i="0">
                <a:solidFill>
                  <a:srgbClr val="000000"/>
                </a:solidFill>
                <a:effectLst/>
                <a:latin typeface="Malgun Gothic" panose="020B0503020000020004" pitchFamily="34" charset="-127"/>
                <a:ea typeface="Malgun Gothic" panose="020B0503020000020004" pitchFamily="34" charset="-127"/>
              </a:rPr>
              <a:t>The mean of total operating income for companies categorized under </a:t>
            </a:r>
            <a:r>
              <a:rPr lang="en-GB" sz="1100" b="0" i="0">
                <a:solidFill>
                  <a:srgbClr val="000000"/>
                </a:solidFill>
                <a:effectLst/>
                <a:latin typeface="Malgun Gothic" panose="020B0503020000020004" pitchFamily="34" charset="-127"/>
                <a:ea typeface="Malgun Gothic" panose="020B0503020000020004" pitchFamily="34" charset="-127"/>
              </a:rPr>
              <a:t>I</a:t>
            </a:r>
            <a:r>
              <a:rPr lang="en-GB" sz="1100">
                <a:solidFill>
                  <a:srgbClr val="000000"/>
                </a:solidFill>
                <a:latin typeface="Malgun Gothic" panose="020B0503020000020004" pitchFamily="34" charset="-127"/>
                <a:ea typeface="Malgun Gothic" panose="020B0503020000020004" pitchFamily="34" charset="-127"/>
              </a:rPr>
              <a:t>nformation Technology, Computer Hardware</a:t>
            </a:r>
            <a:r>
              <a:rPr lang="en-GB" sz="1100">
                <a:latin typeface="Malgun Gothic" panose="020B0503020000020004" pitchFamily="34" charset="-127"/>
                <a:ea typeface="Malgun Gothic" panose="020B0503020000020004" pitchFamily="34" charset="-127"/>
              </a:rPr>
              <a:t> </a:t>
            </a:r>
            <a:r>
              <a:rPr lang="en-US" sz="1100" b="0" i="0">
                <a:solidFill>
                  <a:srgbClr val="000000"/>
                </a:solidFill>
                <a:effectLst/>
                <a:latin typeface="Malgun Gothic" panose="020B0503020000020004" pitchFamily="34" charset="-127"/>
                <a:ea typeface="Malgun Gothic" panose="020B0503020000020004" pitchFamily="34" charset="-127"/>
              </a:rPr>
              <a:t>(</a:t>
            </a:r>
            <a:r>
              <a:rPr lang="en-GB" sz="1100" b="0" i="0" u="none" strike="noStrike">
                <a:solidFill>
                  <a:srgbClr val="000000"/>
                </a:solidFill>
                <a:effectLst/>
                <a:latin typeface="Malgun Gothic" panose="020B0503020000020004" pitchFamily="34" charset="-127"/>
                <a:ea typeface="Malgun Gothic" panose="020B0503020000020004" pitchFamily="34" charset="-127"/>
              </a:rPr>
              <a:t>$31,633,500,000 </a:t>
            </a:r>
            <a:r>
              <a:rPr lang="en-US" sz="1100" b="0" i="0">
                <a:solidFill>
                  <a:srgbClr val="000000"/>
                </a:solidFill>
                <a:effectLst/>
                <a:latin typeface="Malgun Gothic" panose="020B0503020000020004" pitchFamily="34" charset="-127"/>
                <a:ea typeface="Malgun Gothic" panose="020B0503020000020004" pitchFamily="34" charset="-127"/>
              </a:rPr>
              <a:t>) was higher compared to the mean total operating income of </a:t>
            </a:r>
            <a:r>
              <a:rPr lang="en-US" sz="1100">
                <a:solidFill>
                  <a:srgbClr val="000000"/>
                </a:solidFill>
                <a:latin typeface="Malgun Gothic" panose="020B0503020000020004" pitchFamily="34" charset="-127"/>
                <a:ea typeface="Malgun Gothic" panose="020B0503020000020004" pitchFamily="34" charset="-127"/>
              </a:rPr>
              <a:t>Systems Software Industries</a:t>
            </a:r>
          </a:p>
          <a:p>
            <a:pPr marL="139700" indent="0">
              <a:buNone/>
            </a:pPr>
            <a:r>
              <a:rPr lang="en-US" sz="1100">
                <a:solidFill>
                  <a:srgbClr val="000000"/>
                </a:solidFill>
                <a:latin typeface="Malgun Gothic" panose="020B0503020000020004" pitchFamily="34" charset="-127"/>
                <a:ea typeface="Malgun Gothic" panose="020B0503020000020004" pitchFamily="34" charset="-127"/>
              </a:rPr>
              <a:t> </a:t>
            </a:r>
            <a:r>
              <a:rPr lang="en-US" sz="1100" b="0" i="0">
                <a:solidFill>
                  <a:srgbClr val="000000"/>
                </a:solidFill>
                <a:effectLst/>
                <a:latin typeface="Malgun Gothic" panose="020B0503020000020004" pitchFamily="34" charset="-127"/>
                <a:ea typeface="Malgun Gothic" panose="020B0503020000020004" pitchFamily="34" charset="-127"/>
              </a:rPr>
              <a:t>(</a:t>
            </a:r>
            <a:r>
              <a:rPr lang="en-GB" sz="1100" b="0" i="0" u="none" strike="noStrike">
                <a:solidFill>
                  <a:srgbClr val="000000"/>
                </a:solidFill>
                <a:effectLst/>
                <a:latin typeface="Malgun Gothic" panose="020B0503020000020004" pitchFamily="34" charset="-127"/>
                <a:ea typeface="Malgun Gothic" panose="020B0503020000020004" pitchFamily="34" charset="-127"/>
              </a:rPr>
              <a:t>$ 13,136,335,250</a:t>
            </a:r>
            <a:r>
              <a:rPr lang="en-US" sz="1100" b="0" i="0">
                <a:solidFill>
                  <a:srgbClr val="000000"/>
                </a:solidFill>
                <a:effectLst/>
                <a:latin typeface="Malgun Gothic" panose="020B0503020000020004" pitchFamily="34" charset="-127"/>
                <a:ea typeface="Malgun Gothic" panose="020B0503020000020004" pitchFamily="34" charset="-127"/>
              </a:rPr>
              <a:t>). It looks like companies in the Computer Hardware industry have a higher total revenue on average than all industries categorized under Systems Software.</a:t>
            </a:r>
            <a:endParaRPr lang="en-US" sz="1100">
              <a:solidFill>
                <a:srgbClr val="000000"/>
              </a:solidFill>
              <a:latin typeface="Malgun Gothic" panose="020B0503020000020004" pitchFamily="34" charset="-127"/>
              <a:ea typeface="Malgun Gothic" panose="020B0503020000020004" pitchFamily="34" charset="-127"/>
            </a:endParaRPr>
          </a:p>
          <a:p>
            <a:pPr marL="139700" indent="0">
              <a:buNone/>
            </a:pPr>
            <a:endParaRPr lang="en-US" sz="1100">
              <a:solidFill>
                <a:srgbClr val="000000"/>
              </a:solidFill>
              <a:latin typeface="Malgun Gothic" panose="020B0503020000020004" pitchFamily="34" charset="-127"/>
              <a:ea typeface="Malgun Gothic" panose="020B0503020000020004" pitchFamily="34" charset="-127"/>
            </a:endParaRPr>
          </a:p>
          <a:p>
            <a:pPr marL="139700" indent="0">
              <a:buNone/>
            </a:pPr>
            <a:r>
              <a:rPr lang="en-US" sz="1100" b="0" i="0">
                <a:solidFill>
                  <a:srgbClr val="000000"/>
                </a:solidFill>
                <a:effectLst/>
                <a:latin typeface="Malgun Gothic" panose="020B0503020000020004" pitchFamily="34" charset="-127"/>
                <a:ea typeface="Malgun Gothic" panose="020B0503020000020004" pitchFamily="34" charset="-127"/>
              </a:rPr>
              <a:t>The Median total revenue for companies categorized under the Computer Hardware($28,571,000,000) was higher compared to median total revenue for all Systems Software Industries($10,790,024,000). It looks like that 50% of the companies in the Computer hardware have a higher total revenue on average than 50% of the companies categorized under the Systems Software.</a:t>
            </a:r>
          </a:p>
          <a:p>
            <a:pPr marL="139700" indent="0">
              <a:buNone/>
            </a:pPr>
            <a:endParaRPr lang="en-US" sz="1100">
              <a:solidFill>
                <a:srgbClr val="000000"/>
              </a:solidFill>
              <a:latin typeface="Malgun Gothic" panose="020B0503020000020004" pitchFamily="34" charset="-127"/>
              <a:ea typeface="Malgun Gothic" panose="020B0503020000020004" pitchFamily="34" charset="-127"/>
            </a:endParaRPr>
          </a:p>
          <a:p>
            <a:pPr marL="139700" indent="0">
              <a:buNone/>
            </a:pPr>
            <a:r>
              <a:rPr lang="en-US" sz="1100" b="0" i="0">
                <a:solidFill>
                  <a:srgbClr val="000000"/>
                </a:solidFill>
                <a:effectLst/>
                <a:latin typeface="Malgun Gothic" panose="020B0503020000020004" pitchFamily="34" charset="-127"/>
                <a:ea typeface="Malgun Gothic" panose="020B0503020000020004" pitchFamily="34" charset="-127"/>
              </a:rPr>
              <a:t>The standard deviation of total operating income for companies categorized under the Computer Hardware industry ($ 29,141,383,892.03) was higher than the standard deviation of operating income for all Systems Software($ 13,942,162,361.55). </a:t>
            </a:r>
            <a:endParaRPr lang="en-GB" sz="1100" dirty="0">
              <a:latin typeface="Malgun Gothic" panose="020B0503020000020004" pitchFamily="34" charset="-127"/>
              <a:ea typeface="Malgun Gothic" panose="020B0503020000020004" pitchFamily="34" charset="-127"/>
            </a:endParaRPr>
          </a:p>
        </p:txBody>
      </p:sp>
      <p:sp>
        <p:nvSpPr>
          <p:cNvPr id="8" name="Title 7">
            <a:extLst>
              <a:ext uri="{FF2B5EF4-FFF2-40B4-BE49-F238E27FC236}">
                <a16:creationId xmlns:a16="http://schemas.microsoft.com/office/drawing/2014/main" id="{065EF472-A7E6-596E-FC06-FB022BA9420F}"/>
              </a:ext>
            </a:extLst>
          </p:cNvPr>
          <p:cNvSpPr>
            <a:spLocks noGrp="1"/>
          </p:cNvSpPr>
          <p:nvPr>
            <p:ph type="title"/>
          </p:nvPr>
        </p:nvSpPr>
        <p:spPr>
          <a:xfrm>
            <a:off x="20203" y="-5866"/>
            <a:ext cx="8520600" cy="572700"/>
          </a:xfrm>
        </p:spPr>
        <p:txBody>
          <a:bodyPr/>
          <a:lstStyle/>
          <a:p>
            <a:pPr algn="ctr"/>
            <a:r>
              <a:rPr lang="en-US" sz="2000">
                <a:solidFill>
                  <a:schemeClr val="tx1"/>
                </a:solidFill>
              </a:rPr>
              <a:t>OPERATING PROFIT OF COMPUTER HARDWARE &amp; SYSTEMS SOFTWARE </a:t>
            </a:r>
            <a:endParaRPr lang="en-GB"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4012"/>
            <a:ext cx="3481671" cy="39979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B68094-6787-5BEA-7F21-0CBA0CD660FE}"/>
              </a:ext>
            </a:extLst>
          </p:cNvPr>
          <p:cNvSpPr>
            <a:spLocks noGrp="1"/>
          </p:cNvSpPr>
          <p:nvPr>
            <p:ph type="title"/>
          </p:nvPr>
        </p:nvSpPr>
        <p:spPr>
          <a:xfrm>
            <a:off x="216935" y="707929"/>
            <a:ext cx="3012087" cy="941602"/>
          </a:xfrm>
        </p:spPr>
        <p:txBody>
          <a:bodyPr vert="horz" lIns="91440" tIns="45720" rIns="91440" bIns="45720" rtlCol="0" anchor="ctr">
            <a:noAutofit/>
          </a:bodyPr>
          <a:lstStyle/>
          <a:p>
            <a:pPr defTabSz="914400">
              <a:spcBef>
                <a:spcPct val="0"/>
              </a:spcBef>
            </a:pPr>
            <a:r>
              <a:rPr lang="en-US" sz="1600" spc="-60" dirty="0">
                <a:solidFill>
                  <a:schemeClr val="bg1"/>
                </a:solidFill>
                <a:latin typeface="Malgun Gothic" panose="020B0503020000020004" pitchFamily="34" charset="-127"/>
                <a:ea typeface="Malgun Gothic" panose="020B0503020000020004" pitchFamily="34" charset="-127"/>
              </a:rPr>
              <a:t>What is the </a:t>
            </a:r>
            <a:r>
              <a:rPr lang="en-US" sz="1600" b="0" i="0" dirty="0">
                <a:solidFill>
                  <a:schemeClr val="bg1"/>
                </a:solidFill>
                <a:effectLst/>
                <a:latin typeface="Malgun Gothic" panose="020B0503020000020004" pitchFamily="34" charset="-127"/>
                <a:ea typeface="Malgun Gothic" panose="020B0503020000020004" pitchFamily="34" charset="-127"/>
              </a:rPr>
              <a:t>variability of Total operating income in the Computer Hardware industry compared to System Software industries?</a:t>
            </a:r>
            <a:endParaRPr lang="en-US" sz="1600" spc="-60" dirty="0">
              <a:solidFill>
                <a:schemeClr val="bg1"/>
              </a:solidFill>
              <a:latin typeface="Malgun Gothic" panose="020B0503020000020004" pitchFamily="34" charset="-127"/>
              <a:ea typeface="Malgun Gothic" panose="020B0503020000020004" pitchFamily="34" charset="-127"/>
            </a:endParaRPr>
          </a:p>
        </p:txBody>
      </p:sp>
      <p:sp>
        <p:nvSpPr>
          <p:cNvPr id="3" name="Text Placeholder 2">
            <a:extLst>
              <a:ext uri="{FF2B5EF4-FFF2-40B4-BE49-F238E27FC236}">
                <a16:creationId xmlns:a16="http://schemas.microsoft.com/office/drawing/2014/main" id="{6BACCB43-B096-569F-F906-4DAE48A3BA3F}"/>
              </a:ext>
            </a:extLst>
          </p:cNvPr>
          <p:cNvSpPr>
            <a:spLocks noGrp="1"/>
          </p:cNvSpPr>
          <p:nvPr>
            <p:ph type="body" idx="1"/>
          </p:nvPr>
        </p:nvSpPr>
        <p:spPr>
          <a:xfrm>
            <a:off x="-110168" y="1882796"/>
            <a:ext cx="3339192" cy="2455939"/>
          </a:xfrm>
        </p:spPr>
        <p:txBody>
          <a:bodyPr vert="horz" lIns="91440" tIns="45720" rIns="91440" bIns="45720" rtlCol="0" anchor="t">
            <a:normAutofit fontScale="92500" lnSpcReduction="10000"/>
          </a:bodyPr>
          <a:lstStyle/>
          <a:p>
            <a:pPr marL="274320" indent="0" defTabSz="914400">
              <a:buNone/>
            </a:pPr>
            <a:r>
              <a:rPr lang="en-US" dirty="0">
                <a:solidFill>
                  <a:srgbClr val="000000"/>
                </a:solidFill>
                <a:latin typeface="Malgun Gothic" panose="020B0503020000020004" pitchFamily="34" charset="-127"/>
                <a:ea typeface="Malgun Gothic" panose="020B0503020000020004" pitchFamily="34" charset="-127"/>
              </a:rPr>
              <a:t>B</a:t>
            </a:r>
            <a:r>
              <a:rPr lang="en-US" b="0" i="0" dirty="0">
                <a:solidFill>
                  <a:srgbClr val="000000"/>
                </a:solidFill>
                <a:effectLst/>
                <a:latin typeface="Malgun Gothic" panose="020B0503020000020004" pitchFamily="34" charset="-127"/>
                <a:ea typeface="Malgun Gothic" panose="020B0503020000020004" pitchFamily="34" charset="-127"/>
              </a:rPr>
              <a:t>oth the range and the standard deviation give you an idea about the variability of your data, or how much each value differs from the mean. The smaller your range or standard deviation, the lower and better your variability.</a:t>
            </a:r>
          </a:p>
          <a:p>
            <a:pPr marL="274320" indent="0" defTabSz="914400">
              <a:buNone/>
            </a:pPr>
            <a:endParaRPr lang="en-US" dirty="0">
              <a:solidFill>
                <a:srgbClr val="000000"/>
              </a:solidFill>
              <a:latin typeface="Malgun Gothic" panose="020B0503020000020004" pitchFamily="34" charset="-127"/>
              <a:ea typeface="Malgun Gothic" panose="020B0503020000020004" pitchFamily="34" charset="-127"/>
            </a:endParaRPr>
          </a:p>
          <a:p>
            <a:pPr marL="274320" indent="0" defTabSz="914400">
              <a:buNone/>
            </a:pPr>
            <a:r>
              <a:rPr lang="en-US" b="0" i="0" dirty="0">
                <a:solidFill>
                  <a:srgbClr val="000000"/>
                </a:solidFill>
                <a:effectLst/>
                <a:latin typeface="Malgun Gothic" panose="020B0503020000020004" pitchFamily="34" charset="-127"/>
                <a:ea typeface="Malgun Gothic" panose="020B0503020000020004" pitchFamily="34" charset="-127"/>
              </a:rPr>
              <a:t>It looks like companies in the Computer Hardware sector have more significant variability in the total operating income they receive because their range is more spread out.</a:t>
            </a:r>
            <a:endParaRPr lang="en-US" dirty="0">
              <a:solidFill>
                <a:srgbClr val="FFFFFF"/>
              </a:solidFill>
              <a:latin typeface="Malgun Gothic" panose="020B0503020000020004" pitchFamily="34" charset="-127"/>
              <a:ea typeface="Malgun Gothic" panose="020B0503020000020004" pitchFamily="34" charset="-127"/>
            </a:endParaRPr>
          </a:p>
        </p:txBody>
      </p:sp>
      <p:pic>
        <p:nvPicPr>
          <p:cNvPr id="6" name="Picture 5" descr="Chart, bar chart&#10;&#10;Description automatically generated">
            <a:extLst>
              <a:ext uri="{FF2B5EF4-FFF2-40B4-BE49-F238E27FC236}">
                <a16:creationId xmlns:a16="http://schemas.microsoft.com/office/drawing/2014/main" id="{76EB6C3F-F3EB-CB1B-0042-F00A059B4F9C}"/>
              </a:ext>
            </a:extLst>
          </p:cNvPr>
          <p:cNvPicPr>
            <a:picLocks noChangeAspect="1"/>
          </p:cNvPicPr>
          <p:nvPr/>
        </p:nvPicPr>
        <p:blipFill>
          <a:blip r:embed="rId2"/>
          <a:stretch>
            <a:fillRect/>
          </a:stretch>
        </p:blipFill>
        <p:spPr>
          <a:xfrm>
            <a:off x="3853097" y="982989"/>
            <a:ext cx="4645325" cy="3171407"/>
          </a:xfrm>
          <a:prstGeom prst="rect">
            <a:avLst/>
          </a:prstGeom>
        </p:spPr>
      </p:pic>
    </p:spTree>
    <p:extLst>
      <p:ext uri="{BB962C8B-B14F-4D97-AF65-F5344CB8AC3E}">
        <p14:creationId xmlns:p14="http://schemas.microsoft.com/office/powerpoint/2010/main" val="175863685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166</TotalTime>
  <Words>259</Words>
  <Application>Microsoft Office PowerPoint</Application>
  <PresentationFormat>On-screen Show (16:9)</PresentationFormat>
  <Paragraphs>12</Paragraphs>
  <Slides>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Wingdings 2</vt:lpstr>
      <vt:lpstr>Arial</vt:lpstr>
      <vt:lpstr>Malgun Gothic</vt:lpstr>
      <vt:lpstr>Corbel</vt:lpstr>
      <vt:lpstr>Century Gothic</vt:lpstr>
      <vt:lpstr>Frame</vt:lpstr>
      <vt:lpstr>PowerPoint Presentation</vt:lpstr>
      <vt:lpstr>OPERATING PROFIT OF COMPUTER HARDWARE &amp; SYSTEMS SOFTWARE </vt:lpstr>
      <vt:lpstr>What is the variability of Total operating income in the Computer Hardware industry compared to System Software industries?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numan</cp:lastModifiedBy>
  <cp:revision>4</cp:revision>
  <dcterms:modified xsi:type="dcterms:W3CDTF">2022-09-22T20:05:31Z</dcterms:modified>
</cp:coreProperties>
</file>