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2" r:id="rId3"/>
    <p:sldId id="273" r:id="rId4"/>
    <p:sldId id="274" r:id="rId5"/>
    <p:sldId id="276" r:id="rId6"/>
    <p:sldId id="277" r:id="rId7"/>
    <p:sldId id="259" r:id="rId8"/>
    <p:sldId id="270" r:id="rId9"/>
    <p:sldId id="271" r:id="rId10"/>
    <p:sldId id="260" r:id="rId11"/>
    <p:sldId id="262" r:id="rId12"/>
    <p:sldId id="263" r:id="rId13"/>
    <p:sldId id="278" r:id="rId14"/>
    <p:sldId id="264" r:id="rId15"/>
    <p:sldId id="279" r:id="rId16"/>
    <p:sldId id="265" r:id="rId17"/>
    <p:sldId id="280" r:id="rId18"/>
    <p:sldId id="269" r:id="rId19"/>
    <p:sldId id="281" r:id="rId20"/>
    <p:sldId id="28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73" d="100"/>
          <a:sy n="73" d="100"/>
        </p:scale>
        <p:origin x="5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6C9291-0C96-4538-AEAB-0E6692C7622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E21BF23-2212-48B7-B01B-69CA8CA4A2E5}">
      <dgm:prSet/>
      <dgm:spPr/>
      <dgm:t>
        <a:bodyPr/>
        <a:lstStyle/>
        <a:p>
          <a:r>
            <a:rPr lang="en-US"/>
            <a:t>RDBMS Solutions have a rigid schema design and data is entered into tables based on that schema. So, what are the limiting factors with these databases for Big Data scenarios? There are many!</a:t>
          </a:r>
        </a:p>
      </dgm:t>
    </dgm:pt>
    <dgm:pt modelId="{A20C0C19-A75D-4495-B25E-8169B48CCB24}" type="parTrans" cxnId="{30C115ED-B917-42A5-AE2A-EC5DEAB2D2A4}">
      <dgm:prSet/>
      <dgm:spPr/>
      <dgm:t>
        <a:bodyPr/>
        <a:lstStyle/>
        <a:p>
          <a:endParaRPr lang="en-US"/>
        </a:p>
      </dgm:t>
    </dgm:pt>
    <dgm:pt modelId="{702B468F-FF4E-4197-94E9-26351047C528}" type="sibTrans" cxnId="{30C115ED-B917-42A5-AE2A-EC5DEAB2D2A4}">
      <dgm:prSet/>
      <dgm:spPr/>
      <dgm:t>
        <a:bodyPr/>
        <a:lstStyle/>
        <a:p>
          <a:endParaRPr lang="en-US"/>
        </a:p>
      </dgm:t>
    </dgm:pt>
    <dgm:pt modelId="{1E90BEC1-F053-45BD-BB58-3CD30FD5C479}">
      <dgm:prSet/>
      <dgm:spPr/>
      <dgm:t>
        <a:bodyPr/>
        <a:lstStyle/>
        <a:p>
          <a:r>
            <a:rPr lang="en-US"/>
            <a:t>A rigid schema means storing data into tables is not flexible. This results in difficulty in scaling the databases for larger sizes. </a:t>
          </a:r>
        </a:p>
      </dgm:t>
    </dgm:pt>
    <dgm:pt modelId="{B3EC18AB-81FE-4CE2-8398-BD2592326C3B}" type="parTrans" cxnId="{3F70ADD3-8E6D-43D4-B38D-7B579041B8BC}">
      <dgm:prSet/>
      <dgm:spPr/>
      <dgm:t>
        <a:bodyPr/>
        <a:lstStyle/>
        <a:p>
          <a:endParaRPr lang="en-US"/>
        </a:p>
      </dgm:t>
    </dgm:pt>
    <dgm:pt modelId="{AC15F4A5-2345-48AB-B90F-7FC13C61D89A}" type="sibTrans" cxnId="{3F70ADD3-8E6D-43D4-B38D-7B579041B8BC}">
      <dgm:prSet/>
      <dgm:spPr/>
      <dgm:t>
        <a:bodyPr/>
        <a:lstStyle/>
        <a:p>
          <a:endParaRPr lang="en-US"/>
        </a:p>
      </dgm:t>
    </dgm:pt>
    <dgm:pt modelId="{8DD9F833-8022-4DE8-B5A9-440BF82919AA}" type="pres">
      <dgm:prSet presAssocID="{106C9291-0C96-4538-AEAB-0E6692C76224}" presName="root" presStyleCnt="0">
        <dgm:presLayoutVars>
          <dgm:dir/>
          <dgm:resizeHandles val="exact"/>
        </dgm:presLayoutVars>
      </dgm:prSet>
      <dgm:spPr/>
    </dgm:pt>
    <dgm:pt modelId="{8D56A7B4-FBA7-4ACE-BBCF-CBDA8C49FD08}" type="pres">
      <dgm:prSet presAssocID="{1E21BF23-2212-48B7-B01B-69CA8CA4A2E5}" presName="compNode" presStyleCnt="0"/>
      <dgm:spPr/>
    </dgm:pt>
    <dgm:pt modelId="{7BD53BB4-131F-4E0A-AFC6-9869B94CE941}" type="pres">
      <dgm:prSet presAssocID="{1E21BF23-2212-48B7-B01B-69CA8CA4A2E5}" presName="bgRect" presStyleLbl="bgShp" presStyleIdx="0" presStyleCnt="2"/>
      <dgm:spPr/>
    </dgm:pt>
    <dgm:pt modelId="{86C5E341-0361-4B5B-BBE4-57D1E104630A}" type="pres">
      <dgm:prSet presAssocID="{1E21BF23-2212-48B7-B01B-69CA8CA4A2E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5CB1F9DB-F86D-4808-808C-42C53DBF7328}" type="pres">
      <dgm:prSet presAssocID="{1E21BF23-2212-48B7-B01B-69CA8CA4A2E5}" presName="spaceRect" presStyleCnt="0"/>
      <dgm:spPr/>
    </dgm:pt>
    <dgm:pt modelId="{026ED842-601F-4E52-8413-A4FD5C34BF2C}" type="pres">
      <dgm:prSet presAssocID="{1E21BF23-2212-48B7-B01B-69CA8CA4A2E5}" presName="parTx" presStyleLbl="revTx" presStyleIdx="0" presStyleCnt="2">
        <dgm:presLayoutVars>
          <dgm:chMax val="0"/>
          <dgm:chPref val="0"/>
        </dgm:presLayoutVars>
      </dgm:prSet>
      <dgm:spPr/>
    </dgm:pt>
    <dgm:pt modelId="{E790A9C8-5993-428E-B63F-79587607666A}" type="pres">
      <dgm:prSet presAssocID="{702B468F-FF4E-4197-94E9-26351047C528}" presName="sibTrans" presStyleCnt="0"/>
      <dgm:spPr/>
    </dgm:pt>
    <dgm:pt modelId="{9DE6C336-8464-4B73-AB04-E13F8054D126}" type="pres">
      <dgm:prSet presAssocID="{1E90BEC1-F053-45BD-BB58-3CD30FD5C479}" presName="compNode" presStyleCnt="0"/>
      <dgm:spPr/>
    </dgm:pt>
    <dgm:pt modelId="{32B94558-A5CA-4E13-AD63-A82E99549D1B}" type="pres">
      <dgm:prSet presAssocID="{1E90BEC1-F053-45BD-BB58-3CD30FD5C479}" presName="bgRect" presStyleLbl="bgShp" presStyleIdx="1" presStyleCnt="2"/>
      <dgm:spPr/>
    </dgm:pt>
    <dgm:pt modelId="{4605F20E-5C02-470E-8451-A2C5D9B04BF5}" type="pres">
      <dgm:prSet presAssocID="{1E90BEC1-F053-45BD-BB58-3CD30FD5C47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9B3B98DD-907F-4327-9D6D-DA25E84EACAD}" type="pres">
      <dgm:prSet presAssocID="{1E90BEC1-F053-45BD-BB58-3CD30FD5C479}" presName="spaceRect" presStyleCnt="0"/>
      <dgm:spPr/>
    </dgm:pt>
    <dgm:pt modelId="{BADC950E-FD7B-41FA-AA21-123488812930}" type="pres">
      <dgm:prSet presAssocID="{1E90BEC1-F053-45BD-BB58-3CD30FD5C479}" presName="parTx" presStyleLbl="revTx" presStyleIdx="1" presStyleCnt="2">
        <dgm:presLayoutVars>
          <dgm:chMax val="0"/>
          <dgm:chPref val="0"/>
        </dgm:presLayoutVars>
      </dgm:prSet>
      <dgm:spPr/>
    </dgm:pt>
  </dgm:ptLst>
  <dgm:cxnLst>
    <dgm:cxn modelId="{5C8DC9C0-2D5A-4AF9-8F9D-A483ACA60CD6}" type="presOf" srcId="{106C9291-0C96-4538-AEAB-0E6692C76224}" destId="{8DD9F833-8022-4DE8-B5A9-440BF82919AA}" srcOrd="0" destOrd="0" presId="urn:microsoft.com/office/officeart/2018/2/layout/IconVerticalSolidList"/>
    <dgm:cxn modelId="{42D6B2C5-6037-4257-BF2D-8FD203DCBD02}" type="presOf" srcId="{1E90BEC1-F053-45BD-BB58-3CD30FD5C479}" destId="{BADC950E-FD7B-41FA-AA21-123488812930}" srcOrd="0" destOrd="0" presId="urn:microsoft.com/office/officeart/2018/2/layout/IconVerticalSolidList"/>
    <dgm:cxn modelId="{511FEBCC-5C84-427B-AF9D-41F922A8C303}" type="presOf" srcId="{1E21BF23-2212-48B7-B01B-69CA8CA4A2E5}" destId="{026ED842-601F-4E52-8413-A4FD5C34BF2C}" srcOrd="0" destOrd="0" presId="urn:microsoft.com/office/officeart/2018/2/layout/IconVerticalSolidList"/>
    <dgm:cxn modelId="{3F70ADD3-8E6D-43D4-B38D-7B579041B8BC}" srcId="{106C9291-0C96-4538-AEAB-0E6692C76224}" destId="{1E90BEC1-F053-45BD-BB58-3CD30FD5C479}" srcOrd="1" destOrd="0" parTransId="{B3EC18AB-81FE-4CE2-8398-BD2592326C3B}" sibTransId="{AC15F4A5-2345-48AB-B90F-7FC13C61D89A}"/>
    <dgm:cxn modelId="{30C115ED-B917-42A5-AE2A-EC5DEAB2D2A4}" srcId="{106C9291-0C96-4538-AEAB-0E6692C76224}" destId="{1E21BF23-2212-48B7-B01B-69CA8CA4A2E5}" srcOrd="0" destOrd="0" parTransId="{A20C0C19-A75D-4495-B25E-8169B48CCB24}" sibTransId="{702B468F-FF4E-4197-94E9-26351047C528}"/>
    <dgm:cxn modelId="{E853B57D-93B4-4011-AB6D-A3E11A50E919}" type="presParOf" srcId="{8DD9F833-8022-4DE8-B5A9-440BF82919AA}" destId="{8D56A7B4-FBA7-4ACE-BBCF-CBDA8C49FD08}" srcOrd="0" destOrd="0" presId="urn:microsoft.com/office/officeart/2018/2/layout/IconVerticalSolidList"/>
    <dgm:cxn modelId="{AE2AA9CD-3EEF-44F2-AF94-BEF4C8B46FFC}" type="presParOf" srcId="{8D56A7B4-FBA7-4ACE-BBCF-CBDA8C49FD08}" destId="{7BD53BB4-131F-4E0A-AFC6-9869B94CE941}" srcOrd="0" destOrd="0" presId="urn:microsoft.com/office/officeart/2018/2/layout/IconVerticalSolidList"/>
    <dgm:cxn modelId="{DE586312-7323-4FD3-9498-E6392FFD56F6}" type="presParOf" srcId="{8D56A7B4-FBA7-4ACE-BBCF-CBDA8C49FD08}" destId="{86C5E341-0361-4B5B-BBE4-57D1E104630A}" srcOrd="1" destOrd="0" presId="urn:microsoft.com/office/officeart/2018/2/layout/IconVerticalSolidList"/>
    <dgm:cxn modelId="{3BB239C4-21C7-47ED-BA31-98C374AA9A6F}" type="presParOf" srcId="{8D56A7B4-FBA7-4ACE-BBCF-CBDA8C49FD08}" destId="{5CB1F9DB-F86D-4808-808C-42C53DBF7328}" srcOrd="2" destOrd="0" presId="urn:microsoft.com/office/officeart/2018/2/layout/IconVerticalSolidList"/>
    <dgm:cxn modelId="{B57147F2-C90B-4DD4-9784-6CAF1C6E2880}" type="presParOf" srcId="{8D56A7B4-FBA7-4ACE-BBCF-CBDA8C49FD08}" destId="{026ED842-601F-4E52-8413-A4FD5C34BF2C}" srcOrd="3" destOrd="0" presId="urn:microsoft.com/office/officeart/2018/2/layout/IconVerticalSolidList"/>
    <dgm:cxn modelId="{E5646C4A-5018-4B3C-A542-19AB63AF96BB}" type="presParOf" srcId="{8DD9F833-8022-4DE8-B5A9-440BF82919AA}" destId="{E790A9C8-5993-428E-B63F-79587607666A}" srcOrd="1" destOrd="0" presId="urn:microsoft.com/office/officeart/2018/2/layout/IconVerticalSolidList"/>
    <dgm:cxn modelId="{4753A908-E6F0-4181-854C-0C75C2DD9B57}" type="presParOf" srcId="{8DD9F833-8022-4DE8-B5A9-440BF82919AA}" destId="{9DE6C336-8464-4B73-AB04-E13F8054D126}" srcOrd="2" destOrd="0" presId="urn:microsoft.com/office/officeart/2018/2/layout/IconVerticalSolidList"/>
    <dgm:cxn modelId="{F1E292B0-C884-471A-ADA9-9DF7C0E23701}" type="presParOf" srcId="{9DE6C336-8464-4B73-AB04-E13F8054D126}" destId="{32B94558-A5CA-4E13-AD63-A82E99549D1B}" srcOrd="0" destOrd="0" presId="urn:microsoft.com/office/officeart/2018/2/layout/IconVerticalSolidList"/>
    <dgm:cxn modelId="{CA0448E6-C17C-434C-BBC1-2AD6A591B293}" type="presParOf" srcId="{9DE6C336-8464-4B73-AB04-E13F8054D126}" destId="{4605F20E-5C02-470E-8451-A2C5D9B04BF5}" srcOrd="1" destOrd="0" presId="urn:microsoft.com/office/officeart/2018/2/layout/IconVerticalSolidList"/>
    <dgm:cxn modelId="{189F5DD2-DB45-45A8-A98A-A52551A1EBB1}" type="presParOf" srcId="{9DE6C336-8464-4B73-AB04-E13F8054D126}" destId="{9B3B98DD-907F-4327-9D6D-DA25E84EACAD}" srcOrd="2" destOrd="0" presId="urn:microsoft.com/office/officeart/2018/2/layout/IconVerticalSolidList"/>
    <dgm:cxn modelId="{E96FEE1C-8B0F-4E55-B01D-AD10B3A939D1}" type="presParOf" srcId="{9DE6C336-8464-4B73-AB04-E13F8054D126}" destId="{BADC950E-FD7B-41FA-AA21-123488812930}"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D53BB4-131F-4E0A-AFC6-9869B94CE941}">
      <dsp:nvSpPr>
        <dsp:cNvPr id="0" name=""/>
        <dsp:cNvSpPr/>
      </dsp:nvSpPr>
      <dsp:spPr>
        <a:xfrm>
          <a:off x="0" y="908049"/>
          <a:ext cx="6572250" cy="16764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C5E341-0361-4B5B-BBE4-57D1E104630A}">
      <dsp:nvSpPr>
        <dsp:cNvPr id="0" name=""/>
        <dsp:cNvSpPr/>
      </dsp:nvSpPr>
      <dsp:spPr>
        <a:xfrm>
          <a:off x="507111" y="1285239"/>
          <a:ext cx="922020" cy="9220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26ED842-601F-4E52-8413-A4FD5C34BF2C}">
      <dsp:nvSpPr>
        <dsp:cNvPr id="0" name=""/>
        <dsp:cNvSpPr/>
      </dsp:nvSpPr>
      <dsp:spPr>
        <a:xfrm>
          <a:off x="1936242" y="908049"/>
          <a:ext cx="4636008" cy="16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19" tIns="177419" rIns="177419" bIns="177419" numCol="1" spcCol="1270" anchor="ctr" anchorCtr="0">
          <a:noAutofit/>
        </a:bodyPr>
        <a:lstStyle/>
        <a:p>
          <a:pPr marL="0" lvl="0" indent="0" algn="l" defTabSz="800100">
            <a:lnSpc>
              <a:spcPct val="90000"/>
            </a:lnSpc>
            <a:spcBef>
              <a:spcPct val="0"/>
            </a:spcBef>
            <a:spcAft>
              <a:spcPct val="35000"/>
            </a:spcAft>
            <a:buNone/>
          </a:pPr>
          <a:r>
            <a:rPr lang="en-US" sz="1800" kern="1200"/>
            <a:t>RDBMS Solutions have a rigid schema design and data is entered into tables based on that schema. So, what are the limiting factors with these databases for Big Data scenarios? There are many!</a:t>
          </a:r>
        </a:p>
      </dsp:txBody>
      <dsp:txXfrm>
        <a:off x="1936242" y="908049"/>
        <a:ext cx="4636008" cy="1676400"/>
      </dsp:txXfrm>
    </dsp:sp>
    <dsp:sp modelId="{32B94558-A5CA-4E13-AD63-A82E99549D1B}">
      <dsp:nvSpPr>
        <dsp:cNvPr id="0" name=""/>
        <dsp:cNvSpPr/>
      </dsp:nvSpPr>
      <dsp:spPr>
        <a:xfrm>
          <a:off x="0" y="3003550"/>
          <a:ext cx="6572250" cy="16764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05F20E-5C02-470E-8451-A2C5D9B04BF5}">
      <dsp:nvSpPr>
        <dsp:cNvPr id="0" name=""/>
        <dsp:cNvSpPr/>
      </dsp:nvSpPr>
      <dsp:spPr>
        <a:xfrm>
          <a:off x="507111" y="3380740"/>
          <a:ext cx="922020" cy="9220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ADC950E-FD7B-41FA-AA21-123488812930}">
      <dsp:nvSpPr>
        <dsp:cNvPr id="0" name=""/>
        <dsp:cNvSpPr/>
      </dsp:nvSpPr>
      <dsp:spPr>
        <a:xfrm>
          <a:off x="1936242" y="3003550"/>
          <a:ext cx="4636008" cy="16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19" tIns="177419" rIns="177419" bIns="177419" numCol="1" spcCol="1270" anchor="ctr" anchorCtr="0">
          <a:noAutofit/>
        </a:bodyPr>
        <a:lstStyle/>
        <a:p>
          <a:pPr marL="0" lvl="0" indent="0" algn="l" defTabSz="800100">
            <a:lnSpc>
              <a:spcPct val="90000"/>
            </a:lnSpc>
            <a:spcBef>
              <a:spcPct val="0"/>
            </a:spcBef>
            <a:spcAft>
              <a:spcPct val="35000"/>
            </a:spcAft>
            <a:buNone/>
          </a:pPr>
          <a:r>
            <a:rPr lang="en-US" sz="1800" kern="1200"/>
            <a:t>A rigid schema means storing data into tables is not flexible. This results in difficulty in scaling the databases for larger sizes. </a:t>
          </a:r>
        </a:p>
      </dsp:txBody>
      <dsp:txXfrm>
        <a:off x="1936242" y="3003550"/>
        <a:ext cx="4636008" cy="16764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FB2F0C-0573-4237-BB79-0876DB8D5AAE}" type="datetimeFigureOut">
              <a:rPr lang="en-PK" smtClean="0"/>
              <a:t>10/01/2021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2040225A-A076-460E-AB68-8FDDD170DEDB}" type="slidenum">
              <a:rPr lang="en-PK" smtClean="0"/>
              <a:t>‹#›</a:t>
            </a:fld>
            <a:endParaRPr lang="en-PK"/>
          </a:p>
        </p:txBody>
      </p:sp>
    </p:spTree>
    <p:extLst>
      <p:ext uri="{BB962C8B-B14F-4D97-AF65-F5344CB8AC3E}">
        <p14:creationId xmlns:p14="http://schemas.microsoft.com/office/powerpoint/2010/main" val="3238119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FB2F0C-0573-4237-BB79-0876DB8D5AAE}" type="datetimeFigureOut">
              <a:rPr lang="en-PK" smtClean="0"/>
              <a:t>10/01/2021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2040225A-A076-460E-AB68-8FDDD170DEDB}" type="slidenum">
              <a:rPr lang="en-PK" smtClean="0"/>
              <a:t>‹#›</a:t>
            </a:fld>
            <a:endParaRPr lang="en-PK"/>
          </a:p>
        </p:txBody>
      </p:sp>
    </p:spTree>
    <p:extLst>
      <p:ext uri="{BB962C8B-B14F-4D97-AF65-F5344CB8AC3E}">
        <p14:creationId xmlns:p14="http://schemas.microsoft.com/office/powerpoint/2010/main" val="776673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FB2F0C-0573-4237-BB79-0876DB8D5AAE}" type="datetimeFigureOut">
              <a:rPr lang="en-PK" smtClean="0"/>
              <a:t>10/01/2021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2040225A-A076-460E-AB68-8FDDD170DEDB}" type="slidenum">
              <a:rPr lang="en-PK" smtClean="0"/>
              <a:t>‹#›</a:t>
            </a:fld>
            <a:endParaRPr lang="en-PK"/>
          </a:p>
        </p:txBody>
      </p:sp>
    </p:spTree>
    <p:extLst>
      <p:ext uri="{BB962C8B-B14F-4D97-AF65-F5344CB8AC3E}">
        <p14:creationId xmlns:p14="http://schemas.microsoft.com/office/powerpoint/2010/main" val="824321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FB2F0C-0573-4237-BB79-0876DB8D5AAE}" type="datetimeFigureOut">
              <a:rPr lang="en-PK" smtClean="0"/>
              <a:t>10/01/2021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2040225A-A076-460E-AB68-8FDDD170DEDB}" type="slidenum">
              <a:rPr lang="en-PK" smtClean="0"/>
              <a:t>‹#›</a:t>
            </a:fld>
            <a:endParaRPr lang="en-PK"/>
          </a:p>
        </p:txBody>
      </p:sp>
    </p:spTree>
    <p:extLst>
      <p:ext uri="{BB962C8B-B14F-4D97-AF65-F5344CB8AC3E}">
        <p14:creationId xmlns:p14="http://schemas.microsoft.com/office/powerpoint/2010/main" val="377339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9FB2F0C-0573-4237-BB79-0876DB8D5AAE}" type="datetimeFigureOut">
              <a:rPr lang="en-PK" smtClean="0"/>
              <a:t>10/01/2021</a:t>
            </a:fld>
            <a:endParaRPr lang="en-PK"/>
          </a:p>
        </p:txBody>
      </p:sp>
      <p:sp>
        <p:nvSpPr>
          <p:cNvPr id="5" name="Footer Placeholder 4"/>
          <p:cNvSpPr>
            <a:spLocks noGrp="1"/>
          </p:cNvSpPr>
          <p:nvPr>
            <p:ph type="ftr" sz="quarter" idx="11"/>
          </p:nvPr>
        </p:nvSpPr>
        <p:spPr>
          <a:xfrm>
            <a:off x="2182708" y="6272784"/>
            <a:ext cx="6327648" cy="365125"/>
          </a:xfrm>
        </p:spPr>
        <p:txBody>
          <a:bodyPr/>
          <a:lstStyle/>
          <a:p>
            <a:endParaRPr lang="en-PK"/>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2040225A-A076-460E-AB68-8FDDD170DEDB}" type="slidenum">
              <a:rPr lang="en-PK" smtClean="0"/>
              <a:t>‹#›</a:t>
            </a:fld>
            <a:endParaRPr lang="en-PK"/>
          </a:p>
        </p:txBody>
      </p:sp>
    </p:spTree>
    <p:extLst>
      <p:ext uri="{BB962C8B-B14F-4D97-AF65-F5344CB8AC3E}">
        <p14:creationId xmlns:p14="http://schemas.microsoft.com/office/powerpoint/2010/main" val="1755781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FB2F0C-0573-4237-BB79-0876DB8D5AAE}" type="datetimeFigureOut">
              <a:rPr lang="en-PK" smtClean="0"/>
              <a:t>10/01/2021</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2040225A-A076-460E-AB68-8FDDD170DEDB}" type="slidenum">
              <a:rPr lang="en-PK" smtClean="0"/>
              <a:t>‹#›</a:t>
            </a:fld>
            <a:endParaRPr lang="en-PK"/>
          </a:p>
        </p:txBody>
      </p:sp>
    </p:spTree>
    <p:extLst>
      <p:ext uri="{BB962C8B-B14F-4D97-AF65-F5344CB8AC3E}">
        <p14:creationId xmlns:p14="http://schemas.microsoft.com/office/powerpoint/2010/main" val="269380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FB2F0C-0573-4237-BB79-0876DB8D5AAE}" type="datetimeFigureOut">
              <a:rPr lang="en-PK" smtClean="0"/>
              <a:t>10/01/2021</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2040225A-A076-460E-AB68-8FDDD170DEDB}" type="slidenum">
              <a:rPr lang="en-PK" smtClean="0"/>
              <a:t>‹#›</a:t>
            </a:fld>
            <a:endParaRPr lang="en-PK"/>
          </a:p>
        </p:txBody>
      </p:sp>
    </p:spTree>
    <p:extLst>
      <p:ext uri="{BB962C8B-B14F-4D97-AF65-F5344CB8AC3E}">
        <p14:creationId xmlns:p14="http://schemas.microsoft.com/office/powerpoint/2010/main" val="3691985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FB2F0C-0573-4237-BB79-0876DB8D5AAE}" type="datetimeFigureOut">
              <a:rPr lang="en-PK" smtClean="0"/>
              <a:t>10/01/2021</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2040225A-A076-460E-AB68-8FDDD170DEDB}" type="slidenum">
              <a:rPr lang="en-PK" smtClean="0"/>
              <a:t>‹#›</a:t>
            </a:fld>
            <a:endParaRPr lang="en-PK"/>
          </a:p>
        </p:txBody>
      </p:sp>
    </p:spTree>
    <p:extLst>
      <p:ext uri="{BB962C8B-B14F-4D97-AF65-F5344CB8AC3E}">
        <p14:creationId xmlns:p14="http://schemas.microsoft.com/office/powerpoint/2010/main" val="2302232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FB2F0C-0573-4237-BB79-0876DB8D5AAE}" type="datetimeFigureOut">
              <a:rPr lang="en-PK" smtClean="0"/>
              <a:t>10/01/2021</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2040225A-A076-460E-AB68-8FDDD170DEDB}" type="slidenum">
              <a:rPr lang="en-PK" smtClean="0"/>
              <a:t>‹#›</a:t>
            </a:fld>
            <a:endParaRPr lang="en-PK"/>
          </a:p>
        </p:txBody>
      </p:sp>
    </p:spTree>
    <p:extLst>
      <p:ext uri="{BB962C8B-B14F-4D97-AF65-F5344CB8AC3E}">
        <p14:creationId xmlns:p14="http://schemas.microsoft.com/office/powerpoint/2010/main" val="2740553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FB2F0C-0573-4237-BB79-0876DB8D5AAE}" type="datetimeFigureOut">
              <a:rPr lang="en-PK" smtClean="0"/>
              <a:t>10/01/2021</a:t>
            </a:fld>
            <a:endParaRPr lang="en-PK"/>
          </a:p>
        </p:txBody>
      </p:sp>
      <p:sp>
        <p:nvSpPr>
          <p:cNvPr id="6" name="Footer Placeholder 5"/>
          <p:cNvSpPr>
            <a:spLocks noGrp="1"/>
          </p:cNvSpPr>
          <p:nvPr>
            <p:ph type="ftr" sz="quarter" idx="11"/>
          </p:nvPr>
        </p:nvSpPr>
        <p:spPr/>
        <p:txBody>
          <a:bodyPr/>
          <a:lstStyle/>
          <a:p>
            <a:endParaRPr lang="en-PK"/>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040225A-A076-460E-AB68-8FDDD170DEDB}" type="slidenum">
              <a:rPr lang="en-PK" smtClean="0"/>
              <a:t>‹#›</a:t>
            </a:fld>
            <a:endParaRPr lang="en-PK"/>
          </a:p>
        </p:txBody>
      </p:sp>
    </p:spTree>
    <p:extLst>
      <p:ext uri="{BB962C8B-B14F-4D97-AF65-F5344CB8AC3E}">
        <p14:creationId xmlns:p14="http://schemas.microsoft.com/office/powerpoint/2010/main" val="3952166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FB2F0C-0573-4237-BB79-0876DB8D5AAE}" type="datetimeFigureOut">
              <a:rPr lang="en-PK" smtClean="0"/>
              <a:t>10/01/2021</a:t>
            </a:fld>
            <a:endParaRPr lang="en-PK"/>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040225A-A076-460E-AB68-8FDDD170DEDB}" type="slidenum">
              <a:rPr lang="en-PK" smtClean="0"/>
              <a:t>‹#›</a:t>
            </a:fld>
            <a:endParaRPr lang="en-PK"/>
          </a:p>
        </p:txBody>
      </p:sp>
    </p:spTree>
    <p:extLst>
      <p:ext uri="{BB962C8B-B14F-4D97-AF65-F5344CB8AC3E}">
        <p14:creationId xmlns:p14="http://schemas.microsoft.com/office/powerpoint/2010/main" val="1536685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9FB2F0C-0573-4237-BB79-0876DB8D5AAE}" type="datetimeFigureOut">
              <a:rPr lang="en-PK" smtClean="0"/>
              <a:t>10/01/2021</a:t>
            </a:fld>
            <a:endParaRPr lang="en-PK"/>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PK"/>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2040225A-A076-460E-AB68-8FDDD170DEDB}" type="slidenum">
              <a:rPr lang="en-PK" smtClean="0"/>
              <a:t>‹#›</a:t>
            </a:fld>
            <a:endParaRPr lang="en-PK"/>
          </a:p>
        </p:txBody>
      </p:sp>
    </p:spTree>
    <p:extLst>
      <p:ext uri="{BB962C8B-B14F-4D97-AF65-F5344CB8AC3E}">
        <p14:creationId xmlns:p14="http://schemas.microsoft.com/office/powerpoint/2010/main" val="523718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microsoft.com/office/2007/relationships/hdphoto" Target="../media/hdphoto2.wdp"/><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microsoft.com/office/2007/relationships/hdphoto" Target="../media/hdphoto2.wdp"/><Relationship Id="rId7" Type="http://schemas.openxmlformats.org/officeDocument/2006/relationships/diagramQuickStyle" Target="../diagrams/quickStyle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12.png"/><Relationship Id="rId5" Type="http://schemas.microsoft.com/office/2007/relationships/hdphoto" Target="../media/hdphoto2.wdp"/><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Subtitle 2">
            <a:extLst>
              <a:ext uri="{FF2B5EF4-FFF2-40B4-BE49-F238E27FC236}">
                <a16:creationId xmlns:a16="http://schemas.microsoft.com/office/drawing/2014/main" id="{57C6AA64-6BB1-49CE-A935-A0706EE1470A}"/>
              </a:ext>
            </a:extLst>
          </p:cNvPr>
          <p:cNvSpPr>
            <a:spLocks noGrp="1"/>
          </p:cNvSpPr>
          <p:nvPr>
            <p:ph type="subTitle" idx="1"/>
          </p:nvPr>
        </p:nvSpPr>
        <p:spPr>
          <a:xfrm>
            <a:off x="7937524" y="2064730"/>
            <a:ext cx="2942706" cy="2728536"/>
          </a:xfrm>
        </p:spPr>
        <p:txBody>
          <a:bodyPr anchor="ctr">
            <a:normAutofit/>
          </a:bodyPr>
          <a:lstStyle/>
          <a:p>
            <a:r>
              <a:rPr lang="en-US" sz="2400">
                <a:solidFill>
                  <a:schemeClr val="tx2"/>
                </a:solidFill>
              </a:rPr>
              <a:t>BCSF18M013 (Abdullah Shaukat)</a:t>
            </a:r>
          </a:p>
          <a:p>
            <a:r>
              <a:rPr lang="en-US" sz="2400">
                <a:solidFill>
                  <a:schemeClr val="tx2"/>
                </a:solidFill>
              </a:rPr>
              <a:t>BCSF18M020 (Moaz bin matin)</a:t>
            </a:r>
          </a:p>
          <a:p>
            <a:r>
              <a:rPr lang="en-US" sz="2400">
                <a:solidFill>
                  <a:schemeClr val="tx2"/>
                </a:solidFill>
              </a:rPr>
              <a:t>BCSF18M024 (Ahmad Khursheed)</a:t>
            </a:r>
            <a:endParaRPr lang="en-PK" sz="2400">
              <a:solidFill>
                <a:schemeClr val="tx2"/>
              </a:solidFill>
            </a:endParaRPr>
          </a:p>
        </p:txBody>
      </p:sp>
      <p:grpSp>
        <p:nvGrpSpPr>
          <p:cNvPr id="10" name="Group 9">
            <a:extLst>
              <a:ext uri="{FF2B5EF4-FFF2-40B4-BE49-F238E27FC236}">
                <a16:creationId xmlns:a16="http://schemas.microsoft.com/office/drawing/2014/main" id="{B4CFDD4A-4FA1-4CD9-90D5-E253C2040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14818" y="720071"/>
            <a:ext cx="5417868" cy="5417858"/>
            <a:chOff x="1311770" y="720071"/>
            <a:chExt cx="5417868" cy="5417858"/>
          </a:xfrm>
        </p:grpSpPr>
        <p:sp>
          <p:nvSpPr>
            <p:cNvPr id="11" name="Oval 10">
              <a:extLst>
                <a:ext uri="{FF2B5EF4-FFF2-40B4-BE49-F238E27FC236}">
                  <a16:creationId xmlns:a16="http://schemas.microsoft.com/office/drawing/2014/main" id="{4AB5B6FA-7B4F-437A-9C78-144C7DCD1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1770" y="720071"/>
              <a:ext cx="5417868" cy="5417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1">
              <a:extLst>
                <a:ext uri="{FF2B5EF4-FFF2-40B4-BE49-F238E27FC236}">
                  <a16:creationId xmlns:a16="http://schemas.microsoft.com/office/drawing/2014/main" id="{A4199C21-6AE0-4F6F-AA96-6FFF97BB9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8390" y="1006688"/>
              <a:ext cx="4844628" cy="4844620"/>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338C8490-464D-424B-BD87-F0A78550E4F6}"/>
              </a:ext>
            </a:extLst>
          </p:cNvPr>
          <p:cNvSpPr>
            <a:spLocks noGrp="1"/>
          </p:cNvSpPr>
          <p:nvPr>
            <p:ph type="ctrTitle"/>
          </p:nvPr>
        </p:nvSpPr>
        <p:spPr>
          <a:xfrm>
            <a:off x="1717507" y="1316890"/>
            <a:ext cx="4606394" cy="4224216"/>
          </a:xfrm>
        </p:spPr>
        <p:txBody>
          <a:bodyPr>
            <a:normAutofit/>
          </a:bodyPr>
          <a:lstStyle/>
          <a:p>
            <a:pPr algn="ctr"/>
            <a:r>
              <a:rPr lang="en-US" sz="6000">
                <a:solidFill>
                  <a:srgbClr val="FFFFFF"/>
                </a:solidFill>
              </a:rPr>
              <a:t>Big data and NoSQL</a:t>
            </a:r>
            <a:endParaRPr lang="en-PK" sz="6000">
              <a:solidFill>
                <a:srgbClr val="FFFFFF"/>
              </a:solidFill>
            </a:endParaRPr>
          </a:p>
        </p:txBody>
      </p:sp>
      <p:sp>
        <p:nvSpPr>
          <p:cNvPr id="19" name="Rectangle 13">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5208" y="3388657"/>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86343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3C4C5769-E723-4A1E-B4F6-F6BB27AE7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4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E878380D-0E99-4278-9939-702074B8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2FAE22-8C50-4C8C-8DDF-71E7727FF86E}"/>
              </a:ext>
            </a:extLst>
          </p:cNvPr>
          <p:cNvSpPr>
            <a:spLocks noGrp="1"/>
          </p:cNvSpPr>
          <p:nvPr>
            <p:ph type="title"/>
          </p:nvPr>
        </p:nvSpPr>
        <p:spPr>
          <a:xfrm>
            <a:off x="643466" y="643466"/>
            <a:ext cx="3682727" cy="5571067"/>
          </a:xfrm>
        </p:spPr>
        <p:txBody>
          <a:bodyPr>
            <a:normAutofit/>
          </a:bodyPr>
          <a:lstStyle/>
          <a:p>
            <a:pPr algn="r"/>
            <a:r>
              <a:rPr lang="en-US" sz="4800">
                <a:solidFill>
                  <a:srgbClr val="FFFFFF"/>
                </a:solidFill>
              </a:rPr>
              <a:t>Categories of nosql:</a:t>
            </a:r>
            <a:endParaRPr lang="en-PK" sz="4800">
              <a:solidFill>
                <a:srgbClr val="FFFFFF"/>
              </a:solidFill>
            </a:endParaRPr>
          </a:p>
        </p:txBody>
      </p:sp>
      <p:sp>
        <p:nvSpPr>
          <p:cNvPr id="18" name="Oval 11">
            <a:extLst>
              <a:ext uri="{FF2B5EF4-FFF2-40B4-BE49-F238E27FC236}">
                <a16:creationId xmlns:a16="http://schemas.microsoft.com/office/drawing/2014/main" id="{75A92D53-A461-451B-87E6-8746F6FCE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 name="Content Placeholder 2">
            <a:extLst>
              <a:ext uri="{FF2B5EF4-FFF2-40B4-BE49-F238E27FC236}">
                <a16:creationId xmlns:a16="http://schemas.microsoft.com/office/drawing/2014/main" id="{2FB43D91-4ABF-4BC5-B988-81EE592B55B2}"/>
              </a:ext>
            </a:extLst>
          </p:cNvPr>
          <p:cNvSpPr>
            <a:spLocks noGrp="1"/>
          </p:cNvSpPr>
          <p:nvPr>
            <p:ph idx="1"/>
          </p:nvPr>
        </p:nvSpPr>
        <p:spPr>
          <a:xfrm>
            <a:off x="4932557" y="643465"/>
            <a:ext cx="6469168" cy="5586215"/>
          </a:xfrm>
        </p:spPr>
        <p:txBody>
          <a:bodyPr anchor="ctr">
            <a:normAutofit/>
          </a:bodyPr>
          <a:lstStyle/>
          <a:p>
            <a:pPr lvl="1"/>
            <a:r>
              <a:rPr lang="en-US" sz="2000" dirty="0">
                <a:latin typeface="Times New Roman" panose="02020603050405020304" pitchFamily="18" charset="0"/>
                <a:cs typeface="Times New Roman" panose="02020603050405020304" pitchFamily="18" charset="0"/>
              </a:rPr>
              <a:t>Categories:</a:t>
            </a:r>
          </a:p>
          <a:p>
            <a:pPr lvl="2"/>
            <a:r>
              <a:rPr lang="en-US" sz="1800" dirty="0">
                <a:latin typeface="Times New Roman" panose="02020603050405020304" pitchFamily="18" charset="0"/>
                <a:cs typeface="Times New Roman" panose="02020603050405020304" pitchFamily="18" charset="0"/>
              </a:rPr>
              <a:t>Column oriented,</a:t>
            </a:r>
          </a:p>
          <a:p>
            <a:pPr lvl="2"/>
            <a:r>
              <a:rPr lang="en-US" sz="1800" dirty="0">
                <a:latin typeface="Times New Roman" panose="02020603050405020304" pitchFamily="18" charset="0"/>
                <a:cs typeface="Times New Roman" panose="02020603050405020304" pitchFamily="18" charset="0"/>
              </a:rPr>
              <a:t> Key Value based,</a:t>
            </a:r>
          </a:p>
          <a:p>
            <a:pPr lvl="2"/>
            <a:r>
              <a:rPr lang="en-US" sz="1800" dirty="0">
                <a:latin typeface="Times New Roman" panose="02020603050405020304" pitchFamily="18" charset="0"/>
                <a:cs typeface="Times New Roman" panose="02020603050405020304" pitchFamily="18" charset="0"/>
              </a:rPr>
              <a:t> Graph based </a:t>
            </a:r>
          </a:p>
          <a:p>
            <a:pPr lvl="2"/>
            <a:r>
              <a:rPr lang="en-US" sz="1800" dirty="0">
                <a:latin typeface="Times New Roman" panose="02020603050405020304" pitchFamily="18" charset="0"/>
                <a:cs typeface="Times New Roman" panose="02020603050405020304" pitchFamily="18" charset="0"/>
              </a:rPr>
              <a:t>Document oriented databases</a:t>
            </a:r>
          </a:p>
          <a:p>
            <a:pPr marL="274320" lvl="1" indent="0">
              <a:buNone/>
            </a:pP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There are approximately 120 real solutions existing for these categories</a:t>
            </a:r>
          </a:p>
          <a:p>
            <a:pPr lvl="1"/>
            <a:r>
              <a:rPr lang="en-US" sz="2000" dirty="0">
                <a:latin typeface="Times New Roman" panose="02020603050405020304" pitchFamily="18" charset="0"/>
                <a:cs typeface="Times New Roman" panose="02020603050405020304" pitchFamily="18" charset="0"/>
              </a:rPr>
              <a:t>Studies have not mentioned the situations in which a particular data storage technique is to be chosen</a:t>
            </a:r>
          </a:p>
          <a:p>
            <a:pPr lvl="1"/>
            <a:r>
              <a:rPr lang="en-US" sz="2000" dirty="0">
                <a:latin typeface="Times New Roman" panose="02020603050405020304" pitchFamily="18" charset="0"/>
                <a:cs typeface="Times New Roman" panose="02020603050405020304" pitchFamily="18" charset="0"/>
              </a:rPr>
              <a:t>if users have adequate knowledge of NoSQL categories and their comparison, then it is easy for them to choose best suitable category and then real solutions can be selected from this category</a:t>
            </a:r>
            <a:endParaRPr lang="en-PK" sz="2000" dirty="0">
              <a:latin typeface="Times New Roman" panose="02020603050405020304" pitchFamily="18" charset="0"/>
              <a:cs typeface="Times New Roman" panose="02020603050405020304" pitchFamily="18" charset="0"/>
            </a:endParaRPr>
          </a:p>
        </p:txBody>
      </p:sp>
      <p:sp>
        <p:nvSpPr>
          <p:cNvPr id="19" name="Oval 13">
            <a:extLst>
              <a:ext uri="{FF2B5EF4-FFF2-40B4-BE49-F238E27FC236}">
                <a16:creationId xmlns:a16="http://schemas.microsoft.com/office/drawing/2014/main" id="{F003ABC2-0D2A-42E5-9778-D9E8DBB54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898261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01C40124-1649-4FF2-8F64-C8284EB9FD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9" name="Oval 28">
              <a:extLst>
                <a:ext uri="{FF2B5EF4-FFF2-40B4-BE49-F238E27FC236}">
                  <a16:creationId xmlns:a16="http://schemas.microsoft.com/office/drawing/2014/main" id="{086727CD-9977-4B25-9516-2B6E06AAA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0" name="Oval 29">
              <a:extLst>
                <a:ext uri="{FF2B5EF4-FFF2-40B4-BE49-F238E27FC236}">
                  <a16:creationId xmlns:a16="http://schemas.microsoft.com/office/drawing/2014/main" id="{219F4D31-E06B-4B98-A1F1-A29AFCBDD0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99514303-B2D9-4396-9929-CB9C439A2B40}"/>
              </a:ext>
            </a:extLst>
          </p:cNvPr>
          <p:cNvSpPr>
            <a:spLocks noGrp="1"/>
          </p:cNvSpPr>
          <p:nvPr>
            <p:ph type="title"/>
          </p:nvPr>
        </p:nvSpPr>
        <p:spPr>
          <a:xfrm>
            <a:off x="1069848" y="798394"/>
            <a:ext cx="4730451" cy="1637730"/>
          </a:xfrm>
        </p:spPr>
        <p:txBody>
          <a:bodyPr vert="horz" lIns="91440" tIns="45720" rIns="91440" bIns="45720" rtlCol="0" anchor="ctr">
            <a:normAutofit/>
          </a:bodyPr>
          <a:lstStyle/>
          <a:p>
            <a:r>
              <a:rPr lang="en-US" sz="4400"/>
              <a:t>Column Oriented:</a:t>
            </a:r>
          </a:p>
        </p:txBody>
      </p:sp>
      <p:sp>
        <p:nvSpPr>
          <p:cNvPr id="3" name="Content Placeholder 2">
            <a:extLst>
              <a:ext uri="{FF2B5EF4-FFF2-40B4-BE49-F238E27FC236}">
                <a16:creationId xmlns:a16="http://schemas.microsoft.com/office/drawing/2014/main" id="{9CCC6724-CDC1-40A2-B209-EA082129275B}"/>
              </a:ext>
            </a:extLst>
          </p:cNvPr>
          <p:cNvSpPr>
            <a:spLocks noGrp="1"/>
          </p:cNvSpPr>
          <p:nvPr>
            <p:ph sz="half" idx="1"/>
          </p:nvPr>
        </p:nvSpPr>
        <p:spPr>
          <a:xfrm>
            <a:off x="1069848" y="2578608"/>
            <a:ext cx="4730451" cy="3593592"/>
          </a:xfrm>
        </p:spPr>
        <p:txBody>
          <a:bodyPr vert="horz" lIns="91440" tIns="45720" rIns="91440" bIns="45720" rtlCol="0">
            <a:normAutofit/>
          </a:bodyPr>
          <a:lstStyle/>
          <a:p>
            <a:r>
              <a:rPr lang="en-US" sz="1800" dirty="0">
                <a:latin typeface="Times New Roman" panose="02020603050405020304" pitchFamily="18" charset="0"/>
                <a:cs typeface="Times New Roman" panose="02020603050405020304" pitchFamily="18" charset="0"/>
              </a:rPr>
              <a:t>In this storage structure, values are not stored in rows. It is stored based on the values of columns</a:t>
            </a:r>
          </a:p>
          <a:p>
            <a:r>
              <a:rPr lang="en-US" sz="1800" dirty="0">
                <a:latin typeface="Times New Roman" panose="02020603050405020304" pitchFamily="18" charset="0"/>
                <a:cs typeface="Times New Roman" panose="02020603050405020304" pitchFamily="18" charset="0"/>
              </a:rPr>
              <a:t>Column data is distributed on different</a:t>
            </a:r>
          </a:p>
          <a:p>
            <a:r>
              <a:rPr lang="en-US" sz="1800" dirty="0">
                <a:latin typeface="Times New Roman" panose="02020603050405020304" pitchFamily="18" charset="0"/>
                <a:cs typeface="Times New Roman" panose="02020603050405020304" pitchFamily="18" charset="0"/>
              </a:rPr>
              <a:t>Column oriented databases provide better indexing and query structure than key value databases</a:t>
            </a:r>
          </a:p>
          <a:p>
            <a:r>
              <a:rPr lang="en-US" sz="1800" dirty="0">
                <a:latin typeface="Times New Roman" panose="02020603050405020304" pitchFamily="18" charset="0"/>
                <a:cs typeface="Times New Roman" panose="02020603050405020304" pitchFamily="18" charset="0"/>
              </a:rPr>
              <a:t>Examples: Google Big Table, Amazon Simple DB </a:t>
            </a:r>
          </a:p>
        </p:txBody>
      </p:sp>
      <p:sp>
        <p:nvSpPr>
          <p:cNvPr id="32" name="Freeform: Shape 31">
            <a:extLst>
              <a:ext uri="{FF2B5EF4-FFF2-40B4-BE49-F238E27FC236}">
                <a16:creationId xmlns:a16="http://schemas.microsoft.com/office/drawing/2014/main" id="{B16070FD-9EB8-4AC8-A8E2-267228385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4" y="0"/>
            <a:ext cx="627887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6" name="Picture 5">
            <a:extLst>
              <a:ext uri="{FF2B5EF4-FFF2-40B4-BE49-F238E27FC236}">
                <a16:creationId xmlns:a16="http://schemas.microsoft.com/office/drawing/2014/main" id="{EAF1265B-2D71-4532-BD5A-1309A0E596DF}"/>
              </a:ext>
            </a:extLst>
          </p:cNvPr>
          <p:cNvPicPr/>
          <p:nvPr/>
        </p:nvPicPr>
        <p:blipFill>
          <a:blip r:embed="rId4">
            <a:extLst>
              <a:ext uri="{28A0092B-C50C-407E-A947-70E740481C1C}">
                <a14:useLocalDpi xmlns:a14="http://schemas.microsoft.com/office/drawing/2010/main" val="0"/>
              </a:ext>
            </a:extLst>
          </a:blip>
          <a:stretch>
            <a:fillRect/>
          </a:stretch>
        </p:blipFill>
        <p:spPr>
          <a:xfrm>
            <a:off x="6516914" y="348343"/>
            <a:ext cx="5342011" cy="2230265"/>
          </a:xfrm>
          <a:prstGeom prst="rect">
            <a:avLst/>
          </a:prstGeom>
        </p:spPr>
      </p:pic>
      <p:pic>
        <p:nvPicPr>
          <p:cNvPr id="5" name="Content Placeholder 4">
            <a:extLst>
              <a:ext uri="{FF2B5EF4-FFF2-40B4-BE49-F238E27FC236}">
                <a16:creationId xmlns:a16="http://schemas.microsoft.com/office/drawing/2014/main" id="{B7E0A39B-7870-4FFF-9FB0-4A754973E2B3}"/>
              </a:ext>
            </a:extLst>
          </p:cNvPr>
          <p:cNvPicPr>
            <a:picLocks noGrp="1"/>
          </p:cNvPicPr>
          <p:nvPr>
            <p:ph sz="half" idx="2"/>
          </p:nvPr>
        </p:nvPicPr>
        <p:blipFill>
          <a:blip r:embed="rId5"/>
          <a:stretch>
            <a:fillRect/>
          </a:stretch>
        </p:blipFill>
        <p:spPr>
          <a:xfrm>
            <a:off x="8548914" y="2926951"/>
            <a:ext cx="3164115" cy="3345833"/>
          </a:xfrm>
          <a:prstGeom prst="rect">
            <a:avLst/>
          </a:prstGeom>
        </p:spPr>
      </p:pic>
    </p:spTree>
    <p:extLst>
      <p:ext uri="{BB962C8B-B14F-4D97-AF65-F5344CB8AC3E}">
        <p14:creationId xmlns:p14="http://schemas.microsoft.com/office/powerpoint/2010/main" val="1743787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9">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3" name="Oval 10">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4" name="Oval 11">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F8FAC010-CEC4-459E-B35B-700A0F1E39A8}"/>
              </a:ext>
            </a:extLst>
          </p:cNvPr>
          <p:cNvSpPr>
            <a:spLocks noGrp="1"/>
          </p:cNvSpPr>
          <p:nvPr>
            <p:ph type="title"/>
          </p:nvPr>
        </p:nvSpPr>
        <p:spPr>
          <a:xfrm>
            <a:off x="1069848" y="798394"/>
            <a:ext cx="4730451" cy="1637730"/>
          </a:xfrm>
        </p:spPr>
        <p:txBody>
          <a:bodyPr vert="horz" lIns="91440" tIns="45720" rIns="91440" bIns="45720" rtlCol="0" anchor="ctr">
            <a:normAutofit/>
          </a:bodyPr>
          <a:lstStyle/>
          <a:p>
            <a:r>
              <a:rPr lang="en-US" sz="4400"/>
              <a:t>Graph Based:</a:t>
            </a:r>
          </a:p>
        </p:txBody>
      </p:sp>
      <p:sp>
        <p:nvSpPr>
          <p:cNvPr id="3" name="Content Placeholder 2">
            <a:extLst>
              <a:ext uri="{FF2B5EF4-FFF2-40B4-BE49-F238E27FC236}">
                <a16:creationId xmlns:a16="http://schemas.microsoft.com/office/drawing/2014/main" id="{FF10C1AB-2C41-4891-89D2-F4F72B35CFEA}"/>
              </a:ext>
            </a:extLst>
          </p:cNvPr>
          <p:cNvSpPr>
            <a:spLocks noGrp="1"/>
          </p:cNvSpPr>
          <p:nvPr>
            <p:ph sz="half" idx="1"/>
          </p:nvPr>
        </p:nvSpPr>
        <p:spPr>
          <a:xfrm>
            <a:off x="1069848" y="2578608"/>
            <a:ext cx="4730451" cy="3593592"/>
          </a:xfrm>
        </p:spPr>
        <p:txBody>
          <a:bodyPr vert="horz" lIns="91440" tIns="45720" rIns="91440" bIns="45720" rtlCol="0">
            <a:normAutofit/>
          </a:bodyPr>
          <a:lstStyle/>
          <a:p>
            <a:r>
              <a:rPr lang="en-US" sz="1800" dirty="0">
                <a:latin typeface="Times New Roman" panose="02020603050405020304" pitchFamily="18" charset="0"/>
                <a:cs typeface="Times New Roman" panose="02020603050405020304" pitchFamily="18" charset="0"/>
              </a:rPr>
              <a:t>Relational database works only for predefined schema, dynamic schema can be used by graph based databases</a:t>
            </a:r>
          </a:p>
          <a:p>
            <a:r>
              <a:rPr lang="en-US" sz="1800" dirty="0">
                <a:latin typeface="Times New Roman" panose="02020603050405020304" pitchFamily="18" charset="0"/>
                <a:cs typeface="Times New Roman" panose="02020603050405020304" pitchFamily="18" charset="0"/>
              </a:rPr>
              <a:t>Data can be stored using nodes as users and edges as connection amongst users</a:t>
            </a:r>
          </a:p>
          <a:p>
            <a:r>
              <a:rPr lang="en-US" sz="1800" dirty="0">
                <a:latin typeface="Times New Roman" panose="02020603050405020304" pitchFamily="18" charset="0"/>
                <a:cs typeface="Times New Roman" panose="02020603050405020304" pitchFamily="18" charset="0"/>
              </a:rPr>
              <a:t>Graph databases are not suitable for horizontal scaling i.e. when connected nodes are distributed on clusters, it is very difficult to traverse and manipulate graph.</a:t>
            </a:r>
          </a:p>
          <a:p>
            <a:r>
              <a:rPr lang="en-US" sz="1800" dirty="0">
                <a:latin typeface="Times New Roman" panose="02020603050405020304" pitchFamily="18" charset="0"/>
                <a:cs typeface="Times New Roman" panose="02020603050405020304" pitchFamily="18" charset="0"/>
              </a:rPr>
              <a:t>Examples:Neo4J, Orient DB and Info Grid</a:t>
            </a:r>
          </a:p>
        </p:txBody>
      </p:sp>
      <p:sp>
        <p:nvSpPr>
          <p:cNvPr id="25" name="Freeform: Shape 13">
            <a:extLst>
              <a:ext uri="{FF2B5EF4-FFF2-40B4-BE49-F238E27FC236}">
                <a16:creationId xmlns:a16="http://schemas.microsoft.com/office/drawing/2014/main" id="{B16070FD-9EB8-4AC8-A8E2-267228385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4" y="0"/>
            <a:ext cx="627887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4F04B53D-3520-4B84-9848-6794E5E74AB8}"/>
              </a:ext>
            </a:extLst>
          </p:cNvPr>
          <p:cNvPicPr>
            <a:picLocks noGrp="1"/>
          </p:cNvPicPr>
          <p:nvPr>
            <p:ph sz="half" idx="2"/>
          </p:nvPr>
        </p:nvPicPr>
        <p:blipFill>
          <a:blip r:embed="rId4"/>
          <a:stretch>
            <a:fillRect/>
          </a:stretch>
        </p:blipFill>
        <p:spPr>
          <a:xfrm>
            <a:off x="7271151" y="1306286"/>
            <a:ext cx="4383820" cy="2902857"/>
          </a:xfrm>
          <a:prstGeom prst="rect">
            <a:avLst/>
          </a:prstGeom>
        </p:spPr>
      </p:pic>
    </p:spTree>
    <p:extLst>
      <p:ext uri="{BB962C8B-B14F-4D97-AF65-F5344CB8AC3E}">
        <p14:creationId xmlns:p14="http://schemas.microsoft.com/office/powerpoint/2010/main" val="126072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EE5DF8A4-9D12-41DD-9179-74EE88264673}"/>
              </a:ext>
            </a:extLst>
          </p:cNvPr>
          <p:cNvSpPr>
            <a:spLocks noGrp="1"/>
          </p:cNvSpPr>
          <p:nvPr>
            <p:ph type="title"/>
          </p:nvPr>
        </p:nvSpPr>
        <p:spPr>
          <a:xfrm>
            <a:off x="643468" y="643466"/>
            <a:ext cx="3686312" cy="5528734"/>
          </a:xfrm>
        </p:spPr>
        <p:txBody>
          <a:bodyPr>
            <a:normAutofit/>
          </a:bodyPr>
          <a:lstStyle/>
          <a:p>
            <a:pPr algn="r"/>
            <a:r>
              <a:rPr lang="en-US" sz="4800">
                <a:solidFill>
                  <a:srgbClr val="FFFFFF"/>
                </a:solidFill>
              </a:rPr>
              <a:t>Examples of Graph base:</a:t>
            </a:r>
            <a:endParaRPr lang="en-PK" sz="4800">
              <a:solidFill>
                <a:srgbClr val="FFFFFF"/>
              </a:solidFill>
            </a:endParaRPr>
          </a:p>
        </p:txBody>
      </p:sp>
      <p:sp>
        <p:nvSpPr>
          <p:cNvPr id="3" name="Content Placeholder 2">
            <a:extLst>
              <a:ext uri="{FF2B5EF4-FFF2-40B4-BE49-F238E27FC236}">
                <a16:creationId xmlns:a16="http://schemas.microsoft.com/office/drawing/2014/main" id="{749F77A0-A8A3-4FC3-A690-13A4D7EA0B38}"/>
              </a:ext>
            </a:extLst>
          </p:cNvPr>
          <p:cNvSpPr>
            <a:spLocks noGrp="1"/>
          </p:cNvSpPr>
          <p:nvPr>
            <p:ph idx="1"/>
          </p:nvPr>
        </p:nvSpPr>
        <p:spPr>
          <a:xfrm>
            <a:off x="5053780" y="599768"/>
            <a:ext cx="6074467" cy="5572432"/>
          </a:xfrm>
        </p:spPr>
        <p:txBody>
          <a:bodyPr anchor="ctr">
            <a:normAutofit/>
          </a:bodyPr>
          <a:lstStyle/>
          <a:p>
            <a:r>
              <a:rPr lang="en-US" sz="2200" b="1" dirty="0">
                <a:effectLst/>
                <a:latin typeface="Times New Roman" panose="02020603050405020304" pitchFamily="18" charset="0"/>
                <a:ea typeface="Calibri" panose="020F0502020204030204" pitchFamily="34" charset="0"/>
              </a:rPr>
              <a:t>Neo4J</a:t>
            </a:r>
            <a:endParaRPr lang="en-PK" sz="2200" dirty="0">
              <a:effectLst/>
              <a:latin typeface="Times New Roman" panose="02020603050405020304" pitchFamily="18" charset="0"/>
              <a:ea typeface="Calibri" panose="020F0502020204030204" pitchFamily="34" charset="0"/>
            </a:endParaRPr>
          </a:p>
          <a:p>
            <a:pPr lvl="1">
              <a:spcAft>
                <a:spcPts val="800"/>
              </a:spcAft>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It is the most popular graph-based data storage. Entities are represented by nodes and relationships amongst entities are represented by edges. Traditional relational dataset like schema is not present in this data storage. Indexing of nodes is provided by this storage technique. It is compatible with Java, Python and Ruby. Cypher query language is used for finding nodes and edges representations. Its application is in various fields like storing record in healthcare.</a:t>
            </a:r>
            <a:endParaRPr lang="en-PK" sz="19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b="1" dirty="0">
                <a:effectLst/>
                <a:latin typeface="Times New Roman" panose="02020603050405020304" pitchFamily="18" charset="0"/>
                <a:ea typeface="Calibri" panose="020F0502020204030204" pitchFamily="34" charset="0"/>
              </a:rPr>
              <a:t>Orient DB</a:t>
            </a:r>
            <a:endParaRPr lang="en-PK" sz="2200" dirty="0">
              <a:effectLst/>
              <a:latin typeface="Times New Roman" panose="02020603050405020304" pitchFamily="18" charset="0"/>
              <a:ea typeface="Calibri" panose="020F0502020204030204" pitchFamily="34" charset="0"/>
            </a:endParaRPr>
          </a:p>
          <a:p>
            <a:pPr lvl="1">
              <a:spcAft>
                <a:spcPts val="800"/>
              </a:spcAft>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Graph based and document-based storage are combined in this NoSQL database. It uses the scheme-less as well as scheme-mixed format. SQL queries can also be implemented in this data storage technique. Social networking and recommendations are some of key application area of Orient DB.</a:t>
            </a:r>
            <a:endParaRPr lang="en-PK" sz="1900" dirty="0">
              <a:effectLst/>
              <a:latin typeface="Calibri" panose="020F0502020204030204" pitchFamily="34" charset="0"/>
              <a:ea typeface="Calibri" panose="020F0502020204030204" pitchFamily="34" charset="0"/>
              <a:cs typeface="Times New Roman" panose="02020603050405020304" pitchFamily="18" charset="0"/>
            </a:endParaRPr>
          </a:p>
          <a:p>
            <a:endParaRPr lang="en-PK" dirty="0"/>
          </a:p>
        </p:txBody>
      </p:sp>
      <p:sp>
        <p:nvSpPr>
          <p:cNvPr id="18" name="Oval 11">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3">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161970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1" name="Oval 10">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2F764C0A-D4B2-4E73-B74F-59805D89557F}"/>
              </a:ext>
            </a:extLst>
          </p:cNvPr>
          <p:cNvSpPr>
            <a:spLocks noGrp="1"/>
          </p:cNvSpPr>
          <p:nvPr>
            <p:ph type="title"/>
          </p:nvPr>
        </p:nvSpPr>
        <p:spPr>
          <a:xfrm>
            <a:off x="1069848" y="798394"/>
            <a:ext cx="4730451" cy="1637730"/>
          </a:xfrm>
        </p:spPr>
        <p:txBody>
          <a:bodyPr vert="horz" lIns="91440" tIns="45720" rIns="91440" bIns="45720" rtlCol="0" anchor="ctr">
            <a:normAutofit/>
          </a:bodyPr>
          <a:lstStyle/>
          <a:p>
            <a:r>
              <a:rPr lang="en-US" sz="4400"/>
              <a:t>KEY-VALUE:</a:t>
            </a:r>
          </a:p>
        </p:txBody>
      </p:sp>
      <p:sp>
        <p:nvSpPr>
          <p:cNvPr id="3" name="Content Placeholder 2">
            <a:extLst>
              <a:ext uri="{FF2B5EF4-FFF2-40B4-BE49-F238E27FC236}">
                <a16:creationId xmlns:a16="http://schemas.microsoft.com/office/drawing/2014/main" id="{F2E06C75-5DDF-4D8B-A204-C5F53E4C9D16}"/>
              </a:ext>
            </a:extLst>
          </p:cNvPr>
          <p:cNvSpPr>
            <a:spLocks noGrp="1"/>
          </p:cNvSpPr>
          <p:nvPr>
            <p:ph sz="half" idx="1"/>
          </p:nvPr>
        </p:nvSpPr>
        <p:spPr>
          <a:xfrm>
            <a:off x="1069848" y="2578608"/>
            <a:ext cx="4730451" cy="3593592"/>
          </a:xfrm>
        </p:spPr>
        <p:txBody>
          <a:bodyPr vert="horz" lIns="91440" tIns="45720" rIns="91440" bIns="45720" rtlCol="0">
            <a:normAutofit/>
          </a:bodyPr>
          <a:lstStyle/>
          <a:p>
            <a:r>
              <a:rPr lang="en-US" sz="1800" dirty="0">
                <a:latin typeface="Times New Roman" panose="02020603050405020304" pitchFamily="18" charset="0"/>
                <a:cs typeface="Times New Roman" panose="02020603050405020304" pitchFamily="18" charset="0"/>
              </a:rPr>
              <a:t>Data is stored in the form of key which have unique value like Map or dictionary</a:t>
            </a:r>
          </a:p>
          <a:p>
            <a:r>
              <a:rPr lang="en-US" sz="1800" dirty="0">
                <a:latin typeface="Times New Roman" panose="02020603050405020304" pitchFamily="18" charset="0"/>
                <a:cs typeface="Times New Roman" panose="02020603050405020304" pitchFamily="18" charset="0"/>
              </a:rPr>
              <a:t>Key-value pair structure is fast in index i.e. value can be retrieved faster as compared to RDBMS</a:t>
            </a:r>
          </a:p>
          <a:p>
            <a:r>
              <a:rPr lang="en-US" sz="1800" dirty="0">
                <a:latin typeface="Times New Roman" panose="02020603050405020304" pitchFamily="18" charset="0"/>
                <a:cs typeface="Times New Roman" panose="02020603050405020304" pitchFamily="18" charset="0"/>
              </a:rPr>
              <a:t>This storage technique is very efficient for distributed storage.</a:t>
            </a:r>
          </a:p>
          <a:p>
            <a:r>
              <a:rPr lang="en-US" sz="1800" dirty="0">
                <a:latin typeface="Times New Roman" panose="02020603050405020304" pitchFamily="18" charset="0"/>
                <a:cs typeface="Times New Roman" panose="02020603050405020304" pitchFamily="18" charset="0"/>
              </a:rPr>
              <a:t>Key value store is used in Web sessions or any user specific information sites</a:t>
            </a:r>
          </a:p>
          <a:p>
            <a:r>
              <a:rPr lang="en-US" sz="1800" dirty="0">
                <a:latin typeface="Times New Roman" panose="02020603050405020304" pitchFamily="18" charset="0"/>
                <a:cs typeface="Times New Roman" panose="02020603050405020304" pitchFamily="18" charset="0"/>
              </a:rPr>
              <a:t>Examples: Dynamo from Amazon, Azure Table and Redis</a:t>
            </a:r>
          </a:p>
        </p:txBody>
      </p:sp>
      <p:sp>
        <p:nvSpPr>
          <p:cNvPr id="14" name="Freeform: Shape 13">
            <a:extLst>
              <a:ext uri="{FF2B5EF4-FFF2-40B4-BE49-F238E27FC236}">
                <a16:creationId xmlns:a16="http://schemas.microsoft.com/office/drawing/2014/main" id="{B16070FD-9EB8-4AC8-A8E2-267228385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4" y="0"/>
            <a:ext cx="627887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FE93966B-8881-4589-90E3-0A5BD1775419}"/>
              </a:ext>
            </a:extLst>
          </p:cNvPr>
          <p:cNvPicPr>
            <a:picLocks noGrp="1"/>
          </p:cNvPicPr>
          <p:nvPr>
            <p:ph sz="half" idx="2"/>
          </p:nvPr>
        </p:nvPicPr>
        <p:blipFill>
          <a:blip r:embed="rId4"/>
          <a:stretch>
            <a:fillRect/>
          </a:stretch>
        </p:blipFill>
        <p:spPr>
          <a:xfrm>
            <a:off x="7271151" y="907049"/>
            <a:ext cx="4218484" cy="3824608"/>
          </a:xfrm>
          <a:prstGeom prst="rect">
            <a:avLst/>
          </a:prstGeom>
        </p:spPr>
      </p:pic>
    </p:spTree>
    <p:extLst>
      <p:ext uri="{BB962C8B-B14F-4D97-AF65-F5344CB8AC3E}">
        <p14:creationId xmlns:p14="http://schemas.microsoft.com/office/powerpoint/2010/main" val="4041955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70ADA9BF-C9A8-4001-9D1D-116AA6F5DB5E}"/>
              </a:ext>
            </a:extLst>
          </p:cNvPr>
          <p:cNvSpPr>
            <a:spLocks noGrp="1"/>
          </p:cNvSpPr>
          <p:nvPr>
            <p:ph type="title"/>
          </p:nvPr>
        </p:nvSpPr>
        <p:spPr>
          <a:xfrm>
            <a:off x="643468" y="643466"/>
            <a:ext cx="3686312" cy="5528734"/>
          </a:xfrm>
        </p:spPr>
        <p:txBody>
          <a:bodyPr>
            <a:normAutofit/>
          </a:bodyPr>
          <a:lstStyle/>
          <a:p>
            <a:pPr algn="r"/>
            <a:r>
              <a:rPr lang="en-US" sz="4800">
                <a:solidFill>
                  <a:srgbClr val="FFFFFF"/>
                </a:solidFill>
              </a:rPr>
              <a:t>Key-value examples</a:t>
            </a:r>
            <a:endParaRPr lang="en-PK" sz="4800">
              <a:solidFill>
                <a:srgbClr val="FFFFFF"/>
              </a:solidFill>
            </a:endParaRPr>
          </a:p>
        </p:txBody>
      </p:sp>
      <p:sp>
        <p:nvSpPr>
          <p:cNvPr id="3" name="Content Placeholder 2">
            <a:extLst>
              <a:ext uri="{FF2B5EF4-FFF2-40B4-BE49-F238E27FC236}">
                <a16:creationId xmlns:a16="http://schemas.microsoft.com/office/drawing/2014/main" id="{68381B00-7664-4D14-BC07-7349DDE194F0}"/>
              </a:ext>
            </a:extLst>
          </p:cNvPr>
          <p:cNvSpPr>
            <a:spLocks noGrp="1"/>
          </p:cNvSpPr>
          <p:nvPr>
            <p:ph idx="1"/>
          </p:nvPr>
        </p:nvSpPr>
        <p:spPr>
          <a:xfrm>
            <a:off x="5053780" y="599768"/>
            <a:ext cx="6074467" cy="5572432"/>
          </a:xfrm>
        </p:spPr>
        <p:txBody>
          <a:bodyPr anchor="ctr">
            <a:normAutofit/>
          </a:bodyPr>
          <a:lstStyle/>
          <a:p>
            <a:r>
              <a:rPr lang="en-US" sz="2200" b="1" dirty="0">
                <a:effectLst/>
                <a:latin typeface="Times New Roman" panose="02020603050405020304" pitchFamily="18" charset="0"/>
                <a:ea typeface="Calibri" panose="020F0502020204030204" pitchFamily="34" charset="0"/>
              </a:rPr>
              <a:t>DynamoDB</a:t>
            </a:r>
            <a:endParaRPr lang="en-PK" sz="2200" dirty="0">
              <a:effectLst/>
              <a:latin typeface="Times New Roman" panose="02020603050405020304" pitchFamily="18" charset="0"/>
              <a:ea typeface="Calibri" panose="020F0502020204030204" pitchFamily="34" charset="0"/>
            </a:endParaRPr>
          </a:p>
          <a:p>
            <a:pPr lvl="1">
              <a:spcAft>
                <a:spcPts val="800"/>
              </a:spcAft>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It is NoSQL database that provides reliable and cost-effective storage. It uses solid state drives (SSD) instead of hard drives. It is implemented by using Amazon’s Dynamo model. Data is stored on multiple data centers (at least three) to provide high reliability. It provides replication with MVCC (multi version concurrency control). Synchronized clusters are also the main characteristics of this storage technique for replicas.</a:t>
            </a:r>
          </a:p>
          <a:p>
            <a:pPr lvl="1">
              <a:spcAft>
                <a:spcPts val="800"/>
              </a:spcAft>
            </a:pPr>
            <a:r>
              <a:rPr lang="en-US" sz="2200" b="1" dirty="0">
                <a:effectLst/>
                <a:latin typeface="Times New Roman" panose="02020603050405020304" pitchFamily="18" charset="0"/>
                <a:ea typeface="Calibri" panose="020F0502020204030204" pitchFamily="34" charset="0"/>
              </a:rPr>
              <a:t>Oracle NoSQL</a:t>
            </a:r>
            <a:endParaRPr lang="en-PK" sz="2200" dirty="0">
              <a:effectLst/>
              <a:latin typeface="Times New Roman" panose="02020603050405020304" pitchFamily="18" charset="0"/>
              <a:ea typeface="Calibri" panose="020F0502020204030204" pitchFamily="34" charset="0"/>
            </a:endParaRPr>
          </a:p>
          <a:p>
            <a:pPr lvl="2"/>
            <a:r>
              <a:rPr lang="en-US" sz="1900" dirty="0">
                <a:effectLst/>
                <a:latin typeface="Times New Roman" panose="02020603050405020304" pitchFamily="18" charset="0"/>
                <a:ea typeface="Calibri" panose="020F0502020204030204" pitchFamily="34" charset="0"/>
              </a:rPr>
              <a:t>Big data storage can be well handled by Oracle NoSQL. It combines oracle and Hadoop to store and process unstructured data. JSON format is implemented in this database. It is very simple key-value data storage.</a:t>
            </a:r>
            <a:endParaRPr lang="en-PK" sz="1900" dirty="0"/>
          </a:p>
        </p:txBody>
      </p:sp>
      <p:sp>
        <p:nvSpPr>
          <p:cNvPr id="12" name="Oval 11">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320807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1" name="Oval 10">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932904E5-17A2-488B-B6B7-A8AF0446482C}"/>
              </a:ext>
            </a:extLst>
          </p:cNvPr>
          <p:cNvSpPr>
            <a:spLocks noGrp="1"/>
          </p:cNvSpPr>
          <p:nvPr>
            <p:ph type="title"/>
          </p:nvPr>
        </p:nvSpPr>
        <p:spPr>
          <a:xfrm>
            <a:off x="1069848" y="798394"/>
            <a:ext cx="4730451" cy="1637730"/>
          </a:xfrm>
        </p:spPr>
        <p:txBody>
          <a:bodyPr vert="horz" lIns="91440" tIns="45720" rIns="91440" bIns="45720" rtlCol="0" anchor="ctr">
            <a:normAutofit/>
          </a:bodyPr>
          <a:lstStyle/>
          <a:p>
            <a:r>
              <a:rPr lang="en-US" sz="4400"/>
              <a:t>Document Oriented:</a:t>
            </a:r>
          </a:p>
        </p:txBody>
      </p:sp>
      <p:sp>
        <p:nvSpPr>
          <p:cNvPr id="3" name="Content Placeholder 2">
            <a:extLst>
              <a:ext uri="{FF2B5EF4-FFF2-40B4-BE49-F238E27FC236}">
                <a16:creationId xmlns:a16="http://schemas.microsoft.com/office/drawing/2014/main" id="{8A77E165-A095-4C4E-8436-71B917151855}"/>
              </a:ext>
            </a:extLst>
          </p:cNvPr>
          <p:cNvSpPr>
            <a:spLocks noGrp="1"/>
          </p:cNvSpPr>
          <p:nvPr>
            <p:ph sz="half" idx="1"/>
          </p:nvPr>
        </p:nvSpPr>
        <p:spPr>
          <a:xfrm>
            <a:off x="1069848" y="2578608"/>
            <a:ext cx="4730451" cy="3593592"/>
          </a:xfrm>
        </p:spPr>
        <p:txBody>
          <a:bodyPr vert="horz" lIns="91440" tIns="45720" rIns="91440" bIns="45720" rtlCol="0">
            <a:noAutofit/>
          </a:bodyPr>
          <a:lstStyle/>
          <a:p>
            <a:r>
              <a:rPr lang="en-US" sz="1600" dirty="0"/>
              <a:t>Document oriented data storage technique should not be used when there are a lot of relations amongst different tables and normalization is to be incorporated.</a:t>
            </a:r>
          </a:p>
          <a:p>
            <a:r>
              <a:rPr lang="en-US" sz="1600" dirty="0"/>
              <a:t>This storage technique uses dynamic schema, the advantage is new attribute can be easily added for some documents.</a:t>
            </a:r>
          </a:p>
          <a:p>
            <a:r>
              <a:rPr lang="en-US" sz="1600" dirty="0"/>
              <a:t>This is different from relational database fixed schema structure where new attribute is to be added for all records.-Document based databases pro-vides indexing based on primary key.</a:t>
            </a:r>
          </a:p>
          <a:p>
            <a:r>
              <a:rPr lang="en-US" sz="1600" dirty="0"/>
              <a:t>Examples: MongoDB, CouchDB, Orient DB and Mark Logic.</a:t>
            </a:r>
          </a:p>
        </p:txBody>
      </p:sp>
      <p:sp>
        <p:nvSpPr>
          <p:cNvPr id="14" name="Freeform: Shape 13">
            <a:extLst>
              <a:ext uri="{FF2B5EF4-FFF2-40B4-BE49-F238E27FC236}">
                <a16:creationId xmlns:a16="http://schemas.microsoft.com/office/drawing/2014/main" id="{B16070FD-9EB8-4AC8-A8E2-267228385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4" y="0"/>
            <a:ext cx="627887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0616D288-5F02-4992-BB07-61C8D19F8759}"/>
              </a:ext>
            </a:extLst>
          </p:cNvPr>
          <p:cNvPicPr>
            <a:picLocks noGrp="1"/>
          </p:cNvPicPr>
          <p:nvPr>
            <p:ph sz="half" idx="2"/>
          </p:nvPr>
        </p:nvPicPr>
        <p:blipFill>
          <a:blip r:embed="rId4"/>
          <a:stretch>
            <a:fillRect/>
          </a:stretch>
        </p:blipFill>
        <p:spPr>
          <a:xfrm>
            <a:off x="7271151" y="1487099"/>
            <a:ext cx="4218484" cy="3142958"/>
          </a:xfrm>
          <a:prstGeom prst="rect">
            <a:avLst/>
          </a:prstGeom>
        </p:spPr>
      </p:pic>
    </p:spTree>
    <p:extLst>
      <p:ext uri="{BB962C8B-B14F-4D97-AF65-F5344CB8AC3E}">
        <p14:creationId xmlns:p14="http://schemas.microsoft.com/office/powerpoint/2010/main" val="2649965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5548254D-9D59-4BEB-B1EE-2EBE844D3000}"/>
              </a:ext>
            </a:extLst>
          </p:cNvPr>
          <p:cNvSpPr>
            <a:spLocks noGrp="1"/>
          </p:cNvSpPr>
          <p:nvPr>
            <p:ph type="title"/>
          </p:nvPr>
        </p:nvSpPr>
        <p:spPr>
          <a:xfrm>
            <a:off x="643468" y="643466"/>
            <a:ext cx="3686312" cy="5528734"/>
          </a:xfrm>
        </p:spPr>
        <p:txBody>
          <a:bodyPr>
            <a:normAutofit/>
          </a:bodyPr>
          <a:lstStyle/>
          <a:p>
            <a:pPr algn="r"/>
            <a:r>
              <a:rPr lang="en-US" sz="4800" dirty="0">
                <a:solidFill>
                  <a:srgbClr val="FFFFFF"/>
                </a:solidFill>
              </a:rPr>
              <a:t>Document base examples:</a:t>
            </a:r>
            <a:endParaRPr lang="en-PK" sz="4800" dirty="0">
              <a:solidFill>
                <a:srgbClr val="FFFFFF"/>
              </a:solidFill>
            </a:endParaRPr>
          </a:p>
        </p:txBody>
      </p:sp>
      <p:sp>
        <p:nvSpPr>
          <p:cNvPr id="3" name="Content Placeholder 2">
            <a:extLst>
              <a:ext uri="{FF2B5EF4-FFF2-40B4-BE49-F238E27FC236}">
                <a16:creationId xmlns:a16="http://schemas.microsoft.com/office/drawing/2014/main" id="{91DF8EF0-DCA9-4DA4-B676-885306F884AD}"/>
              </a:ext>
            </a:extLst>
          </p:cNvPr>
          <p:cNvSpPr>
            <a:spLocks noGrp="1"/>
          </p:cNvSpPr>
          <p:nvPr>
            <p:ph idx="1"/>
          </p:nvPr>
        </p:nvSpPr>
        <p:spPr>
          <a:xfrm>
            <a:off x="5053780" y="599768"/>
            <a:ext cx="6074467" cy="5572432"/>
          </a:xfrm>
        </p:spPr>
        <p:txBody>
          <a:bodyPr anchor="ctr">
            <a:normAutofit/>
          </a:bodyPr>
          <a:lstStyle/>
          <a:p>
            <a:r>
              <a:rPr lang="en-US" sz="2200" b="1" dirty="0">
                <a:effectLst/>
                <a:latin typeface="Times New Roman" panose="02020603050405020304" pitchFamily="18" charset="0"/>
                <a:ea typeface="Calibri" panose="020F0502020204030204" pitchFamily="34" charset="0"/>
              </a:rPr>
              <a:t>MongoDB</a:t>
            </a:r>
            <a:endParaRPr lang="en-PK" sz="2200" dirty="0">
              <a:effectLst/>
              <a:latin typeface="Times New Roman" panose="02020603050405020304" pitchFamily="18" charset="0"/>
              <a:ea typeface="Calibri" panose="020F0502020204030204" pitchFamily="34" charset="0"/>
            </a:endParaRPr>
          </a:p>
          <a:p>
            <a:pPr lvl="1">
              <a:spcAft>
                <a:spcPts val="800"/>
              </a:spcAft>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It is open-source document-oriented data storage. It works on Master Slave storage architecture. Master can read and write in the form of documents while slave can only read. Format for storage is BSON (more compact format i.e. Binary JSON) which uses dynamic schema. Fault tolerance is the main feature of MongoDB. MongoDB allows data to be organized in the form of Collections and not on tables. Querying specified record from this collection is used by dot (.) notations.</a:t>
            </a:r>
            <a:endParaRPr lang="en-PK" sz="19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200" b="1" dirty="0">
                <a:effectLst/>
                <a:latin typeface="Times New Roman" panose="02020603050405020304" pitchFamily="18" charset="0"/>
                <a:ea typeface="Calibri" panose="020F0502020204030204" pitchFamily="34" charset="0"/>
              </a:rPr>
              <a:t>CouchDB</a:t>
            </a:r>
            <a:endParaRPr lang="en-PK" sz="2200" dirty="0">
              <a:effectLst/>
              <a:latin typeface="Times New Roman" panose="02020603050405020304" pitchFamily="18" charset="0"/>
              <a:ea typeface="Calibri" panose="020F0502020204030204" pitchFamily="34" charset="0"/>
            </a:endParaRPr>
          </a:p>
          <a:p>
            <a:pPr lvl="1">
              <a:spcAft>
                <a:spcPts val="800"/>
              </a:spcAft>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It is used for implementing web interface using JSON format. It is written in Erlang and not based on schema as in relational data-base. Http and Rest protocol is used in this data storage. JavaScript query language is used to fetch unstructured data. High scalability and high availability are important features of this storage structure.</a:t>
            </a:r>
            <a:endParaRPr lang="en-PK" sz="19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PK" sz="1900" dirty="0"/>
          </a:p>
        </p:txBody>
      </p:sp>
      <p:sp>
        <p:nvSpPr>
          <p:cNvPr id="12" name="Oval 11">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461494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0">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522DB4-2E7C-4B2B-A96E-45F0D6A187C0}"/>
              </a:ext>
            </a:extLst>
          </p:cNvPr>
          <p:cNvSpPr>
            <a:spLocks noGrp="1"/>
          </p:cNvSpPr>
          <p:nvPr>
            <p:ph type="title"/>
          </p:nvPr>
        </p:nvSpPr>
        <p:spPr>
          <a:xfrm>
            <a:off x="8479777" y="639763"/>
            <a:ext cx="3046073" cy="5177377"/>
          </a:xfrm>
          <a:ln>
            <a:noFill/>
          </a:ln>
        </p:spPr>
        <p:txBody>
          <a:bodyPr>
            <a:normAutofit/>
          </a:bodyPr>
          <a:lstStyle/>
          <a:p>
            <a:pPr marL="0" marR="0" lvl="0" indent="0" defTabSz="914400" rtl="0" eaLnBrk="0" fontAlgn="base" latinLnBrk="0" hangingPunct="0">
              <a:spcBef>
                <a:spcPct val="0"/>
              </a:spcBef>
              <a:spcAft>
                <a:spcPct val="0"/>
              </a:spcAft>
              <a:buClrTx/>
              <a:buSzTx/>
              <a:buFontTx/>
              <a:buNone/>
              <a:tabLst/>
            </a:pPr>
            <a:r>
              <a:rPr kumimoji="0" lang="en-US" altLang="en-PK" sz="4000" b="1" i="0" u="none" strike="noStrike" cap="none" normalizeH="0" baseline="0">
                <a:ln>
                  <a:noFill/>
                </a:ln>
                <a:effectLst/>
                <a:latin typeface="Times New Roman" panose="02020603050405020304" pitchFamily="18" charset="0"/>
                <a:ea typeface="Calibri" panose="020F0502020204030204" pitchFamily="34" charset="0"/>
                <a:cs typeface="Times New Roman" panose="02020603050405020304" pitchFamily="18" charset="0"/>
              </a:rPr>
              <a:t>Comparison of NoSQL database categories</a:t>
            </a:r>
            <a:endParaRPr kumimoji="0" lang="en-US" altLang="en-PK" sz="4000" b="0" i="0" u="none" strike="noStrike" cap="none" normalizeH="0" baseline="0">
              <a:ln>
                <a:noFill/>
              </a:ln>
              <a:effectLst/>
            </a:endParaRPr>
          </a:p>
          <a:p>
            <a:pPr marL="0" marR="0" lvl="0" indent="0" defTabSz="914400" rtl="0" eaLnBrk="0" fontAlgn="base" latinLnBrk="0" hangingPunct="0">
              <a:spcBef>
                <a:spcPct val="0"/>
              </a:spcBef>
              <a:spcAft>
                <a:spcPct val="0"/>
              </a:spcAft>
              <a:buClrTx/>
              <a:buSzTx/>
              <a:buFontTx/>
              <a:buNone/>
              <a:tabLst/>
            </a:pPr>
            <a:endParaRPr kumimoji="0" lang="en-US" altLang="en-PK" sz="4000" b="0" i="0" u="none" strike="noStrike" cap="none" normalizeH="0" baseline="0">
              <a:ln>
                <a:noFill/>
              </a:ln>
              <a:effectLst/>
              <a:latin typeface="Arial" panose="020B0604020202020204" pitchFamily="34" charset="0"/>
            </a:endParaRPr>
          </a:p>
        </p:txBody>
      </p:sp>
      <p:grpSp>
        <p:nvGrpSpPr>
          <p:cNvPr id="23" name="Group 22">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4" name="Oval 23">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5" name="Oval 24">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4" name="Content Placeholder 3">
            <a:extLst>
              <a:ext uri="{FF2B5EF4-FFF2-40B4-BE49-F238E27FC236}">
                <a16:creationId xmlns:a16="http://schemas.microsoft.com/office/drawing/2014/main" id="{3767F40B-52BD-466E-8EAE-33BEB54AF31A}"/>
              </a:ext>
            </a:extLst>
          </p:cNvPr>
          <p:cNvGraphicFramePr>
            <a:graphicFrameLocks noGrp="1"/>
          </p:cNvGraphicFramePr>
          <p:nvPr>
            <p:ph idx="1"/>
            <p:extLst>
              <p:ext uri="{D42A27DB-BD31-4B8C-83A1-F6EECF244321}">
                <p14:modId xmlns:p14="http://schemas.microsoft.com/office/powerpoint/2010/main" val="3808250954"/>
              </p:ext>
            </p:extLst>
          </p:nvPr>
        </p:nvGraphicFramePr>
        <p:xfrm>
          <a:off x="101600" y="290287"/>
          <a:ext cx="7705517" cy="6367401"/>
        </p:xfrm>
        <a:graphic>
          <a:graphicData uri="http://schemas.openxmlformats.org/drawingml/2006/table">
            <a:tbl>
              <a:tblPr/>
              <a:tblGrid>
                <a:gridCol w="1443592">
                  <a:extLst>
                    <a:ext uri="{9D8B030D-6E8A-4147-A177-3AD203B41FA5}">
                      <a16:colId xmlns:a16="http://schemas.microsoft.com/office/drawing/2014/main" val="4148028391"/>
                    </a:ext>
                  </a:extLst>
                </a:gridCol>
                <a:gridCol w="1335245">
                  <a:extLst>
                    <a:ext uri="{9D8B030D-6E8A-4147-A177-3AD203B41FA5}">
                      <a16:colId xmlns:a16="http://schemas.microsoft.com/office/drawing/2014/main" val="2454408094"/>
                    </a:ext>
                  </a:extLst>
                </a:gridCol>
                <a:gridCol w="1375287">
                  <a:extLst>
                    <a:ext uri="{9D8B030D-6E8A-4147-A177-3AD203B41FA5}">
                      <a16:colId xmlns:a16="http://schemas.microsoft.com/office/drawing/2014/main" val="3614450992"/>
                    </a:ext>
                  </a:extLst>
                </a:gridCol>
                <a:gridCol w="1639086">
                  <a:extLst>
                    <a:ext uri="{9D8B030D-6E8A-4147-A177-3AD203B41FA5}">
                      <a16:colId xmlns:a16="http://schemas.microsoft.com/office/drawing/2014/main" val="4292559856"/>
                    </a:ext>
                  </a:extLst>
                </a:gridCol>
                <a:gridCol w="1912307">
                  <a:extLst>
                    <a:ext uri="{9D8B030D-6E8A-4147-A177-3AD203B41FA5}">
                      <a16:colId xmlns:a16="http://schemas.microsoft.com/office/drawing/2014/main" val="936188393"/>
                    </a:ext>
                  </a:extLst>
                </a:gridCol>
              </a:tblGrid>
              <a:tr h="725366">
                <a:tc>
                  <a:txBody>
                    <a:bodyPr/>
                    <a:lstStyle/>
                    <a:p>
                      <a:pPr algn="l" fontAlgn="t">
                        <a:lnSpc>
                          <a:spcPct val="107000"/>
                        </a:lnSpc>
                        <a:spcBef>
                          <a:spcPts val="0"/>
                        </a:spcBef>
                        <a:spcAft>
                          <a:spcPts val="800"/>
                        </a:spcAft>
                      </a:pPr>
                      <a:r>
                        <a:rPr lang="en-US" sz="1800" b="1"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Parameter </a:t>
                      </a:r>
                      <a:endParaRPr lang="en-US" sz="1800" b="0" i="0" u="none" strike="noStrike" dirty="0">
                        <a:effectLst/>
                        <a:latin typeface="Arial" panose="020B0604020202020204" pitchFamily="34" charset="0"/>
                      </a:endParaRPr>
                    </a:p>
                  </a:txBody>
                  <a:tcPr marL="76035" marR="76035" marT="10560" marB="0">
                    <a:lnL>
                      <a:noFill/>
                    </a:lnL>
                    <a:lnR>
                      <a:noFill/>
                    </a:lnR>
                    <a:lnT>
                      <a:noFill/>
                    </a:lnT>
                    <a:lnB>
                      <a:noFill/>
                    </a:lnB>
                  </a:tcPr>
                </a:tc>
                <a:tc>
                  <a:txBody>
                    <a:bodyPr/>
                    <a:lstStyle/>
                    <a:p>
                      <a:pPr algn="l" fontAlgn="t">
                        <a:lnSpc>
                          <a:spcPct val="107000"/>
                        </a:lnSpc>
                        <a:spcBef>
                          <a:spcPts val="0"/>
                        </a:spcBef>
                        <a:spcAft>
                          <a:spcPts val="800"/>
                        </a:spcAft>
                      </a:pPr>
                      <a:r>
                        <a:rPr lang="en-US" sz="1800" b="1"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Column Oriented </a:t>
                      </a:r>
                      <a:endParaRPr lang="en-US" sz="1800" b="0" i="0" u="none" strike="noStrike">
                        <a:effectLst/>
                        <a:latin typeface="Arial" panose="020B0604020202020204" pitchFamily="34" charset="0"/>
                      </a:endParaRPr>
                    </a:p>
                  </a:txBody>
                  <a:tcPr marL="76035" marR="76035" marT="10560" marB="0">
                    <a:lnL>
                      <a:noFill/>
                    </a:lnL>
                    <a:lnR>
                      <a:noFill/>
                    </a:lnR>
                    <a:lnT>
                      <a:noFill/>
                    </a:lnT>
                    <a:lnB>
                      <a:noFill/>
                    </a:lnB>
                  </a:tcPr>
                </a:tc>
                <a:tc>
                  <a:txBody>
                    <a:bodyPr/>
                    <a:lstStyle/>
                    <a:p>
                      <a:pPr algn="l" fontAlgn="t">
                        <a:lnSpc>
                          <a:spcPct val="107000"/>
                        </a:lnSpc>
                        <a:spcBef>
                          <a:spcPts val="0"/>
                        </a:spcBef>
                        <a:spcAft>
                          <a:spcPts val="800"/>
                        </a:spcAft>
                      </a:pPr>
                      <a:r>
                        <a:rPr lang="en-US" sz="1800" b="1"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Graph Based </a:t>
                      </a:r>
                      <a:endParaRPr lang="en-US" sz="1800" b="0" i="0" u="none" strike="noStrike">
                        <a:effectLst/>
                        <a:latin typeface="Arial" panose="020B0604020202020204" pitchFamily="34" charset="0"/>
                      </a:endParaRPr>
                    </a:p>
                  </a:txBody>
                  <a:tcPr marL="76035" marR="76035" marT="10560" marB="0">
                    <a:lnL>
                      <a:noFill/>
                    </a:lnL>
                    <a:lnR>
                      <a:noFill/>
                    </a:lnR>
                    <a:lnT>
                      <a:noFill/>
                    </a:lnT>
                    <a:lnB>
                      <a:noFill/>
                    </a:lnB>
                  </a:tcPr>
                </a:tc>
                <a:tc>
                  <a:txBody>
                    <a:bodyPr/>
                    <a:lstStyle/>
                    <a:p>
                      <a:pPr algn="l" fontAlgn="t">
                        <a:lnSpc>
                          <a:spcPct val="107000"/>
                        </a:lnSpc>
                        <a:spcBef>
                          <a:spcPts val="0"/>
                        </a:spcBef>
                        <a:spcAft>
                          <a:spcPts val="800"/>
                        </a:spcAft>
                      </a:pPr>
                      <a:r>
                        <a:rPr lang="en-US" sz="1800" b="1"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Key Value </a:t>
                      </a:r>
                      <a:endParaRPr lang="en-US" sz="1800" b="0" i="0" u="none" strike="noStrike">
                        <a:effectLst/>
                        <a:latin typeface="Arial" panose="020B0604020202020204" pitchFamily="34" charset="0"/>
                      </a:endParaRPr>
                    </a:p>
                  </a:txBody>
                  <a:tcPr marL="76035" marR="76035" marT="10560" marB="0">
                    <a:lnL>
                      <a:noFill/>
                    </a:lnL>
                    <a:lnR>
                      <a:noFill/>
                    </a:lnR>
                    <a:lnT>
                      <a:noFill/>
                    </a:lnT>
                    <a:lnB>
                      <a:noFill/>
                    </a:lnB>
                  </a:tcPr>
                </a:tc>
                <a:tc>
                  <a:txBody>
                    <a:bodyPr/>
                    <a:lstStyle/>
                    <a:p>
                      <a:pPr algn="l" fontAlgn="t">
                        <a:lnSpc>
                          <a:spcPct val="107000"/>
                        </a:lnSpc>
                        <a:spcBef>
                          <a:spcPts val="0"/>
                        </a:spcBef>
                        <a:spcAft>
                          <a:spcPts val="800"/>
                        </a:spcAft>
                      </a:pPr>
                      <a:r>
                        <a:rPr lang="en-US" sz="1800" b="1"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Document Oriented </a:t>
                      </a:r>
                      <a:endParaRPr lang="en-US" sz="1800" b="0" i="0" u="none" strike="noStrike">
                        <a:effectLst/>
                        <a:latin typeface="Arial" panose="020B0604020202020204" pitchFamily="34" charset="0"/>
                      </a:endParaRPr>
                    </a:p>
                  </a:txBody>
                  <a:tcPr marL="76035" marR="76035" marT="10560" marB="0">
                    <a:lnL>
                      <a:noFill/>
                    </a:lnL>
                    <a:lnR>
                      <a:noFill/>
                    </a:lnR>
                    <a:lnT>
                      <a:noFill/>
                    </a:lnT>
                    <a:lnB>
                      <a:noFill/>
                    </a:lnB>
                  </a:tcPr>
                </a:tc>
                <a:extLst>
                  <a:ext uri="{0D108BD9-81ED-4DB2-BD59-A6C34878D82A}">
                    <a16:rowId xmlns:a16="http://schemas.microsoft.com/office/drawing/2014/main" val="854915008"/>
                  </a:ext>
                </a:extLst>
              </a:tr>
              <a:tr h="725366">
                <a:tc>
                  <a:txBody>
                    <a:bodyPr/>
                    <a:lstStyle/>
                    <a:p>
                      <a:pPr algn="l" fontAlgn="t">
                        <a:lnSpc>
                          <a:spcPct val="107000"/>
                        </a:lnSpc>
                        <a:spcBef>
                          <a:spcPts val="0"/>
                        </a:spcBef>
                        <a:spcAft>
                          <a:spcPts val="800"/>
                        </a:spcAft>
                      </a:pPr>
                      <a:r>
                        <a:rPr lang="en-US" sz="18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Storage </a:t>
                      </a:r>
                      <a:endParaRPr lang="en-US" sz="1800" b="0" i="0" u="none" strike="noStrike" dirty="0">
                        <a:effectLst/>
                        <a:latin typeface="Arial" panose="020B0604020202020204" pitchFamily="34" charset="0"/>
                      </a:endParaRPr>
                    </a:p>
                  </a:txBody>
                  <a:tcPr marL="76035" marR="76035" marT="10560" marB="0">
                    <a:lnL>
                      <a:noFill/>
                    </a:lnL>
                    <a:lnR>
                      <a:noFill/>
                    </a:lnR>
                    <a:lnT>
                      <a:noFill/>
                    </a:lnT>
                    <a:lnB>
                      <a:noFill/>
                    </a:lnB>
                  </a:tcPr>
                </a:tc>
                <a:tc>
                  <a:txBody>
                    <a:bodyPr/>
                    <a:lstStyle/>
                    <a:p>
                      <a:pPr algn="l" fontAlgn="t">
                        <a:lnSpc>
                          <a:spcPct val="107000"/>
                        </a:lnSpc>
                        <a:spcBef>
                          <a:spcPts val="0"/>
                        </a:spcBef>
                        <a:spcAft>
                          <a:spcPts val="800"/>
                        </a:spcAft>
                      </a:pPr>
                      <a:r>
                        <a:rPr lang="en-US" sz="18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Columns </a:t>
                      </a:r>
                      <a:endParaRPr lang="en-US" sz="1800" b="0" i="0" u="none" strike="noStrike">
                        <a:effectLst/>
                        <a:latin typeface="Arial" panose="020B0604020202020204" pitchFamily="34" charset="0"/>
                      </a:endParaRPr>
                    </a:p>
                  </a:txBody>
                  <a:tcPr marL="76035" marR="76035" marT="10560" marB="0">
                    <a:lnL>
                      <a:noFill/>
                    </a:lnL>
                    <a:lnR>
                      <a:noFill/>
                    </a:lnR>
                    <a:lnT>
                      <a:noFill/>
                    </a:lnT>
                    <a:lnB>
                      <a:noFill/>
                    </a:lnB>
                  </a:tcPr>
                </a:tc>
                <a:tc>
                  <a:txBody>
                    <a:bodyPr/>
                    <a:lstStyle/>
                    <a:p>
                      <a:pPr algn="l" fontAlgn="t">
                        <a:lnSpc>
                          <a:spcPct val="107000"/>
                        </a:lnSpc>
                        <a:spcBef>
                          <a:spcPts val="0"/>
                        </a:spcBef>
                        <a:spcAft>
                          <a:spcPts val="800"/>
                        </a:spcAft>
                      </a:pPr>
                      <a:r>
                        <a:rPr lang="en-US" sz="18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Nodes and edges </a:t>
                      </a:r>
                      <a:endParaRPr lang="en-US" sz="1800" b="0" i="0" u="none" strike="noStrike">
                        <a:effectLst/>
                        <a:latin typeface="Arial" panose="020B0604020202020204" pitchFamily="34" charset="0"/>
                      </a:endParaRPr>
                    </a:p>
                  </a:txBody>
                  <a:tcPr marL="76035" marR="76035" marT="10560" marB="0">
                    <a:lnL>
                      <a:noFill/>
                    </a:lnL>
                    <a:lnR>
                      <a:noFill/>
                    </a:lnR>
                    <a:lnT>
                      <a:noFill/>
                    </a:lnT>
                    <a:lnB>
                      <a:noFill/>
                    </a:lnB>
                  </a:tcPr>
                </a:tc>
                <a:tc>
                  <a:txBody>
                    <a:bodyPr/>
                    <a:lstStyle/>
                    <a:p>
                      <a:pPr algn="l" fontAlgn="t">
                        <a:lnSpc>
                          <a:spcPct val="107000"/>
                        </a:lnSpc>
                        <a:spcBef>
                          <a:spcPts val="0"/>
                        </a:spcBef>
                        <a:spcAft>
                          <a:spcPts val="800"/>
                        </a:spcAft>
                      </a:pPr>
                      <a:r>
                        <a:rPr lang="en-US" sz="18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Unique Key with value </a:t>
                      </a:r>
                      <a:endParaRPr lang="en-US" sz="1800" b="0" i="0" u="none" strike="noStrike">
                        <a:effectLst/>
                        <a:latin typeface="Arial" panose="020B0604020202020204" pitchFamily="34" charset="0"/>
                      </a:endParaRPr>
                    </a:p>
                  </a:txBody>
                  <a:tcPr marL="76035" marR="76035" marT="10560" marB="0">
                    <a:lnL>
                      <a:noFill/>
                    </a:lnL>
                    <a:lnR>
                      <a:noFill/>
                    </a:lnR>
                    <a:lnT>
                      <a:noFill/>
                    </a:lnT>
                    <a:lnB>
                      <a:noFill/>
                    </a:lnB>
                  </a:tcPr>
                </a:tc>
                <a:tc>
                  <a:txBody>
                    <a:bodyPr/>
                    <a:lstStyle/>
                    <a:p>
                      <a:pPr algn="l" fontAlgn="t">
                        <a:lnSpc>
                          <a:spcPct val="107000"/>
                        </a:lnSpc>
                        <a:spcBef>
                          <a:spcPts val="0"/>
                        </a:spcBef>
                        <a:spcAft>
                          <a:spcPts val="800"/>
                        </a:spcAft>
                      </a:pPr>
                      <a:r>
                        <a:rPr lang="en-US" sz="18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XML, JSON, BSON </a:t>
                      </a:r>
                      <a:endParaRPr lang="en-US" sz="1800" b="0" i="0" u="none" strike="noStrike">
                        <a:effectLst/>
                        <a:latin typeface="Arial" panose="020B0604020202020204" pitchFamily="34" charset="0"/>
                      </a:endParaRPr>
                    </a:p>
                  </a:txBody>
                  <a:tcPr marL="76035" marR="76035" marT="10560" marB="0">
                    <a:lnL>
                      <a:noFill/>
                    </a:lnL>
                    <a:lnR>
                      <a:noFill/>
                    </a:lnR>
                    <a:lnT>
                      <a:noFill/>
                    </a:lnT>
                    <a:lnB>
                      <a:noFill/>
                    </a:lnB>
                  </a:tcPr>
                </a:tc>
                <a:extLst>
                  <a:ext uri="{0D108BD9-81ED-4DB2-BD59-A6C34878D82A}">
                    <a16:rowId xmlns:a16="http://schemas.microsoft.com/office/drawing/2014/main" val="241008213"/>
                  </a:ext>
                </a:extLst>
              </a:tr>
              <a:tr h="725366">
                <a:tc>
                  <a:txBody>
                    <a:bodyPr/>
                    <a:lstStyle/>
                    <a:p>
                      <a:pPr algn="l" fontAlgn="t">
                        <a:lnSpc>
                          <a:spcPct val="107000"/>
                        </a:lnSpc>
                        <a:spcBef>
                          <a:spcPts val="0"/>
                        </a:spcBef>
                        <a:spcAft>
                          <a:spcPts val="800"/>
                        </a:spcAft>
                      </a:pPr>
                      <a:r>
                        <a:rPr lang="en-US" sz="18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Applications </a:t>
                      </a:r>
                      <a:endParaRPr lang="en-US" sz="1800" b="0" i="0" u="none" strike="noStrike" dirty="0">
                        <a:effectLst/>
                        <a:latin typeface="Arial" panose="020B0604020202020204" pitchFamily="34" charset="0"/>
                      </a:endParaRPr>
                    </a:p>
                  </a:txBody>
                  <a:tcPr marL="76035" marR="76035" marT="10560" marB="0">
                    <a:lnL>
                      <a:noFill/>
                    </a:lnL>
                    <a:lnR>
                      <a:noFill/>
                    </a:lnR>
                    <a:lnT>
                      <a:noFill/>
                    </a:lnT>
                    <a:lnB>
                      <a:noFill/>
                    </a:lnB>
                  </a:tcPr>
                </a:tc>
                <a:tc>
                  <a:txBody>
                    <a:bodyPr/>
                    <a:lstStyle/>
                    <a:p>
                      <a:pPr algn="l" fontAlgn="t">
                        <a:lnSpc>
                          <a:spcPct val="107000"/>
                        </a:lnSpc>
                        <a:spcBef>
                          <a:spcPts val="0"/>
                        </a:spcBef>
                        <a:spcAft>
                          <a:spcPts val="800"/>
                        </a:spcAft>
                      </a:pPr>
                      <a:r>
                        <a:rPr lang="en-US" sz="18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Sparse data </a:t>
                      </a:r>
                      <a:endParaRPr lang="en-US" sz="1800" b="0" i="0" u="none" strike="noStrike" dirty="0">
                        <a:effectLst/>
                        <a:latin typeface="Arial" panose="020B0604020202020204" pitchFamily="34" charset="0"/>
                      </a:endParaRPr>
                    </a:p>
                  </a:txBody>
                  <a:tcPr marL="76035" marR="76035" marT="10560" marB="0">
                    <a:lnL>
                      <a:noFill/>
                    </a:lnL>
                    <a:lnR>
                      <a:noFill/>
                    </a:lnR>
                    <a:lnT>
                      <a:noFill/>
                    </a:lnT>
                    <a:lnB>
                      <a:noFill/>
                    </a:lnB>
                  </a:tcPr>
                </a:tc>
                <a:tc>
                  <a:txBody>
                    <a:bodyPr/>
                    <a:lstStyle/>
                    <a:p>
                      <a:pPr algn="l" fontAlgn="t">
                        <a:lnSpc>
                          <a:spcPct val="107000"/>
                        </a:lnSpc>
                        <a:spcBef>
                          <a:spcPts val="0"/>
                        </a:spcBef>
                        <a:spcAft>
                          <a:spcPts val="800"/>
                        </a:spcAft>
                      </a:pPr>
                      <a:r>
                        <a:rPr lang="en-US" sz="18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Social connections </a:t>
                      </a:r>
                      <a:endParaRPr lang="en-US" sz="1800" b="0" i="0" u="none" strike="noStrike">
                        <a:effectLst/>
                        <a:latin typeface="Arial" panose="020B0604020202020204" pitchFamily="34" charset="0"/>
                      </a:endParaRPr>
                    </a:p>
                  </a:txBody>
                  <a:tcPr marL="76035" marR="76035" marT="10560" marB="0">
                    <a:lnL>
                      <a:noFill/>
                    </a:lnL>
                    <a:lnR>
                      <a:noFill/>
                    </a:lnR>
                    <a:lnT>
                      <a:noFill/>
                    </a:lnT>
                    <a:lnB>
                      <a:noFill/>
                    </a:lnB>
                  </a:tcPr>
                </a:tc>
                <a:tc>
                  <a:txBody>
                    <a:bodyPr/>
                    <a:lstStyle/>
                    <a:p>
                      <a:pPr algn="l" fontAlgn="t">
                        <a:lnSpc>
                          <a:spcPct val="107000"/>
                        </a:lnSpc>
                        <a:spcBef>
                          <a:spcPts val="0"/>
                        </a:spcBef>
                        <a:spcAft>
                          <a:spcPts val="800"/>
                        </a:spcAft>
                      </a:pPr>
                      <a:r>
                        <a:rPr lang="en-US" sz="18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Indexing </a:t>
                      </a:r>
                      <a:endParaRPr lang="en-US" sz="1800" b="0" i="0" u="none" strike="noStrike">
                        <a:effectLst/>
                        <a:latin typeface="Arial" panose="020B0604020202020204" pitchFamily="34" charset="0"/>
                      </a:endParaRPr>
                    </a:p>
                  </a:txBody>
                  <a:tcPr marL="76035" marR="76035" marT="10560" marB="0">
                    <a:lnL>
                      <a:noFill/>
                    </a:lnL>
                    <a:lnR>
                      <a:noFill/>
                    </a:lnR>
                    <a:lnT>
                      <a:noFill/>
                    </a:lnT>
                    <a:lnB>
                      <a:noFill/>
                    </a:lnB>
                  </a:tcPr>
                </a:tc>
                <a:tc>
                  <a:txBody>
                    <a:bodyPr/>
                    <a:lstStyle/>
                    <a:p>
                      <a:pPr algn="l" fontAlgn="t">
                        <a:lnSpc>
                          <a:spcPct val="107000"/>
                        </a:lnSpc>
                        <a:spcBef>
                          <a:spcPts val="0"/>
                        </a:spcBef>
                        <a:spcAft>
                          <a:spcPts val="800"/>
                        </a:spcAft>
                      </a:pPr>
                      <a:r>
                        <a:rPr lang="en-US" sz="18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Programming objects storage </a:t>
                      </a:r>
                      <a:endParaRPr lang="en-US" sz="1800" b="0" i="0" u="none" strike="noStrike">
                        <a:effectLst/>
                        <a:latin typeface="Arial" panose="020B0604020202020204" pitchFamily="34" charset="0"/>
                      </a:endParaRPr>
                    </a:p>
                  </a:txBody>
                  <a:tcPr marL="76035" marR="76035" marT="10560" marB="0">
                    <a:lnL>
                      <a:noFill/>
                    </a:lnL>
                    <a:lnR>
                      <a:noFill/>
                    </a:lnR>
                    <a:lnT>
                      <a:noFill/>
                    </a:lnT>
                    <a:lnB>
                      <a:noFill/>
                    </a:lnB>
                  </a:tcPr>
                </a:tc>
                <a:extLst>
                  <a:ext uri="{0D108BD9-81ED-4DB2-BD59-A6C34878D82A}">
                    <a16:rowId xmlns:a16="http://schemas.microsoft.com/office/drawing/2014/main" val="2841409006"/>
                  </a:ext>
                </a:extLst>
              </a:tr>
              <a:tr h="725366">
                <a:tc>
                  <a:txBody>
                    <a:bodyPr/>
                    <a:lstStyle/>
                    <a:p>
                      <a:pPr algn="l" fontAlgn="t">
                        <a:lnSpc>
                          <a:spcPct val="107000"/>
                        </a:lnSpc>
                        <a:spcBef>
                          <a:spcPts val="0"/>
                        </a:spcBef>
                        <a:spcAft>
                          <a:spcPts val="800"/>
                        </a:spcAft>
                      </a:pPr>
                      <a:r>
                        <a:rPr lang="en-US" sz="18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Examples </a:t>
                      </a:r>
                      <a:endParaRPr lang="en-US" sz="1800" b="0" i="0" u="none" strike="noStrike">
                        <a:effectLst/>
                        <a:latin typeface="Arial" panose="020B0604020202020204" pitchFamily="34" charset="0"/>
                      </a:endParaRPr>
                    </a:p>
                  </a:txBody>
                  <a:tcPr marL="76035" marR="76035" marT="10560" marB="0">
                    <a:lnL>
                      <a:noFill/>
                    </a:lnL>
                    <a:lnR>
                      <a:noFill/>
                    </a:lnR>
                    <a:lnT>
                      <a:noFill/>
                    </a:lnT>
                    <a:lnB>
                      <a:noFill/>
                    </a:lnB>
                  </a:tcPr>
                </a:tc>
                <a:tc>
                  <a:txBody>
                    <a:bodyPr/>
                    <a:lstStyle/>
                    <a:p>
                      <a:pPr algn="l" fontAlgn="t">
                        <a:lnSpc>
                          <a:spcPct val="107000"/>
                        </a:lnSpc>
                        <a:spcBef>
                          <a:spcPts val="0"/>
                        </a:spcBef>
                        <a:spcAft>
                          <a:spcPts val="800"/>
                        </a:spcAft>
                      </a:pPr>
                      <a:r>
                        <a:rPr lang="en-US" sz="18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Big Table, Cassandra </a:t>
                      </a:r>
                      <a:endParaRPr lang="en-US" sz="1800" b="0" i="0" u="none" strike="noStrike" dirty="0">
                        <a:effectLst/>
                        <a:latin typeface="Arial" panose="020B0604020202020204" pitchFamily="34" charset="0"/>
                      </a:endParaRPr>
                    </a:p>
                  </a:txBody>
                  <a:tcPr marL="76035" marR="76035" marT="10560" marB="0">
                    <a:lnL>
                      <a:noFill/>
                    </a:lnL>
                    <a:lnR>
                      <a:noFill/>
                    </a:lnR>
                    <a:lnT>
                      <a:noFill/>
                    </a:lnT>
                    <a:lnB>
                      <a:noFill/>
                    </a:lnB>
                  </a:tcPr>
                </a:tc>
                <a:tc>
                  <a:txBody>
                    <a:bodyPr/>
                    <a:lstStyle/>
                    <a:p>
                      <a:pPr algn="l" fontAlgn="t">
                        <a:lnSpc>
                          <a:spcPct val="107000"/>
                        </a:lnSpc>
                        <a:spcBef>
                          <a:spcPts val="0"/>
                        </a:spcBef>
                        <a:spcAft>
                          <a:spcPts val="800"/>
                        </a:spcAft>
                      </a:pPr>
                      <a:r>
                        <a:rPr lang="en-US" sz="18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Neo4J, Info Grid </a:t>
                      </a:r>
                      <a:endParaRPr lang="en-US" sz="1800" b="0" i="0" u="none" strike="noStrike">
                        <a:effectLst/>
                        <a:latin typeface="Arial" panose="020B0604020202020204" pitchFamily="34" charset="0"/>
                      </a:endParaRPr>
                    </a:p>
                  </a:txBody>
                  <a:tcPr marL="76035" marR="76035" marT="10560" marB="0">
                    <a:lnL>
                      <a:noFill/>
                    </a:lnL>
                    <a:lnR>
                      <a:noFill/>
                    </a:lnR>
                    <a:lnT>
                      <a:noFill/>
                    </a:lnT>
                    <a:lnB>
                      <a:noFill/>
                    </a:lnB>
                  </a:tcPr>
                </a:tc>
                <a:tc>
                  <a:txBody>
                    <a:bodyPr/>
                    <a:lstStyle/>
                    <a:p>
                      <a:pPr algn="l" fontAlgn="t">
                        <a:lnSpc>
                          <a:spcPct val="107000"/>
                        </a:lnSpc>
                        <a:spcBef>
                          <a:spcPts val="0"/>
                        </a:spcBef>
                        <a:spcAft>
                          <a:spcPts val="800"/>
                        </a:spcAft>
                      </a:pPr>
                      <a:r>
                        <a:rPr lang="en-US" sz="18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Dynamo, Oracle NoSQL </a:t>
                      </a:r>
                      <a:endParaRPr lang="en-US" sz="1800" b="0" i="0" u="none" strike="noStrike">
                        <a:effectLst/>
                        <a:latin typeface="Arial" panose="020B0604020202020204" pitchFamily="34" charset="0"/>
                      </a:endParaRPr>
                    </a:p>
                  </a:txBody>
                  <a:tcPr marL="76035" marR="76035" marT="10560" marB="0">
                    <a:lnL>
                      <a:noFill/>
                    </a:lnL>
                    <a:lnR>
                      <a:noFill/>
                    </a:lnR>
                    <a:lnT>
                      <a:noFill/>
                    </a:lnT>
                    <a:lnB>
                      <a:noFill/>
                    </a:lnB>
                  </a:tcPr>
                </a:tc>
                <a:tc>
                  <a:txBody>
                    <a:bodyPr/>
                    <a:lstStyle/>
                    <a:p>
                      <a:pPr algn="l" fontAlgn="t">
                        <a:lnSpc>
                          <a:spcPct val="107000"/>
                        </a:lnSpc>
                        <a:spcBef>
                          <a:spcPts val="0"/>
                        </a:spcBef>
                        <a:spcAft>
                          <a:spcPts val="800"/>
                        </a:spcAft>
                      </a:pPr>
                      <a:r>
                        <a:rPr lang="en-US" sz="18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MongoDB, CouchDB </a:t>
                      </a:r>
                      <a:endParaRPr lang="en-US" sz="1800" b="0" i="0" u="none" strike="noStrike">
                        <a:effectLst/>
                        <a:latin typeface="Arial" panose="020B0604020202020204" pitchFamily="34" charset="0"/>
                      </a:endParaRPr>
                    </a:p>
                  </a:txBody>
                  <a:tcPr marL="76035" marR="76035" marT="10560" marB="0">
                    <a:lnL>
                      <a:noFill/>
                    </a:lnL>
                    <a:lnR>
                      <a:noFill/>
                    </a:lnR>
                    <a:lnT>
                      <a:noFill/>
                    </a:lnT>
                    <a:lnB w="1905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900123762"/>
                  </a:ext>
                </a:extLst>
              </a:tr>
              <a:tr h="725366">
                <a:tc>
                  <a:txBody>
                    <a:bodyPr/>
                    <a:lstStyle/>
                    <a:p>
                      <a:pPr algn="l" fontAlgn="t">
                        <a:lnSpc>
                          <a:spcPct val="107000"/>
                        </a:lnSpc>
                        <a:spcBef>
                          <a:spcPts val="0"/>
                        </a:spcBef>
                        <a:spcAft>
                          <a:spcPts val="800"/>
                        </a:spcAft>
                      </a:pPr>
                      <a:r>
                        <a:rPr lang="en-US" sz="18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Format </a:t>
                      </a:r>
                      <a:endParaRPr lang="en-US" sz="1800" b="0" i="0" u="none" strike="noStrike">
                        <a:effectLst/>
                        <a:latin typeface="Arial" panose="020B0604020202020204" pitchFamily="34" charset="0"/>
                      </a:endParaRPr>
                    </a:p>
                  </a:txBody>
                  <a:tcPr marL="76035" marR="76035" marT="10560" marB="0">
                    <a:lnL>
                      <a:noFill/>
                    </a:lnL>
                    <a:lnR>
                      <a:noFill/>
                    </a:lnR>
                    <a:lnT>
                      <a:noFill/>
                    </a:lnT>
                    <a:lnB>
                      <a:noFill/>
                    </a:lnB>
                  </a:tcPr>
                </a:tc>
                <a:tc>
                  <a:txBody>
                    <a:bodyPr/>
                    <a:lstStyle/>
                    <a:p>
                      <a:pPr algn="l" fontAlgn="t">
                        <a:lnSpc>
                          <a:spcPct val="107000"/>
                        </a:lnSpc>
                        <a:spcBef>
                          <a:spcPts val="0"/>
                        </a:spcBef>
                        <a:spcAft>
                          <a:spcPts val="800"/>
                        </a:spcAft>
                      </a:pPr>
                      <a:r>
                        <a:rPr lang="en-US" sz="18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Flexible schema </a:t>
                      </a:r>
                      <a:endParaRPr lang="en-US" sz="1800" b="0" i="0" u="none" strike="noStrike" dirty="0">
                        <a:effectLst/>
                        <a:latin typeface="Arial" panose="020B0604020202020204" pitchFamily="34" charset="0"/>
                      </a:endParaRPr>
                    </a:p>
                  </a:txBody>
                  <a:tcPr marL="76035" marR="76035" marT="10560" marB="0">
                    <a:lnL>
                      <a:noFill/>
                    </a:lnL>
                    <a:lnR>
                      <a:noFill/>
                    </a:lnR>
                    <a:lnT>
                      <a:noFill/>
                    </a:lnT>
                    <a:lnB>
                      <a:noFill/>
                    </a:lnB>
                  </a:tcPr>
                </a:tc>
                <a:tc>
                  <a:txBody>
                    <a:bodyPr/>
                    <a:lstStyle/>
                    <a:p>
                      <a:pPr algn="l" fontAlgn="t">
                        <a:lnSpc>
                          <a:spcPct val="107000"/>
                        </a:lnSpc>
                        <a:spcBef>
                          <a:spcPts val="0"/>
                        </a:spcBef>
                        <a:spcAft>
                          <a:spcPts val="800"/>
                        </a:spcAft>
                      </a:pPr>
                      <a:r>
                        <a:rPr lang="en-US" sz="18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Dynamic schema </a:t>
                      </a:r>
                      <a:endParaRPr lang="en-US" sz="1800" b="0" i="0" u="none" strike="noStrike" dirty="0">
                        <a:effectLst/>
                        <a:latin typeface="Arial" panose="020B0604020202020204" pitchFamily="34" charset="0"/>
                      </a:endParaRPr>
                    </a:p>
                  </a:txBody>
                  <a:tcPr marL="76035" marR="76035" marT="10560" marB="0">
                    <a:lnL>
                      <a:noFill/>
                    </a:lnL>
                    <a:lnR>
                      <a:noFill/>
                    </a:lnR>
                    <a:lnT>
                      <a:noFill/>
                    </a:lnT>
                    <a:lnB>
                      <a:noFill/>
                    </a:lnB>
                  </a:tcPr>
                </a:tc>
                <a:tc>
                  <a:txBody>
                    <a:bodyPr/>
                    <a:lstStyle/>
                    <a:p>
                      <a:pPr algn="l" fontAlgn="t">
                        <a:lnSpc>
                          <a:spcPct val="107000"/>
                        </a:lnSpc>
                        <a:spcBef>
                          <a:spcPts val="0"/>
                        </a:spcBef>
                        <a:spcAft>
                          <a:spcPts val="800"/>
                        </a:spcAft>
                      </a:pPr>
                      <a:r>
                        <a:rPr lang="en-US" sz="18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Schema-less </a:t>
                      </a:r>
                      <a:endParaRPr lang="en-US" sz="1800" b="0" i="0" u="none" strike="noStrike">
                        <a:effectLst/>
                        <a:latin typeface="Arial" panose="020B0604020202020204" pitchFamily="34" charset="0"/>
                      </a:endParaRPr>
                    </a:p>
                  </a:txBody>
                  <a:tcPr marL="76035" marR="76035" marT="10560" marB="0">
                    <a:lnL>
                      <a:noFill/>
                    </a:lnL>
                    <a:lnR>
                      <a:noFill/>
                    </a:lnR>
                    <a:lnT>
                      <a:noFill/>
                    </a:lnT>
                    <a:lnB>
                      <a:noFill/>
                    </a:lnB>
                  </a:tcPr>
                </a:tc>
                <a:tc>
                  <a:txBody>
                    <a:bodyPr/>
                    <a:lstStyle/>
                    <a:p>
                      <a:pPr algn="l" fontAlgn="t">
                        <a:lnSpc>
                          <a:spcPct val="107000"/>
                        </a:lnSpc>
                        <a:spcBef>
                          <a:spcPts val="0"/>
                        </a:spcBef>
                        <a:spcAft>
                          <a:spcPts val="800"/>
                        </a:spcAft>
                      </a:pPr>
                      <a:r>
                        <a:rPr lang="en-US" sz="18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Schema-less </a:t>
                      </a:r>
                      <a:endParaRPr lang="en-US" sz="1800" b="0" i="0" u="none" strike="noStrike">
                        <a:effectLst/>
                        <a:latin typeface="Arial" panose="020B0604020202020204" pitchFamily="34" charset="0"/>
                      </a:endParaRPr>
                    </a:p>
                  </a:txBody>
                  <a:tcPr marL="76035" marR="76035" marT="10560" marB="0">
                    <a:lnL>
                      <a:noFill/>
                    </a:lnL>
                    <a:lnR>
                      <a:noFill/>
                    </a:lnR>
                    <a:lnT w="19050" cap="flat" cmpd="sng" algn="ctr">
                      <a:solidFill>
                        <a:srgbClr val="5B9BD5"/>
                      </a:solidFill>
                      <a:prstDash val="solid"/>
                      <a:round/>
                      <a:headEnd type="none" w="med" len="med"/>
                      <a:tailEnd type="none" w="med" len="med"/>
                    </a:lnT>
                    <a:lnB>
                      <a:noFill/>
                    </a:lnB>
                  </a:tcPr>
                </a:tc>
                <a:extLst>
                  <a:ext uri="{0D108BD9-81ED-4DB2-BD59-A6C34878D82A}">
                    <a16:rowId xmlns:a16="http://schemas.microsoft.com/office/drawing/2014/main" val="2262249813"/>
                  </a:ext>
                </a:extLst>
              </a:tr>
              <a:tr h="725366">
                <a:tc>
                  <a:txBody>
                    <a:bodyPr/>
                    <a:lstStyle/>
                    <a:p>
                      <a:pPr algn="l" fontAlgn="t">
                        <a:lnSpc>
                          <a:spcPct val="107000"/>
                        </a:lnSpc>
                        <a:spcBef>
                          <a:spcPts val="0"/>
                        </a:spcBef>
                        <a:spcAft>
                          <a:spcPts val="800"/>
                        </a:spcAft>
                      </a:pPr>
                      <a:r>
                        <a:rPr lang="en-US" sz="18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Advantages </a:t>
                      </a:r>
                      <a:endParaRPr lang="en-US" sz="1800" b="0" i="0" u="none" strike="noStrike">
                        <a:effectLst/>
                        <a:latin typeface="Arial" panose="020B0604020202020204" pitchFamily="34" charset="0"/>
                      </a:endParaRPr>
                    </a:p>
                  </a:txBody>
                  <a:tcPr marL="76035" marR="76035" marT="10560" marB="0">
                    <a:lnL>
                      <a:noFill/>
                    </a:lnL>
                    <a:lnR>
                      <a:noFill/>
                    </a:lnR>
                    <a:lnT>
                      <a:noFill/>
                    </a:lnT>
                    <a:lnB>
                      <a:noFill/>
                    </a:lnB>
                  </a:tcPr>
                </a:tc>
                <a:tc>
                  <a:txBody>
                    <a:bodyPr/>
                    <a:lstStyle/>
                    <a:p>
                      <a:pPr algn="l" fontAlgn="t">
                        <a:lnSpc>
                          <a:spcPct val="107000"/>
                        </a:lnSpc>
                        <a:spcBef>
                          <a:spcPts val="0"/>
                        </a:spcBef>
                        <a:spcAft>
                          <a:spcPts val="800"/>
                        </a:spcAft>
                      </a:pPr>
                      <a:r>
                        <a:rPr lang="en-US" sz="18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Scalability </a:t>
                      </a:r>
                      <a:endParaRPr lang="en-US" sz="1800" b="0" i="0" u="none" strike="noStrike">
                        <a:effectLst/>
                        <a:latin typeface="Arial" panose="020B0604020202020204" pitchFamily="34" charset="0"/>
                      </a:endParaRPr>
                    </a:p>
                  </a:txBody>
                  <a:tcPr marL="76035" marR="76035" marT="10560" marB="0">
                    <a:lnL>
                      <a:noFill/>
                    </a:lnL>
                    <a:lnR>
                      <a:noFill/>
                    </a:lnR>
                    <a:lnT>
                      <a:noFill/>
                    </a:lnT>
                    <a:lnB>
                      <a:noFill/>
                    </a:lnB>
                  </a:tcPr>
                </a:tc>
                <a:tc>
                  <a:txBody>
                    <a:bodyPr/>
                    <a:lstStyle/>
                    <a:p>
                      <a:pPr algn="l" fontAlgn="t">
                        <a:lnSpc>
                          <a:spcPct val="107000"/>
                        </a:lnSpc>
                        <a:spcBef>
                          <a:spcPts val="0"/>
                        </a:spcBef>
                        <a:spcAft>
                          <a:spcPts val="800"/>
                        </a:spcAft>
                      </a:pPr>
                      <a:r>
                        <a:rPr lang="en-US" sz="18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High fault tolerance </a:t>
                      </a:r>
                      <a:endParaRPr lang="en-US" sz="1800" b="0" i="0" u="none" strike="noStrike" dirty="0">
                        <a:effectLst/>
                        <a:latin typeface="Arial" panose="020B0604020202020204" pitchFamily="34" charset="0"/>
                      </a:endParaRPr>
                    </a:p>
                  </a:txBody>
                  <a:tcPr marL="76035" marR="76035" marT="10560" marB="0">
                    <a:lnL>
                      <a:noFill/>
                    </a:lnL>
                    <a:lnR>
                      <a:noFill/>
                    </a:lnR>
                    <a:lnT>
                      <a:noFill/>
                    </a:lnT>
                    <a:lnB>
                      <a:noFill/>
                    </a:lnB>
                  </a:tcPr>
                </a:tc>
                <a:tc>
                  <a:txBody>
                    <a:bodyPr/>
                    <a:lstStyle/>
                    <a:p>
                      <a:pPr algn="l" fontAlgn="t">
                        <a:lnSpc>
                          <a:spcPct val="107000"/>
                        </a:lnSpc>
                        <a:spcBef>
                          <a:spcPts val="0"/>
                        </a:spcBef>
                        <a:spcAft>
                          <a:spcPts val="800"/>
                        </a:spcAft>
                      </a:pPr>
                      <a:r>
                        <a:rPr lang="en-US" sz="18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Less query response time </a:t>
                      </a:r>
                      <a:endParaRPr lang="en-US" sz="1800" b="0" i="0" u="none" strike="noStrike" dirty="0">
                        <a:effectLst/>
                        <a:latin typeface="Arial" panose="020B0604020202020204" pitchFamily="34" charset="0"/>
                      </a:endParaRPr>
                    </a:p>
                  </a:txBody>
                  <a:tcPr marL="76035" marR="76035" marT="10560" marB="0">
                    <a:lnL>
                      <a:noFill/>
                    </a:lnL>
                    <a:lnR>
                      <a:noFill/>
                    </a:lnR>
                    <a:lnT>
                      <a:noFill/>
                    </a:lnT>
                    <a:lnB>
                      <a:noFill/>
                    </a:lnB>
                  </a:tcPr>
                </a:tc>
                <a:tc>
                  <a:txBody>
                    <a:bodyPr/>
                    <a:lstStyle/>
                    <a:p>
                      <a:pPr algn="l" fontAlgn="t">
                        <a:lnSpc>
                          <a:spcPct val="107000"/>
                        </a:lnSpc>
                        <a:spcBef>
                          <a:spcPts val="0"/>
                        </a:spcBef>
                        <a:spcAft>
                          <a:spcPts val="800"/>
                        </a:spcAft>
                      </a:pPr>
                      <a:r>
                        <a:rPr lang="en-US" sz="18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Generalized storage for objects </a:t>
                      </a:r>
                      <a:endParaRPr lang="en-US" sz="1800" b="0" i="0" u="none" strike="noStrike">
                        <a:effectLst/>
                        <a:latin typeface="Arial" panose="020B0604020202020204" pitchFamily="34" charset="0"/>
                      </a:endParaRPr>
                    </a:p>
                  </a:txBody>
                  <a:tcPr marL="76035" marR="76035" marT="10560" marB="0">
                    <a:lnL>
                      <a:noFill/>
                    </a:lnL>
                    <a:lnR>
                      <a:noFill/>
                    </a:lnR>
                    <a:lnT>
                      <a:noFill/>
                    </a:lnT>
                    <a:lnB>
                      <a:noFill/>
                    </a:lnB>
                  </a:tcPr>
                </a:tc>
                <a:extLst>
                  <a:ext uri="{0D108BD9-81ED-4DB2-BD59-A6C34878D82A}">
                    <a16:rowId xmlns:a16="http://schemas.microsoft.com/office/drawing/2014/main" val="1865735492"/>
                  </a:ext>
                </a:extLst>
              </a:tr>
              <a:tr h="403041">
                <a:tc>
                  <a:txBody>
                    <a:bodyPr/>
                    <a:lstStyle/>
                    <a:p>
                      <a:pPr algn="l" fontAlgn="t">
                        <a:lnSpc>
                          <a:spcPct val="107000"/>
                        </a:lnSpc>
                        <a:spcBef>
                          <a:spcPts val="0"/>
                        </a:spcBef>
                        <a:spcAft>
                          <a:spcPts val="800"/>
                        </a:spcAft>
                      </a:pPr>
                      <a:r>
                        <a:rPr lang="en-US" sz="18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Flexibility </a:t>
                      </a:r>
                      <a:endParaRPr lang="en-US" sz="1800" b="0" i="0" u="none" strike="noStrike">
                        <a:effectLst/>
                        <a:latin typeface="Arial" panose="020B0604020202020204" pitchFamily="34" charset="0"/>
                      </a:endParaRPr>
                    </a:p>
                  </a:txBody>
                  <a:tcPr marL="76035" marR="76035" marT="10560" marB="0">
                    <a:lnL>
                      <a:noFill/>
                    </a:lnL>
                    <a:lnR>
                      <a:noFill/>
                    </a:lnR>
                    <a:lnT>
                      <a:noFill/>
                    </a:lnT>
                    <a:lnB>
                      <a:noFill/>
                    </a:lnB>
                  </a:tcPr>
                </a:tc>
                <a:tc>
                  <a:txBody>
                    <a:bodyPr/>
                    <a:lstStyle/>
                    <a:p>
                      <a:pPr algn="l" fontAlgn="t">
                        <a:lnSpc>
                          <a:spcPct val="107000"/>
                        </a:lnSpc>
                        <a:spcBef>
                          <a:spcPts val="0"/>
                        </a:spcBef>
                        <a:spcAft>
                          <a:spcPts val="800"/>
                        </a:spcAft>
                      </a:pPr>
                      <a:r>
                        <a:rPr lang="en-US" sz="18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Average </a:t>
                      </a:r>
                      <a:endParaRPr lang="en-US" sz="1800" b="0" i="0" u="none" strike="noStrike">
                        <a:effectLst/>
                        <a:latin typeface="Arial" panose="020B0604020202020204" pitchFamily="34" charset="0"/>
                      </a:endParaRPr>
                    </a:p>
                  </a:txBody>
                  <a:tcPr marL="76035" marR="76035" marT="10560" marB="0">
                    <a:lnL>
                      <a:noFill/>
                    </a:lnL>
                    <a:lnR>
                      <a:noFill/>
                    </a:lnR>
                    <a:lnT>
                      <a:noFill/>
                    </a:lnT>
                    <a:lnB>
                      <a:noFill/>
                    </a:lnB>
                  </a:tcPr>
                </a:tc>
                <a:tc>
                  <a:txBody>
                    <a:bodyPr/>
                    <a:lstStyle/>
                    <a:p>
                      <a:pPr algn="l" fontAlgn="t">
                        <a:lnSpc>
                          <a:spcPct val="107000"/>
                        </a:lnSpc>
                        <a:spcBef>
                          <a:spcPts val="0"/>
                        </a:spcBef>
                        <a:spcAft>
                          <a:spcPts val="800"/>
                        </a:spcAft>
                      </a:pPr>
                      <a:r>
                        <a:rPr lang="en-US" sz="18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High </a:t>
                      </a:r>
                      <a:endParaRPr lang="en-US" sz="1800" b="0" i="0" u="none" strike="noStrike">
                        <a:effectLst/>
                        <a:latin typeface="Arial" panose="020B0604020202020204" pitchFamily="34" charset="0"/>
                      </a:endParaRPr>
                    </a:p>
                  </a:txBody>
                  <a:tcPr marL="76035" marR="76035" marT="10560" marB="0">
                    <a:lnL>
                      <a:noFill/>
                    </a:lnL>
                    <a:lnR>
                      <a:noFill/>
                    </a:lnR>
                    <a:lnT>
                      <a:noFill/>
                    </a:lnT>
                    <a:lnB>
                      <a:noFill/>
                    </a:lnB>
                  </a:tcPr>
                </a:tc>
                <a:tc>
                  <a:txBody>
                    <a:bodyPr/>
                    <a:lstStyle/>
                    <a:p>
                      <a:pPr algn="l" fontAlgn="t">
                        <a:lnSpc>
                          <a:spcPct val="107000"/>
                        </a:lnSpc>
                        <a:spcBef>
                          <a:spcPts val="0"/>
                        </a:spcBef>
                        <a:spcAft>
                          <a:spcPts val="800"/>
                        </a:spcAft>
                      </a:pPr>
                      <a:r>
                        <a:rPr lang="en-US" sz="18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High </a:t>
                      </a:r>
                      <a:endParaRPr lang="en-US" sz="1800" b="0" i="0" u="none" strike="noStrike" dirty="0">
                        <a:effectLst/>
                        <a:latin typeface="Arial" panose="020B0604020202020204" pitchFamily="34" charset="0"/>
                      </a:endParaRPr>
                    </a:p>
                  </a:txBody>
                  <a:tcPr marL="76035" marR="76035" marT="10560" marB="0">
                    <a:lnL>
                      <a:noFill/>
                    </a:lnL>
                    <a:lnR>
                      <a:noFill/>
                    </a:lnR>
                    <a:lnT>
                      <a:noFill/>
                    </a:lnT>
                    <a:lnB>
                      <a:noFill/>
                    </a:lnB>
                  </a:tcPr>
                </a:tc>
                <a:tc>
                  <a:txBody>
                    <a:bodyPr/>
                    <a:lstStyle/>
                    <a:p>
                      <a:pPr algn="l" fontAlgn="t">
                        <a:lnSpc>
                          <a:spcPct val="107000"/>
                        </a:lnSpc>
                        <a:spcBef>
                          <a:spcPts val="0"/>
                        </a:spcBef>
                        <a:spcAft>
                          <a:spcPts val="800"/>
                        </a:spcAft>
                      </a:pPr>
                      <a:r>
                        <a:rPr lang="en-US" sz="18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High </a:t>
                      </a:r>
                      <a:endParaRPr lang="en-US" sz="1800" b="0" i="0" u="none" strike="noStrike">
                        <a:effectLst/>
                        <a:latin typeface="Arial" panose="020B0604020202020204" pitchFamily="34" charset="0"/>
                      </a:endParaRPr>
                    </a:p>
                  </a:txBody>
                  <a:tcPr marL="76035" marR="76035" marT="10560" marB="0">
                    <a:lnL>
                      <a:noFill/>
                    </a:lnL>
                    <a:lnR>
                      <a:noFill/>
                    </a:lnR>
                    <a:lnT>
                      <a:noFill/>
                    </a:lnT>
                    <a:lnB>
                      <a:noFill/>
                    </a:lnB>
                  </a:tcPr>
                </a:tc>
                <a:extLst>
                  <a:ext uri="{0D108BD9-81ED-4DB2-BD59-A6C34878D82A}">
                    <a16:rowId xmlns:a16="http://schemas.microsoft.com/office/drawing/2014/main" val="2966578334"/>
                  </a:ext>
                </a:extLst>
              </a:tr>
              <a:tr h="403041">
                <a:tc>
                  <a:txBody>
                    <a:bodyPr/>
                    <a:lstStyle/>
                    <a:p>
                      <a:pPr algn="l" fontAlgn="t">
                        <a:lnSpc>
                          <a:spcPct val="107000"/>
                        </a:lnSpc>
                        <a:spcBef>
                          <a:spcPts val="0"/>
                        </a:spcBef>
                        <a:spcAft>
                          <a:spcPts val="800"/>
                        </a:spcAft>
                      </a:pPr>
                      <a:r>
                        <a:rPr lang="en-US" sz="18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Performance </a:t>
                      </a:r>
                      <a:endParaRPr lang="en-US" sz="1800" b="0" i="0" u="none" strike="noStrike">
                        <a:effectLst/>
                        <a:latin typeface="Arial" panose="020B0604020202020204" pitchFamily="34" charset="0"/>
                      </a:endParaRPr>
                    </a:p>
                  </a:txBody>
                  <a:tcPr marL="76035" marR="76035" marT="10560" marB="0">
                    <a:lnL>
                      <a:noFill/>
                    </a:lnL>
                    <a:lnR>
                      <a:noFill/>
                    </a:lnR>
                    <a:lnT>
                      <a:noFill/>
                    </a:lnT>
                    <a:lnB>
                      <a:noFill/>
                    </a:lnB>
                  </a:tcPr>
                </a:tc>
                <a:tc>
                  <a:txBody>
                    <a:bodyPr/>
                    <a:lstStyle/>
                    <a:p>
                      <a:pPr algn="l" fontAlgn="t">
                        <a:lnSpc>
                          <a:spcPct val="107000"/>
                        </a:lnSpc>
                        <a:spcBef>
                          <a:spcPts val="0"/>
                        </a:spcBef>
                        <a:spcAft>
                          <a:spcPts val="800"/>
                        </a:spcAft>
                      </a:pPr>
                      <a:r>
                        <a:rPr lang="en-US" sz="18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Good </a:t>
                      </a:r>
                      <a:endParaRPr lang="en-US" sz="1800" b="0" i="0" u="none" strike="noStrike">
                        <a:effectLst/>
                        <a:latin typeface="Arial" panose="020B0604020202020204" pitchFamily="34" charset="0"/>
                      </a:endParaRPr>
                    </a:p>
                  </a:txBody>
                  <a:tcPr marL="76035" marR="76035" marT="10560" marB="0">
                    <a:lnL>
                      <a:noFill/>
                    </a:lnL>
                    <a:lnR>
                      <a:noFill/>
                    </a:lnR>
                    <a:lnT>
                      <a:noFill/>
                    </a:lnT>
                    <a:lnB>
                      <a:noFill/>
                    </a:lnB>
                  </a:tcPr>
                </a:tc>
                <a:tc>
                  <a:txBody>
                    <a:bodyPr/>
                    <a:lstStyle/>
                    <a:p>
                      <a:pPr algn="l" fontAlgn="t">
                        <a:lnSpc>
                          <a:spcPct val="107000"/>
                        </a:lnSpc>
                        <a:spcBef>
                          <a:spcPts val="0"/>
                        </a:spcBef>
                        <a:spcAft>
                          <a:spcPts val="800"/>
                        </a:spcAft>
                      </a:pPr>
                      <a:r>
                        <a:rPr lang="en-US" sz="18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Varying </a:t>
                      </a:r>
                      <a:endParaRPr lang="en-US" sz="1800" b="0" i="0" u="none" strike="noStrike">
                        <a:effectLst/>
                        <a:latin typeface="Arial" panose="020B0604020202020204" pitchFamily="34" charset="0"/>
                      </a:endParaRPr>
                    </a:p>
                  </a:txBody>
                  <a:tcPr marL="76035" marR="76035" marT="10560" marB="0">
                    <a:lnL>
                      <a:noFill/>
                    </a:lnL>
                    <a:lnR>
                      <a:noFill/>
                    </a:lnR>
                    <a:lnT>
                      <a:noFill/>
                    </a:lnT>
                    <a:lnB>
                      <a:noFill/>
                    </a:lnB>
                  </a:tcPr>
                </a:tc>
                <a:tc>
                  <a:txBody>
                    <a:bodyPr/>
                    <a:lstStyle/>
                    <a:p>
                      <a:pPr algn="l" fontAlgn="t">
                        <a:lnSpc>
                          <a:spcPct val="107000"/>
                        </a:lnSpc>
                        <a:spcBef>
                          <a:spcPts val="0"/>
                        </a:spcBef>
                        <a:spcAft>
                          <a:spcPts val="800"/>
                        </a:spcAft>
                      </a:pPr>
                      <a:r>
                        <a:rPr lang="en-US" sz="18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Good </a:t>
                      </a:r>
                      <a:endParaRPr lang="en-US" sz="1800" b="0" i="0" u="none" strike="noStrike" dirty="0">
                        <a:effectLst/>
                        <a:latin typeface="Arial" panose="020B0604020202020204" pitchFamily="34" charset="0"/>
                      </a:endParaRPr>
                    </a:p>
                  </a:txBody>
                  <a:tcPr marL="76035" marR="76035" marT="10560" marB="0">
                    <a:lnL>
                      <a:noFill/>
                    </a:lnL>
                    <a:lnR>
                      <a:noFill/>
                    </a:lnR>
                    <a:lnT>
                      <a:noFill/>
                    </a:lnT>
                    <a:lnB>
                      <a:noFill/>
                    </a:lnB>
                  </a:tcPr>
                </a:tc>
                <a:tc>
                  <a:txBody>
                    <a:bodyPr/>
                    <a:lstStyle/>
                    <a:p>
                      <a:pPr algn="l" fontAlgn="t">
                        <a:lnSpc>
                          <a:spcPct val="107000"/>
                        </a:lnSpc>
                        <a:spcBef>
                          <a:spcPts val="0"/>
                        </a:spcBef>
                        <a:spcAft>
                          <a:spcPts val="800"/>
                        </a:spcAft>
                      </a:pPr>
                      <a:r>
                        <a:rPr lang="en-US" sz="18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Good </a:t>
                      </a:r>
                      <a:endParaRPr lang="en-US" sz="1800" b="0" i="0" u="none" strike="noStrike">
                        <a:effectLst/>
                        <a:latin typeface="Arial" panose="020B0604020202020204" pitchFamily="34" charset="0"/>
                      </a:endParaRPr>
                    </a:p>
                  </a:txBody>
                  <a:tcPr marL="76035" marR="76035" marT="10560" marB="0">
                    <a:lnL>
                      <a:noFill/>
                    </a:lnL>
                    <a:lnR>
                      <a:noFill/>
                    </a:lnR>
                    <a:lnT>
                      <a:noFill/>
                    </a:lnT>
                    <a:lnB>
                      <a:noFill/>
                    </a:lnB>
                  </a:tcPr>
                </a:tc>
                <a:extLst>
                  <a:ext uri="{0D108BD9-81ED-4DB2-BD59-A6C34878D82A}">
                    <a16:rowId xmlns:a16="http://schemas.microsoft.com/office/drawing/2014/main" val="3100817879"/>
                  </a:ext>
                </a:extLst>
              </a:tr>
              <a:tr h="403041">
                <a:tc>
                  <a:txBody>
                    <a:bodyPr/>
                    <a:lstStyle/>
                    <a:p>
                      <a:pPr algn="l" fontAlgn="t">
                        <a:lnSpc>
                          <a:spcPct val="107000"/>
                        </a:lnSpc>
                        <a:spcBef>
                          <a:spcPts val="0"/>
                        </a:spcBef>
                        <a:spcAft>
                          <a:spcPts val="800"/>
                        </a:spcAft>
                      </a:pPr>
                      <a:r>
                        <a:rPr lang="en-US" sz="18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Scalability </a:t>
                      </a:r>
                      <a:endParaRPr lang="en-US" sz="1800" b="0" i="0" u="none" strike="noStrike">
                        <a:effectLst/>
                        <a:latin typeface="Arial" panose="020B0604020202020204" pitchFamily="34" charset="0"/>
                      </a:endParaRPr>
                    </a:p>
                  </a:txBody>
                  <a:tcPr marL="76035" marR="76035" marT="10560" marB="0">
                    <a:lnL>
                      <a:noFill/>
                    </a:lnL>
                    <a:lnR>
                      <a:noFill/>
                    </a:lnR>
                    <a:lnT>
                      <a:noFill/>
                    </a:lnT>
                    <a:lnB>
                      <a:noFill/>
                    </a:lnB>
                  </a:tcPr>
                </a:tc>
                <a:tc>
                  <a:txBody>
                    <a:bodyPr/>
                    <a:lstStyle/>
                    <a:p>
                      <a:pPr algn="l" fontAlgn="t">
                        <a:lnSpc>
                          <a:spcPct val="107000"/>
                        </a:lnSpc>
                        <a:spcBef>
                          <a:spcPts val="0"/>
                        </a:spcBef>
                        <a:spcAft>
                          <a:spcPts val="800"/>
                        </a:spcAft>
                      </a:pPr>
                      <a:r>
                        <a:rPr lang="en-US" sz="18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High </a:t>
                      </a:r>
                      <a:endParaRPr lang="en-US" sz="1800" b="0" i="0" u="none" strike="noStrike">
                        <a:effectLst/>
                        <a:latin typeface="Arial" panose="020B0604020202020204" pitchFamily="34" charset="0"/>
                      </a:endParaRPr>
                    </a:p>
                  </a:txBody>
                  <a:tcPr marL="76035" marR="76035" marT="10560" marB="0">
                    <a:lnL>
                      <a:noFill/>
                    </a:lnL>
                    <a:lnR>
                      <a:noFill/>
                    </a:lnR>
                    <a:lnT>
                      <a:noFill/>
                    </a:lnT>
                    <a:lnB>
                      <a:noFill/>
                    </a:lnB>
                  </a:tcPr>
                </a:tc>
                <a:tc>
                  <a:txBody>
                    <a:bodyPr/>
                    <a:lstStyle/>
                    <a:p>
                      <a:pPr algn="l" fontAlgn="t">
                        <a:lnSpc>
                          <a:spcPct val="107000"/>
                        </a:lnSpc>
                        <a:spcBef>
                          <a:spcPts val="0"/>
                        </a:spcBef>
                        <a:spcAft>
                          <a:spcPts val="800"/>
                        </a:spcAft>
                      </a:pPr>
                      <a:r>
                        <a:rPr lang="en-US" sz="18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Varying </a:t>
                      </a:r>
                      <a:endParaRPr lang="en-US" sz="1800" b="0" i="0" u="none" strike="noStrike">
                        <a:effectLst/>
                        <a:latin typeface="Arial" panose="020B0604020202020204" pitchFamily="34" charset="0"/>
                      </a:endParaRPr>
                    </a:p>
                  </a:txBody>
                  <a:tcPr marL="76035" marR="76035" marT="10560" marB="0">
                    <a:lnL>
                      <a:noFill/>
                    </a:lnL>
                    <a:lnR>
                      <a:noFill/>
                    </a:lnR>
                    <a:lnT>
                      <a:noFill/>
                    </a:lnT>
                    <a:lnB>
                      <a:noFill/>
                    </a:lnB>
                  </a:tcPr>
                </a:tc>
                <a:tc>
                  <a:txBody>
                    <a:bodyPr/>
                    <a:lstStyle/>
                    <a:p>
                      <a:pPr algn="l" fontAlgn="t">
                        <a:lnSpc>
                          <a:spcPct val="107000"/>
                        </a:lnSpc>
                        <a:spcBef>
                          <a:spcPts val="0"/>
                        </a:spcBef>
                        <a:spcAft>
                          <a:spcPts val="800"/>
                        </a:spcAft>
                      </a:pPr>
                      <a:r>
                        <a:rPr lang="en-US" sz="18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High </a:t>
                      </a:r>
                      <a:endParaRPr lang="en-US" sz="1800" b="0" i="0" u="none" strike="noStrike" dirty="0">
                        <a:effectLst/>
                        <a:latin typeface="Arial" panose="020B0604020202020204" pitchFamily="34" charset="0"/>
                      </a:endParaRPr>
                    </a:p>
                  </a:txBody>
                  <a:tcPr marL="76035" marR="76035" marT="10560" marB="0">
                    <a:lnL>
                      <a:noFill/>
                    </a:lnL>
                    <a:lnR>
                      <a:noFill/>
                    </a:lnR>
                    <a:lnT>
                      <a:noFill/>
                    </a:lnT>
                    <a:lnB>
                      <a:noFill/>
                    </a:lnB>
                  </a:tcPr>
                </a:tc>
                <a:tc>
                  <a:txBody>
                    <a:bodyPr/>
                    <a:lstStyle/>
                    <a:p>
                      <a:pPr algn="l" fontAlgn="t">
                        <a:lnSpc>
                          <a:spcPct val="107000"/>
                        </a:lnSpc>
                        <a:spcBef>
                          <a:spcPts val="0"/>
                        </a:spcBef>
                        <a:spcAft>
                          <a:spcPts val="800"/>
                        </a:spcAft>
                      </a:pPr>
                      <a:r>
                        <a:rPr lang="en-US" sz="18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Varying </a:t>
                      </a:r>
                      <a:endParaRPr lang="en-US" sz="1800" b="0" i="0" u="none" strike="noStrike" dirty="0">
                        <a:effectLst/>
                        <a:latin typeface="Arial" panose="020B0604020202020204" pitchFamily="34" charset="0"/>
                      </a:endParaRPr>
                    </a:p>
                  </a:txBody>
                  <a:tcPr marL="76035" marR="76035" marT="10560" marB="0">
                    <a:lnL>
                      <a:noFill/>
                    </a:lnL>
                    <a:lnR>
                      <a:noFill/>
                    </a:lnR>
                    <a:lnT>
                      <a:noFill/>
                    </a:lnT>
                    <a:lnB>
                      <a:noFill/>
                    </a:lnB>
                  </a:tcPr>
                </a:tc>
                <a:extLst>
                  <a:ext uri="{0D108BD9-81ED-4DB2-BD59-A6C34878D82A}">
                    <a16:rowId xmlns:a16="http://schemas.microsoft.com/office/drawing/2014/main" val="3047293490"/>
                  </a:ext>
                </a:extLst>
              </a:tr>
              <a:tr h="403041">
                <a:tc>
                  <a:txBody>
                    <a:bodyPr/>
                    <a:lstStyle/>
                    <a:p>
                      <a:pPr algn="l" fontAlgn="t">
                        <a:lnSpc>
                          <a:spcPct val="107000"/>
                        </a:lnSpc>
                        <a:spcBef>
                          <a:spcPts val="0"/>
                        </a:spcBef>
                        <a:spcAft>
                          <a:spcPts val="800"/>
                        </a:spcAft>
                      </a:pPr>
                      <a:r>
                        <a:rPr lang="en-US" sz="18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Flexibility </a:t>
                      </a:r>
                      <a:endParaRPr lang="en-US" sz="1800" b="0" i="0" u="none" strike="noStrike">
                        <a:effectLst/>
                        <a:latin typeface="Arial" panose="020B0604020202020204" pitchFamily="34" charset="0"/>
                      </a:endParaRPr>
                    </a:p>
                  </a:txBody>
                  <a:tcPr marL="76035" marR="76035" marT="10560" marB="0">
                    <a:lnL>
                      <a:noFill/>
                    </a:lnL>
                    <a:lnR>
                      <a:noFill/>
                    </a:lnR>
                    <a:lnT>
                      <a:noFill/>
                    </a:lnT>
                    <a:lnB>
                      <a:noFill/>
                    </a:lnB>
                  </a:tcPr>
                </a:tc>
                <a:tc>
                  <a:txBody>
                    <a:bodyPr/>
                    <a:lstStyle/>
                    <a:p>
                      <a:pPr algn="l" fontAlgn="t">
                        <a:lnSpc>
                          <a:spcPct val="107000"/>
                        </a:lnSpc>
                        <a:spcBef>
                          <a:spcPts val="0"/>
                        </a:spcBef>
                        <a:spcAft>
                          <a:spcPts val="800"/>
                        </a:spcAft>
                      </a:pPr>
                      <a:r>
                        <a:rPr lang="en-US" sz="18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Average </a:t>
                      </a:r>
                      <a:endParaRPr lang="en-US" sz="1800" b="0" i="0" u="none" strike="noStrike">
                        <a:effectLst/>
                        <a:latin typeface="Arial" panose="020B0604020202020204" pitchFamily="34" charset="0"/>
                      </a:endParaRPr>
                    </a:p>
                  </a:txBody>
                  <a:tcPr marL="76035" marR="76035" marT="10560" marB="0">
                    <a:lnL>
                      <a:noFill/>
                    </a:lnL>
                    <a:lnR>
                      <a:noFill/>
                    </a:lnR>
                    <a:lnT>
                      <a:noFill/>
                    </a:lnT>
                    <a:lnB>
                      <a:noFill/>
                    </a:lnB>
                  </a:tcPr>
                </a:tc>
                <a:tc>
                  <a:txBody>
                    <a:bodyPr/>
                    <a:lstStyle/>
                    <a:p>
                      <a:pPr algn="l" fontAlgn="t">
                        <a:lnSpc>
                          <a:spcPct val="107000"/>
                        </a:lnSpc>
                        <a:spcBef>
                          <a:spcPts val="0"/>
                        </a:spcBef>
                        <a:spcAft>
                          <a:spcPts val="800"/>
                        </a:spcAft>
                      </a:pPr>
                      <a:r>
                        <a:rPr lang="en-US" sz="18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Good </a:t>
                      </a:r>
                      <a:endParaRPr lang="en-US" sz="1800" b="0" i="0" u="none" strike="noStrike">
                        <a:effectLst/>
                        <a:latin typeface="Arial" panose="020B0604020202020204" pitchFamily="34" charset="0"/>
                      </a:endParaRPr>
                    </a:p>
                  </a:txBody>
                  <a:tcPr marL="76035" marR="76035" marT="10560" marB="0">
                    <a:lnL>
                      <a:noFill/>
                    </a:lnL>
                    <a:lnR>
                      <a:noFill/>
                    </a:lnR>
                    <a:lnT>
                      <a:noFill/>
                    </a:lnT>
                    <a:lnB>
                      <a:noFill/>
                    </a:lnB>
                  </a:tcPr>
                </a:tc>
                <a:tc>
                  <a:txBody>
                    <a:bodyPr/>
                    <a:lstStyle/>
                    <a:p>
                      <a:pPr algn="l" fontAlgn="t">
                        <a:lnSpc>
                          <a:spcPct val="107000"/>
                        </a:lnSpc>
                        <a:spcBef>
                          <a:spcPts val="0"/>
                        </a:spcBef>
                        <a:spcAft>
                          <a:spcPts val="800"/>
                        </a:spcAft>
                      </a:pPr>
                      <a:r>
                        <a:rPr lang="en-US" sz="18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Good </a:t>
                      </a:r>
                      <a:endParaRPr lang="en-US" sz="1800" b="0" i="0" u="none" strike="noStrike">
                        <a:effectLst/>
                        <a:latin typeface="Arial" panose="020B0604020202020204" pitchFamily="34" charset="0"/>
                      </a:endParaRPr>
                    </a:p>
                  </a:txBody>
                  <a:tcPr marL="76035" marR="76035" marT="10560" marB="0">
                    <a:lnL>
                      <a:noFill/>
                    </a:lnL>
                    <a:lnR>
                      <a:noFill/>
                    </a:lnR>
                    <a:lnT>
                      <a:noFill/>
                    </a:lnT>
                    <a:lnB>
                      <a:noFill/>
                    </a:lnB>
                  </a:tcPr>
                </a:tc>
                <a:tc>
                  <a:txBody>
                    <a:bodyPr/>
                    <a:lstStyle/>
                    <a:p>
                      <a:pPr algn="l" fontAlgn="t">
                        <a:lnSpc>
                          <a:spcPct val="107000"/>
                        </a:lnSpc>
                        <a:spcBef>
                          <a:spcPts val="0"/>
                        </a:spcBef>
                        <a:spcAft>
                          <a:spcPts val="800"/>
                        </a:spcAft>
                      </a:pPr>
                      <a:r>
                        <a:rPr lang="en-US" sz="18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Good </a:t>
                      </a:r>
                      <a:endParaRPr lang="en-US" sz="1800" b="0" i="0" u="none" strike="noStrike" dirty="0">
                        <a:effectLst/>
                        <a:latin typeface="Arial" panose="020B0604020202020204" pitchFamily="34" charset="0"/>
                      </a:endParaRPr>
                    </a:p>
                  </a:txBody>
                  <a:tcPr marL="76035" marR="76035" marT="10560" marB="0">
                    <a:lnL>
                      <a:noFill/>
                    </a:lnL>
                    <a:lnR>
                      <a:noFill/>
                    </a:lnR>
                    <a:lnT>
                      <a:noFill/>
                    </a:lnT>
                    <a:lnB>
                      <a:noFill/>
                    </a:lnB>
                  </a:tcPr>
                </a:tc>
                <a:extLst>
                  <a:ext uri="{0D108BD9-81ED-4DB2-BD59-A6C34878D82A}">
                    <a16:rowId xmlns:a16="http://schemas.microsoft.com/office/drawing/2014/main" val="2645349386"/>
                  </a:ext>
                </a:extLst>
              </a:tr>
              <a:tr h="403041">
                <a:tc>
                  <a:txBody>
                    <a:bodyPr/>
                    <a:lstStyle/>
                    <a:p>
                      <a:pPr algn="l" fontAlgn="t">
                        <a:lnSpc>
                          <a:spcPct val="107000"/>
                        </a:lnSpc>
                        <a:spcBef>
                          <a:spcPts val="0"/>
                        </a:spcBef>
                        <a:spcAft>
                          <a:spcPts val="800"/>
                        </a:spcAft>
                      </a:pPr>
                      <a:r>
                        <a:rPr lang="en-US" sz="18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Complexity </a:t>
                      </a:r>
                      <a:endParaRPr lang="en-US" sz="1800" b="0" i="0" u="none" strike="noStrike">
                        <a:effectLst/>
                        <a:latin typeface="Arial" panose="020B0604020202020204" pitchFamily="34" charset="0"/>
                      </a:endParaRPr>
                    </a:p>
                  </a:txBody>
                  <a:tcPr marL="76035" marR="76035" marT="10560" marB="0">
                    <a:lnL>
                      <a:noFill/>
                    </a:lnL>
                    <a:lnR>
                      <a:noFill/>
                    </a:lnR>
                    <a:lnT>
                      <a:noFill/>
                    </a:lnT>
                    <a:lnB>
                      <a:noFill/>
                    </a:lnB>
                  </a:tcPr>
                </a:tc>
                <a:tc>
                  <a:txBody>
                    <a:bodyPr/>
                    <a:lstStyle/>
                    <a:p>
                      <a:pPr algn="l" fontAlgn="t">
                        <a:lnSpc>
                          <a:spcPct val="107000"/>
                        </a:lnSpc>
                        <a:spcBef>
                          <a:spcPts val="0"/>
                        </a:spcBef>
                        <a:spcAft>
                          <a:spcPts val="800"/>
                        </a:spcAft>
                      </a:pPr>
                      <a:r>
                        <a:rPr lang="en-US" sz="18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Low </a:t>
                      </a:r>
                      <a:endParaRPr lang="en-US" sz="1800" b="0" i="0" u="none" strike="noStrike">
                        <a:effectLst/>
                        <a:latin typeface="Arial" panose="020B0604020202020204" pitchFamily="34" charset="0"/>
                      </a:endParaRPr>
                    </a:p>
                  </a:txBody>
                  <a:tcPr marL="76035" marR="76035" marT="10560" marB="0">
                    <a:lnL>
                      <a:noFill/>
                    </a:lnL>
                    <a:lnR>
                      <a:noFill/>
                    </a:lnR>
                    <a:lnT>
                      <a:noFill/>
                    </a:lnT>
                    <a:lnB>
                      <a:noFill/>
                    </a:lnB>
                  </a:tcPr>
                </a:tc>
                <a:tc>
                  <a:txBody>
                    <a:bodyPr/>
                    <a:lstStyle/>
                    <a:p>
                      <a:pPr algn="l" fontAlgn="t">
                        <a:lnSpc>
                          <a:spcPct val="107000"/>
                        </a:lnSpc>
                        <a:spcBef>
                          <a:spcPts val="0"/>
                        </a:spcBef>
                        <a:spcAft>
                          <a:spcPts val="800"/>
                        </a:spcAft>
                      </a:pPr>
                      <a:r>
                        <a:rPr lang="en-US" sz="18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High </a:t>
                      </a:r>
                      <a:endParaRPr lang="en-US" sz="1800" b="0" i="0" u="none" strike="noStrike">
                        <a:effectLst/>
                        <a:latin typeface="Arial" panose="020B0604020202020204" pitchFamily="34" charset="0"/>
                      </a:endParaRPr>
                    </a:p>
                  </a:txBody>
                  <a:tcPr marL="76035" marR="76035" marT="10560" marB="0">
                    <a:lnL>
                      <a:noFill/>
                    </a:lnL>
                    <a:lnR>
                      <a:noFill/>
                    </a:lnR>
                    <a:lnT>
                      <a:noFill/>
                    </a:lnT>
                    <a:lnB>
                      <a:noFill/>
                    </a:lnB>
                  </a:tcPr>
                </a:tc>
                <a:tc>
                  <a:txBody>
                    <a:bodyPr/>
                    <a:lstStyle/>
                    <a:p>
                      <a:pPr algn="l" fontAlgn="t">
                        <a:lnSpc>
                          <a:spcPct val="107000"/>
                        </a:lnSpc>
                        <a:spcBef>
                          <a:spcPts val="0"/>
                        </a:spcBef>
                        <a:spcAft>
                          <a:spcPts val="800"/>
                        </a:spcAft>
                      </a:pPr>
                      <a:r>
                        <a:rPr lang="en-US" sz="18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Low </a:t>
                      </a:r>
                      <a:endParaRPr lang="en-US" sz="1800" b="0" i="0" u="none" strike="noStrike">
                        <a:effectLst/>
                        <a:latin typeface="Arial" panose="020B0604020202020204" pitchFamily="34" charset="0"/>
                      </a:endParaRPr>
                    </a:p>
                  </a:txBody>
                  <a:tcPr marL="76035" marR="76035" marT="10560" marB="0">
                    <a:lnL>
                      <a:noFill/>
                    </a:lnL>
                    <a:lnR>
                      <a:noFill/>
                    </a:lnR>
                    <a:lnT>
                      <a:noFill/>
                    </a:lnT>
                    <a:lnB>
                      <a:noFill/>
                    </a:lnB>
                  </a:tcPr>
                </a:tc>
                <a:tc>
                  <a:txBody>
                    <a:bodyPr/>
                    <a:lstStyle/>
                    <a:p>
                      <a:pPr algn="l" fontAlgn="t">
                        <a:lnSpc>
                          <a:spcPct val="107000"/>
                        </a:lnSpc>
                        <a:spcBef>
                          <a:spcPts val="0"/>
                        </a:spcBef>
                        <a:spcAft>
                          <a:spcPts val="800"/>
                        </a:spcAft>
                      </a:pPr>
                      <a:r>
                        <a:rPr lang="en-US" sz="18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Low </a:t>
                      </a:r>
                      <a:endParaRPr lang="en-US" sz="1800" b="0" i="0" u="none" strike="noStrike" dirty="0">
                        <a:effectLst/>
                        <a:latin typeface="Arial" panose="020B0604020202020204" pitchFamily="34" charset="0"/>
                      </a:endParaRPr>
                    </a:p>
                  </a:txBody>
                  <a:tcPr marL="76035" marR="76035" marT="10560" marB="0">
                    <a:lnL>
                      <a:noFill/>
                    </a:lnL>
                    <a:lnR>
                      <a:noFill/>
                    </a:lnR>
                    <a:lnT>
                      <a:noFill/>
                    </a:lnT>
                    <a:lnB>
                      <a:noFill/>
                    </a:lnB>
                  </a:tcPr>
                </a:tc>
                <a:extLst>
                  <a:ext uri="{0D108BD9-81ED-4DB2-BD59-A6C34878D82A}">
                    <a16:rowId xmlns:a16="http://schemas.microsoft.com/office/drawing/2014/main" val="473017208"/>
                  </a:ext>
                </a:extLst>
              </a:tr>
            </a:tbl>
          </a:graphicData>
        </a:graphic>
      </p:graphicFrame>
    </p:spTree>
    <p:extLst>
      <p:ext uri="{BB962C8B-B14F-4D97-AF65-F5344CB8AC3E}">
        <p14:creationId xmlns:p14="http://schemas.microsoft.com/office/powerpoint/2010/main" val="1323999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B1D432-EC3F-407E-B5DF-A70F09B96540}"/>
              </a:ext>
            </a:extLst>
          </p:cNvPr>
          <p:cNvSpPr>
            <a:spLocks noGrp="1"/>
          </p:cNvSpPr>
          <p:nvPr>
            <p:ph type="title"/>
          </p:nvPr>
        </p:nvSpPr>
        <p:spPr>
          <a:xfrm>
            <a:off x="4970109" y="484632"/>
            <a:ext cx="6730277" cy="1609344"/>
          </a:xfrm>
          <a:ln>
            <a:noFill/>
          </a:ln>
        </p:spPr>
        <p:txBody>
          <a:bodyPr>
            <a:normAutofit/>
          </a:bodyPr>
          <a:lstStyle/>
          <a:p>
            <a:r>
              <a:rPr lang="en-US" sz="4800"/>
              <a:t>NoSQL query language:</a:t>
            </a:r>
            <a:endParaRPr lang="en-PK" sz="4800"/>
          </a:p>
        </p:txBody>
      </p:sp>
      <p:pic>
        <p:nvPicPr>
          <p:cNvPr id="5" name="Picture 4">
            <a:extLst>
              <a:ext uri="{FF2B5EF4-FFF2-40B4-BE49-F238E27FC236}">
                <a16:creationId xmlns:a16="http://schemas.microsoft.com/office/drawing/2014/main" id="{F25A8CD1-3FB1-4C47-A997-0460EEB79C4A}"/>
              </a:ext>
            </a:extLst>
          </p:cNvPr>
          <p:cNvPicPr>
            <a:picLocks noChangeAspect="1"/>
          </p:cNvPicPr>
          <p:nvPr/>
        </p:nvPicPr>
        <p:blipFill rotWithShape="1">
          <a:blip r:embed="rId4"/>
          <a:srcRect l="7500" r="47272" b="-1"/>
          <a:stretch/>
        </p:blipFill>
        <p:spPr>
          <a:xfrm>
            <a:off x="3344" y="10"/>
            <a:ext cx="4646726" cy="6857990"/>
          </a:xfrm>
          <a:prstGeom prst="rect">
            <a:avLst/>
          </a:prstGeom>
        </p:spPr>
      </p:pic>
      <p:sp>
        <p:nvSpPr>
          <p:cNvPr id="3" name="Content Placeholder 2">
            <a:extLst>
              <a:ext uri="{FF2B5EF4-FFF2-40B4-BE49-F238E27FC236}">
                <a16:creationId xmlns:a16="http://schemas.microsoft.com/office/drawing/2014/main" id="{8E3A1FCC-E50C-4595-AD2E-A4027061F926}"/>
              </a:ext>
            </a:extLst>
          </p:cNvPr>
          <p:cNvSpPr>
            <a:spLocks noGrp="1"/>
          </p:cNvSpPr>
          <p:nvPr>
            <p:ph idx="1"/>
          </p:nvPr>
        </p:nvSpPr>
        <p:spPr>
          <a:xfrm>
            <a:off x="4970109" y="1828801"/>
            <a:ext cx="6730276" cy="4858080"/>
          </a:xfrm>
        </p:spPr>
        <p:txBody>
          <a:bodyPr>
            <a:normAutofit/>
          </a:bodyPr>
          <a:lstStyle/>
          <a:p>
            <a:r>
              <a:rPr lang="en-US" dirty="0">
                <a:latin typeface="Times New Roman" panose="02020603050405020304" pitchFamily="18" charset="0"/>
                <a:cs typeface="Times New Roman" panose="02020603050405020304" pitchFamily="18" charset="0"/>
              </a:rPr>
              <a:t>The analysis of query model is very important for any data storage. There is no standard query language articulated for NoSQL databases .</a:t>
            </a:r>
          </a:p>
          <a:p>
            <a:r>
              <a:rPr lang="en-US" dirty="0">
                <a:latin typeface="Times New Roman" panose="02020603050405020304" pitchFamily="18" charset="0"/>
                <a:cs typeface="Times New Roman" panose="02020603050405020304" pitchFamily="18" charset="0"/>
              </a:rPr>
              <a:t>Many NoSQL database use its own query language that is not applicable for other types of database. CQL (Cassandra Query Language) for Cassandra, Cypher for Neo4J</a:t>
            </a:r>
            <a:r>
              <a:rPr lang="en-US" dirty="0">
                <a:effectLst/>
                <a:latin typeface="Times New Roman" panose="02020603050405020304" pitchFamily="18" charset="0"/>
                <a:ea typeface="Calibri" panose="020F0502020204030204" pitchFamily="34" charset="0"/>
                <a:cs typeface="Times New Roman" panose="02020603050405020304" pitchFamily="18" charset="0"/>
              </a:rPr>
              <a:t>, JavaScript for CouchDB are some of examples.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 is active research area to define and develop NoSQL databases standard query language.</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The difficulty in developing standard query language for NoSQL is that every solution is designed for specific purpose and use different formats and schema.</a:t>
            </a:r>
            <a:endParaRPr lang="en-PK" dirty="0">
              <a:latin typeface="Times New Roman" panose="02020603050405020304" pitchFamily="18" charset="0"/>
              <a:cs typeface="Times New Roman" panose="02020603050405020304" pitchFamily="18" charset="0"/>
            </a:endParaRPr>
          </a:p>
        </p:txBody>
      </p:sp>
      <p:grpSp>
        <p:nvGrpSpPr>
          <p:cNvPr id="11" name="Group 10">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4128246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C4C5769-E723-4A1E-B4F6-F6BB27AE7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4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878380D-0E99-4278-9939-702074B8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BC24ED-CDC1-436D-85D2-530E26E98011}"/>
              </a:ext>
            </a:extLst>
          </p:cNvPr>
          <p:cNvSpPr>
            <a:spLocks noGrp="1"/>
          </p:cNvSpPr>
          <p:nvPr>
            <p:ph type="title"/>
          </p:nvPr>
        </p:nvSpPr>
        <p:spPr>
          <a:xfrm>
            <a:off x="643466" y="643466"/>
            <a:ext cx="3682727" cy="5571067"/>
          </a:xfrm>
        </p:spPr>
        <p:txBody>
          <a:bodyPr>
            <a:normAutofit/>
          </a:bodyPr>
          <a:lstStyle/>
          <a:p>
            <a:pPr algn="r"/>
            <a:r>
              <a:rPr lang="en-US" sz="4800">
                <a:solidFill>
                  <a:srgbClr val="FFFFFF"/>
                </a:solidFill>
              </a:rPr>
              <a:t>What is Big data?</a:t>
            </a:r>
            <a:endParaRPr lang="en-PK" sz="4800">
              <a:solidFill>
                <a:srgbClr val="FFFFFF"/>
              </a:solidFill>
            </a:endParaRPr>
          </a:p>
        </p:txBody>
      </p:sp>
      <p:sp>
        <p:nvSpPr>
          <p:cNvPr id="12" name="Oval 11">
            <a:extLst>
              <a:ext uri="{FF2B5EF4-FFF2-40B4-BE49-F238E27FC236}">
                <a16:creationId xmlns:a16="http://schemas.microsoft.com/office/drawing/2014/main" id="{75A92D53-A461-451B-87E6-8746F6FCE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 name="Content Placeholder 2">
            <a:extLst>
              <a:ext uri="{FF2B5EF4-FFF2-40B4-BE49-F238E27FC236}">
                <a16:creationId xmlns:a16="http://schemas.microsoft.com/office/drawing/2014/main" id="{DC515F2B-DBBA-45E3-8B35-CE09721CE572}"/>
              </a:ext>
            </a:extLst>
          </p:cNvPr>
          <p:cNvSpPr>
            <a:spLocks noGrp="1"/>
          </p:cNvSpPr>
          <p:nvPr>
            <p:ph idx="1"/>
          </p:nvPr>
        </p:nvSpPr>
        <p:spPr>
          <a:xfrm>
            <a:off x="4932557" y="1378857"/>
            <a:ext cx="6469168" cy="4850823"/>
          </a:xfrm>
        </p:spPr>
        <p:txBody>
          <a:bodyPr anchor="ctr">
            <a:normAutofit fontScale="92500" lnSpcReduction="20000"/>
          </a:bodyPr>
          <a:lstStyle/>
          <a:p>
            <a:r>
              <a:rPr lang="en-US" sz="2300" dirty="0">
                <a:latin typeface="Times New Roman" panose="02020603050405020304" pitchFamily="18" charset="0"/>
                <a:cs typeface="Times New Roman" panose="02020603050405020304" pitchFamily="18" charset="0"/>
              </a:rPr>
              <a:t>Big data is a collection of large scale of structured, semi-structured and unstructured data. </a:t>
            </a:r>
          </a:p>
          <a:p>
            <a:r>
              <a:rPr lang="en-US" sz="2300" dirty="0">
                <a:latin typeface="Times New Roman" panose="02020603050405020304" pitchFamily="18" charset="0"/>
                <a:cs typeface="Times New Roman" panose="02020603050405020304" pitchFamily="18" charset="0"/>
              </a:rPr>
              <a:t>‘Big data’ is a term applied to data sets whose size is beyond the ability of commonly used software tools to capture, manage, and process the data within a tolerable elapsed time.</a:t>
            </a:r>
          </a:p>
          <a:p>
            <a:r>
              <a:rPr lang="en-US" sz="2300" i="0" dirty="0">
                <a:latin typeface="Times New Roman" panose="02020603050405020304" pitchFamily="18" charset="0"/>
                <a:cs typeface="Times New Roman" panose="02020603050405020304" pitchFamily="18" charset="0"/>
              </a:rPr>
              <a:t>Big Data refers to very large and complex data sets, so massive in size that they're beyond the capability of managing with traditional software tools. The bulk of Big Data is composed of unstructured data types such as video, photos, audio, webpages, and multimedia content.</a:t>
            </a:r>
          </a:p>
          <a:p>
            <a:r>
              <a:rPr lang="en-US" sz="2300" dirty="0">
                <a:latin typeface="Times New Roman" panose="02020603050405020304" pitchFamily="18" charset="0"/>
                <a:cs typeface="Times New Roman" panose="02020603050405020304" pitchFamily="18" charset="0"/>
              </a:rPr>
              <a:t>The explosion of data volumes, sometimes needing real-time processing are often not lending itself to the structuring rules and processes implemented by RDBMS</a:t>
            </a:r>
          </a:p>
          <a:p>
            <a:r>
              <a:rPr lang="en-US" sz="2300" dirty="0">
                <a:latin typeface="Times New Roman" panose="02020603050405020304" pitchFamily="18" charset="0"/>
                <a:cs typeface="Times New Roman" panose="02020603050405020304" pitchFamily="18" charset="0"/>
              </a:rPr>
              <a:t>To address this problem the solutions such as Hadoop open source solution has been developed which are widely known as ‘NoSQL’.</a:t>
            </a:r>
          </a:p>
          <a:p>
            <a:endParaRPr lang="en-US" i="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PK" dirty="0"/>
          </a:p>
        </p:txBody>
      </p:sp>
      <p:sp>
        <p:nvSpPr>
          <p:cNvPr id="14" name="Oval 13">
            <a:extLst>
              <a:ext uri="{FF2B5EF4-FFF2-40B4-BE49-F238E27FC236}">
                <a16:creationId xmlns:a16="http://schemas.microsoft.com/office/drawing/2014/main" id="{F003ABC2-0D2A-42E5-9778-D9E8DBB54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955168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hade val="97000"/>
            <a:satMod val="1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A17954-54E0-419C-92D3-4C4775A81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23C5163-DFEA-4D68-AF8F-A6BD6B674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07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56055E8-F1A8-4C5C-8090-2AE3272AD961}"/>
              </a:ext>
            </a:extLst>
          </p:cNvPr>
          <p:cNvSpPr>
            <a:spLocks noGrp="1"/>
          </p:cNvSpPr>
          <p:nvPr>
            <p:ph idx="1"/>
          </p:nvPr>
        </p:nvSpPr>
        <p:spPr>
          <a:xfrm>
            <a:off x="643467" y="643467"/>
            <a:ext cx="6322709" cy="5528733"/>
          </a:xfrm>
        </p:spPr>
        <p:txBody>
          <a:bodyPr anchor="ctr">
            <a:normAutofit/>
          </a:bodyPr>
          <a:lstStyle/>
          <a:p>
            <a:r>
              <a:rPr lang="en-US" sz="17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In this paper, techniques for Big data storage are highlighted. Several techniques and solutions are available for efficient storage of structured, semi-structured and unstructured data. </a:t>
            </a:r>
          </a:p>
          <a:p>
            <a:r>
              <a:rPr lang="en-US" sz="17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Distributed data storage, NewSQL and NoSQL are most commonly used technique identified in this paper. Applications of these techniques are elaborated with advantages and disadvantages. NoSQL data storage technique is the most popular amongst these solutions. </a:t>
            </a:r>
          </a:p>
          <a:p>
            <a:r>
              <a:rPr lang="en-US" sz="17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Categories of NoSQL data storage- Column oriented, Graph based, Key value based, and document based are explained in detail with real examples. In this paper, these categories are compared based on several parameters. </a:t>
            </a:r>
          </a:p>
          <a:p>
            <a:r>
              <a:rPr lang="en-US" sz="17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Requirement specific solutions are provided for guidance of reader to select most suitable technique. It is explained that query language is not standardized for NoSQL databases due to different protocols and schema used by four categories. Query languages are briefed for some solutions. </a:t>
            </a:r>
          </a:p>
          <a:p>
            <a:r>
              <a:rPr lang="en-US" sz="17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In future, these standard query languages can be further researched and developed by readers. Moreover, extra parameters can be added to compare the NoSQL databases based on architecture.</a:t>
            </a:r>
            <a:endParaRPr lang="en-PK" sz="17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51DD55B3-5910-4D84-8A2E-B22ED5224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07995" y="0"/>
            <a:ext cx="4584003" cy="6857999"/>
          </a:xfrm>
          <a:prstGeom prst="rect">
            <a:avLst/>
          </a:prstGeom>
          <a:blipFill dpi="0" rotWithShape="1">
            <a:blip r:embed="rId2">
              <a:alphaModFix amt="4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C83FA0-7A07-4D35-9E16-63625BA0D067}"/>
              </a:ext>
            </a:extLst>
          </p:cNvPr>
          <p:cNvSpPr>
            <a:spLocks noGrp="1"/>
          </p:cNvSpPr>
          <p:nvPr>
            <p:ph type="title"/>
          </p:nvPr>
        </p:nvSpPr>
        <p:spPr>
          <a:xfrm>
            <a:off x="7928085" y="643466"/>
            <a:ext cx="3786120" cy="5528734"/>
          </a:xfrm>
        </p:spPr>
        <p:txBody>
          <a:bodyPr>
            <a:normAutofit/>
          </a:bodyPr>
          <a:lstStyle/>
          <a:p>
            <a:r>
              <a:rPr lang="en-US" dirty="0"/>
              <a:t>Conclusion</a:t>
            </a:r>
            <a:endParaRPr lang="en-PK" dirty="0"/>
          </a:p>
        </p:txBody>
      </p:sp>
      <p:grpSp>
        <p:nvGrpSpPr>
          <p:cNvPr id="14" name="Group 13">
            <a:extLst>
              <a:ext uri="{FF2B5EF4-FFF2-40B4-BE49-F238E27FC236}">
                <a16:creationId xmlns:a16="http://schemas.microsoft.com/office/drawing/2014/main" id="{1392CA3D-5152-407E-8F49-7BEFB33851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401725" y="6229681"/>
            <a:chExt cx="457200" cy="457200"/>
          </a:xfrm>
        </p:grpSpPr>
        <p:sp>
          <p:nvSpPr>
            <p:cNvPr id="15" name="Oval 14">
              <a:extLst>
                <a:ext uri="{FF2B5EF4-FFF2-40B4-BE49-F238E27FC236}">
                  <a16:creationId xmlns:a16="http://schemas.microsoft.com/office/drawing/2014/main" id="{ADB604F7-477D-4337-9D86-3CAD381620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B4736A5E-48AC-496F-AB60-5F0FBB31B2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35025706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5" name="Oval 24">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8" name="Rectangle 27">
            <a:extLst>
              <a:ext uri="{FF2B5EF4-FFF2-40B4-BE49-F238E27FC236}">
                <a16:creationId xmlns:a16="http://schemas.microsoft.com/office/drawing/2014/main" id="{D2F9B8D9-2A0F-48A2-AD9F-81D8C49703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672" y="0"/>
            <a:ext cx="7540328"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8F280D-3F11-4BC7-BBC4-FDECD5BA90E8}"/>
              </a:ext>
            </a:extLst>
          </p:cNvPr>
          <p:cNvSpPr>
            <a:spLocks noGrp="1"/>
          </p:cNvSpPr>
          <p:nvPr>
            <p:ph type="title"/>
          </p:nvPr>
        </p:nvSpPr>
        <p:spPr>
          <a:xfrm>
            <a:off x="4970109" y="484632"/>
            <a:ext cx="6730277" cy="1609344"/>
          </a:xfrm>
          <a:ln>
            <a:noFill/>
          </a:ln>
        </p:spPr>
        <p:txBody>
          <a:bodyPr vert="horz" lIns="91440" tIns="45720" rIns="91440" bIns="45720" rtlCol="0" anchor="ctr">
            <a:normAutofit/>
          </a:bodyPr>
          <a:lstStyle/>
          <a:p>
            <a:r>
              <a:rPr lang="en-US" sz="4400"/>
              <a:t>Big data storage:</a:t>
            </a:r>
          </a:p>
        </p:txBody>
      </p:sp>
      <p:pic>
        <p:nvPicPr>
          <p:cNvPr id="5" name="Content Placeholder 4" descr="The Exponential Growth of Data">
            <a:extLst>
              <a:ext uri="{FF2B5EF4-FFF2-40B4-BE49-F238E27FC236}">
                <a16:creationId xmlns:a16="http://schemas.microsoft.com/office/drawing/2014/main" id="{4BC00E3B-03F5-4DDF-B09B-7AB8DB93DB06}"/>
              </a:ext>
            </a:extLst>
          </p:cNvPr>
          <p:cNvPicPr>
            <a:picLocks noGrp="1"/>
          </p:cNvPicPr>
          <p:nvPr>
            <p:ph sz="half" idx="2"/>
          </p:nvPr>
        </p:nvPicPr>
        <p:blipFill>
          <a:blip r:embed="rId6">
            <a:extLst>
              <a:ext uri="{28A0092B-C50C-407E-A947-70E740481C1C}">
                <a14:useLocalDpi xmlns:a14="http://schemas.microsoft.com/office/drawing/2010/main" val="0"/>
              </a:ext>
            </a:extLst>
          </a:blip>
          <a:stretch>
            <a:fillRect/>
          </a:stretch>
        </p:blipFill>
        <p:spPr bwMode="auto">
          <a:xfrm>
            <a:off x="232229" y="1524001"/>
            <a:ext cx="4419443" cy="3991428"/>
          </a:xfrm>
          <a:prstGeom prst="rect">
            <a:avLst/>
          </a:prstGeom>
          <a:noFill/>
        </p:spPr>
      </p:pic>
      <p:sp>
        <p:nvSpPr>
          <p:cNvPr id="19" name="Content Placeholder 2">
            <a:extLst>
              <a:ext uri="{FF2B5EF4-FFF2-40B4-BE49-F238E27FC236}">
                <a16:creationId xmlns:a16="http://schemas.microsoft.com/office/drawing/2014/main" id="{5BD574C7-7ED9-449B-A153-68E8B8DAA958}"/>
              </a:ext>
            </a:extLst>
          </p:cNvPr>
          <p:cNvSpPr>
            <a:spLocks noGrp="1"/>
          </p:cNvSpPr>
          <p:nvPr>
            <p:ph sz="half" idx="1"/>
          </p:nvPr>
        </p:nvSpPr>
        <p:spPr>
          <a:xfrm>
            <a:off x="4970109" y="1669143"/>
            <a:ext cx="6730276" cy="4704225"/>
          </a:xfrm>
        </p:spPr>
        <p:txBody>
          <a:bodyPr vert="horz" lIns="91440" tIns="45720" rIns="91440" bIns="45720" rtlCol="0">
            <a:normAutofit lnSpcReduction="10000"/>
          </a:bodyPr>
          <a:lstStyle/>
          <a:p>
            <a:r>
              <a:rPr lang="en-US" sz="1800" dirty="0">
                <a:effectLst/>
                <a:latin typeface="Times New Roman" panose="02020603050405020304" pitchFamily="18" charset="0"/>
                <a:cs typeface="Times New Roman" panose="02020603050405020304" pitchFamily="18" charset="0"/>
              </a:rPr>
              <a:t>Big data is large scale of data which is generated due to Social networks, Business organizations, interaction and views of social connected users. It is used for important decision making in business organizations. It is represented by 3Vs (Velocity, Variety and Volume). </a:t>
            </a:r>
          </a:p>
          <a:p>
            <a:r>
              <a:rPr lang="en-US" sz="1800" dirty="0">
                <a:effectLst/>
                <a:latin typeface="Times New Roman" panose="02020603050405020304" pitchFamily="18" charset="0"/>
                <a:cs typeface="Times New Roman" panose="02020603050405020304" pitchFamily="18" charset="0"/>
              </a:rPr>
              <a:t>There are several characteristics of big data storage- Cloud storage, query interfaces, NoSQL, NewSQL, Scalability, Consistency, Security and Performance etc.</a:t>
            </a:r>
          </a:p>
          <a:p>
            <a:r>
              <a:rPr lang="en-US" sz="1800" dirty="0">
                <a:effectLst/>
                <a:latin typeface="Times New Roman" panose="02020603050405020304" pitchFamily="18" charset="0"/>
                <a:cs typeface="Times New Roman" panose="02020603050405020304" pitchFamily="18" charset="0"/>
              </a:rPr>
              <a:t>Traditional storage can be efficiently implemented by relational databases like SQL and processed on Weka, Java etc. Scalability is not well managed by relational databases  </a:t>
            </a:r>
          </a:p>
          <a:p>
            <a:r>
              <a:rPr lang="en-US" sz="1800" dirty="0">
                <a:effectLst/>
                <a:latin typeface="Times New Roman" panose="02020603050405020304" pitchFamily="18" charset="0"/>
                <a:cs typeface="Times New Roman" panose="02020603050405020304" pitchFamily="18" charset="0"/>
              </a:rPr>
              <a:t>.These can be efficiently deployed for structured data. Several techniques have been articulated and implemented by researchers to deploy large scale of data. </a:t>
            </a:r>
          </a:p>
          <a:p>
            <a:r>
              <a:rPr lang="en-US" sz="1800" dirty="0">
                <a:effectLst/>
                <a:latin typeface="Times New Roman" panose="02020603050405020304" pitchFamily="18" charset="0"/>
                <a:cs typeface="Times New Roman" panose="02020603050405020304" pitchFamily="18" charset="0"/>
              </a:rPr>
              <a:t>These novel strategies to store large scale of data provide scalability with less complexity. This is verified with the popularity of storage like Cloudera and NoSQL solutions.</a:t>
            </a:r>
          </a:p>
          <a:p>
            <a:endParaRPr lang="en-US" sz="1400" dirty="0"/>
          </a:p>
        </p:txBody>
      </p:sp>
      <p:grpSp>
        <p:nvGrpSpPr>
          <p:cNvPr id="30" name="Group 29">
            <a:extLst>
              <a:ext uri="{FF2B5EF4-FFF2-40B4-BE49-F238E27FC236}">
                <a16:creationId xmlns:a16="http://schemas.microsoft.com/office/drawing/2014/main" id="{0F7E20FF-7DA6-46B7-AB0E-E6CBFDD072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1" name="Oval 30">
              <a:extLst>
                <a:ext uri="{FF2B5EF4-FFF2-40B4-BE49-F238E27FC236}">
                  <a16:creationId xmlns:a16="http://schemas.microsoft.com/office/drawing/2014/main" id="{6BE624B6-B9F4-4C3F-9F6E-2182D90EC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2" name="Oval 31">
              <a:extLst>
                <a:ext uri="{FF2B5EF4-FFF2-40B4-BE49-F238E27FC236}">
                  <a16:creationId xmlns:a16="http://schemas.microsoft.com/office/drawing/2014/main" id="{8710C23B-B5E1-45A6-80F6-55643AC62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705507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8AEA9D-6BB1-4917-91EC-A2DD393B5F7D}"/>
              </a:ext>
            </a:extLst>
          </p:cNvPr>
          <p:cNvSpPr>
            <a:spLocks noGrp="1"/>
          </p:cNvSpPr>
          <p:nvPr>
            <p:ph type="title"/>
          </p:nvPr>
        </p:nvSpPr>
        <p:spPr>
          <a:xfrm>
            <a:off x="4970109" y="484632"/>
            <a:ext cx="6730277" cy="1039368"/>
          </a:xfrm>
          <a:ln>
            <a:noFill/>
          </a:ln>
        </p:spPr>
        <p:txBody>
          <a:bodyPr>
            <a:normAutofit/>
          </a:bodyPr>
          <a:lstStyle/>
          <a:p>
            <a:r>
              <a:rPr lang="en-US" sz="4800" dirty="0"/>
              <a:t>storage techniques:</a:t>
            </a:r>
            <a:endParaRPr lang="en-PK" sz="4800" dirty="0"/>
          </a:p>
        </p:txBody>
      </p:sp>
      <p:pic>
        <p:nvPicPr>
          <p:cNvPr id="5" name="Picture 4">
            <a:extLst>
              <a:ext uri="{FF2B5EF4-FFF2-40B4-BE49-F238E27FC236}">
                <a16:creationId xmlns:a16="http://schemas.microsoft.com/office/drawing/2014/main" id="{45B8EB71-C0B4-4A9B-ACFC-EF12E03A8FD9}"/>
              </a:ext>
            </a:extLst>
          </p:cNvPr>
          <p:cNvPicPr>
            <a:picLocks noChangeAspect="1"/>
          </p:cNvPicPr>
          <p:nvPr/>
        </p:nvPicPr>
        <p:blipFill rotWithShape="1">
          <a:blip r:embed="rId4"/>
          <a:srcRect l="12104" r="42668" b="-1"/>
          <a:stretch/>
        </p:blipFill>
        <p:spPr>
          <a:xfrm>
            <a:off x="3344" y="10"/>
            <a:ext cx="4646726" cy="6857990"/>
          </a:xfrm>
          <a:prstGeom prst="rect">
            <a:avLst/>
          </a:prstGeom>
        </p:spPr>
      </p:pic>
      <p:sp>
        <p:nvSpPr>
          <p:cNvPr id="3" name="Content Placeholder 2">
            <a:extLst>
              <a:ext uri="{FF2B5EF4-FFF2-40B4-BE49-F238E27FC236}">
                <a16:creationId xmlns:a16="http://schemas.microsoft.com/office/drawing/2014/main" id="{9AD5B17D-1384-4B62-9A2D-8A3CE0634F17}"/>
              </a:ext>
            </a:extLst>
          </p:cNvPr>
          <p:cNvSpPr>
            <a:spLocks noGrp="1"/>
          </p:cNvSpPr>
          <p:nvPr>
            <p:ph idx="1"/>
          </p:nvPr>
        </p:nvSpPr>
        <p:spPr>
          <a:xfrm>
            <a:off x="4970109" y="1524001"/>
            <a:ext cx="6730276" cy="5162880"/>
          </a:xfrm>
        </p:spPr>
        <p:txBody>
          <a:bodyPr>
            <a:noAutofit/>
          </a:bodyPr>
          <a:lstStyle/>
          <a:p>
            <a:r>
              <a:rPr lang="en-US" sz="1800" dirty="0">
                <a:effectLst/>
                <a:latin typeface="Times New Roman" panose="02020603050405020304" pitchFamily="18" charset="0"/>
                <a:ea typeface="Calibri" panose="020F0502020204030204" pitchFamily="34" charset="0"/>
              </a:rPr>
              <a:t>Big data storage is provided by following three techniques: </a:t>
            </a:r>
            <a:endParaRPr lang="en-PK" sz="1800" dirty="0">
              <a:effectLst/>
              <a:latin typeface="Times New Roman" panose="02020603050405020304" pitchFamily="18" charset="0"/>
              <a:ea typeface="Calibri" panose="020F0502020204030204" pitchFamily="34" charset="0"/>
            </a:endParaRPr>
          </a:p>
          <a:p>
            <a:pPr lvl="1">
              <a:spcAft>
                <a:spcPts val="60"/>
              </a:spcAft>
            </a:pPr>
            <a:r>
              <a:rPr lang="en-US" dirty="0">
                <a:effectLst/>
                <a:latin typeface="Times New Roman" panose="02020603050405020304" pitchFamily="18" charset="0"/>
                <a:ea typeface="Calibri" panose="020F0502020204030204" pitchFamily="34" charset="0"/>
              </a:rPr>
              <a:t>Distributed File Systems </a:t>
            </a:r>
            <a:endParaRPr lang="en-PK" dirty="0">
              <a:effectLst/>
              <a:latin typeface="Times New Roman" panose="02020603050405020304" pitchFamily="18" charset="0"/>
              <a:ea typeface="Calibri" panose="020F0502020204030204" pitchFamily="34" charset="0"/>
            </a:endParaRPr>
          </a:p>
          <a:p>
            <a:pPr lvl="1">
              <a:spcAft>
                <a:spcPts val="60"/>
              </a:spcAft>
            </a:pPr>
            <a:r>
              <a:rPr lang="en-US" dirty="0">
                <a:effectLst/>
                <a:latin typeface="Times New Roman" panose="02020603050405020304" pitchFamily="18" charset="0"/>
                <a:ea typeface="Calibri" panose="020F0502020204030204" pitchFamily="34" charset="0"/>
              </a:rPr>
              <a:t>NoSQL </a:t>
            </a:r>
            <a:endParaRPr lang="en-PK" dirty="0">
              <a:effectLst/>
              <a:latin typeface="Times New Roman" panose="02020603050405020304" pitchFamily="18" charset="0"/>
              <a:ea typeface="Calibri" panose="020F0502020204030204" pitchFamily="34" charset="0"/>
            </a:endParaRPr>
          </a:p>
          <a:p>
            <a:pPr lvl="1"/>
            <a:r>
              <a:rPr lang="en-US" dirty="0">
                <a:effectLst/>
                <a:latin typeface="Times New Roman" panose="02020603050405020304" pitchFamily="18" charset="0"/>
                <a:ea typeface="Calibri" panose="020F0502020204030204" pitchFamily="34" charset="0"/>
              </a:rPr>
              <a:t>NewSQL </a:t>
            </a:r>
            <a:endParaRPr lang="en-PK" dirty="0">
              <a:effectLst/>
              <a:latin typeface="Times New Roman" panose="02020603050405020304" pitchFamily="18" charset="0"/>
              <a:ea typeface="Calibri" panose="020F0502020204030204" pitchFamily="34" charset="0"/>
            </a:endParaRPr>
          </a:p>
          <a:p>
            <a:r>
              <a:rPr lang="en-US" sz="1800" b="1" dirty="0">
                <a:latin typeface="Times New Roman" panose="02020603050405020304" pitchFamily="18" charset="0"/>
                <a:cs typeface="Times New Roman" panose="02020603050405020304" pitchFamily="18" charset="0"/>
              </a:rPr>
              <a:t>Distributed File System</a:t>
            </a:r>
            <a:r>
              <a:rPr lang="en-US" sz="1800" dirty="0">
                <a:latin typeface="Times New Roman" panose="02020603050405020304" pitchFamily="18" charset="0"/>
                <a:cs typeface="Times New Roman" panose="02020603050405020304" pitchFamily="18" charset="0"/>
              </a:rPr>
              <a:t>: HDFS (Hadoop Distributed File System) is used for distributing large scale of data on different clusters. These clusters work in parallel on chunks of data and after processing merge to form final results. </a:t>
            </a:r>
          </a:p>
          <a:p>
            <a:r>
              <a:rPr lang="en-US" sz="1800" b="1" dirty="0">
                <a:latin typeface="Times New Roman" panose="02020603050405020304" pitchFamily="18" charset="0"/>
                <a:cs typeface="Times New Roman" panose="02020603050405020304" pitchFamily="18" charset="0"/>
              </a:rPr>
              <a:t>NoSQL</a:t>
            </a:r>
            <a:r>
              <a:rPr lang="en-US" sz="1800" dirty="0">
                <a:latin typeface="Times New Roman" panose="02020603050405020304" pitchFamily="18" charset="0"/>
                <a:cs typeface="Times New Roman" panose="02020603050405020304" pitchFamily="18" charset="0"/>
              </a:rPr>
              <a:t> : This storage technique is used for data where tables in rows and columns can not be applied.</a:t>
            </a:r>
            <a:r>
              <a:rPr lang="en-US" sz="1800" dirty="0">
                <a:effectLst/>
                <a:latin typeface="Times New Roman" panose="02020603050405020304" pitchFamily="18" charset="0"/>
                <a:ea typeface="Calibri" panose="020F0502020204030204" pitchFamily="34" charset="0"/>
              </a:rPr>
              <a:t> NoSQL databases provide scalability but with the increase in scale of data, scalability limits are reduced slightly</a:t>
            </a:r>
            <a:r>
              <a:rPr lang="en-US" sz="1800" b="1" dirty="0">
                <a:effectLst/>
                <a:latin typeface="Times New Roman" panose="02020603050405020304" pitchFamily="18" charset="0"/>
                <a:ea typeface="Calibri" panose="020F0502020204030204" pitchFamily="34" charset="0"/>
              </a:rPr>
              <a:t>. </a:t>
            </a: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NewSQL </a:t>
            </a:r>
            <a:r>
              <a:rPr lang="en-US" sz="1800" dirty="0">
                <a:latin typeface="Times New Roman" panose="02020603050405020304" pitchFamily="18" charset="0"/>
                <a:cs typeface="Times New Roman" panose="02020603050405020304" pitchFamily="18" charset="0"/>
              </a:rPr>
              <a:t>: Relational databases with novel techniques to process large scale of data comes under this category. This is area where further research is required. NewSQL is used for multi-object transactions like in finance services-50 times faster than simple SQL. VoltDB, Clusterix etc. are examples of this storage technique</a:t>
            </a:r>
            <a:endParaRPr lang="en-PK" sz="1800" dirty="0">
              <a:latin typeface="Times New Roman" panose="02020603050405020304" pitchFamily="18" charset="0"/>
              <a:cs typeface="Times New Roman" panose="02020603050405020304" pitchFamily="18" charset="0"/>
            </a:endParaRPr>
          </a:p>
        </p:txBody>
      </p:sp>
      <p:grpSp>
        <p:nvGrpSpPr>
          <p:cNvPr id="11" name="Group 10">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689738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5353F7-8F66-45F7-BCB9-923CE0D41C88}"/>
              </a:ext>
            </a:extLst>
          </p:cNvPr>
          <p:cNvSpPr>
            <a:spLocks noGrp="1"/>
          </p:cNvSpPr>
          <p:nvPr>
            <p:ph type="title"/>
          </p:nvPr>
        </p:nvSpPr>
        <p:spPr>
          <a:xfrm>
            <a:off x="8479777" y="639763"/>
            <a:ext cx="3046073" cy="5177377"/>
          </a:xfrm>
          <a:ln>
            <a:noFill/>
          </a:ln>
        </p:spPr>
        <p:txBody>
          <a:bodyPr>
            <a:normAutofit/>
          </a:bodyPr>
          <a:lstStyle/>
          <a:p>
            <a:r>
              <a:rPr lang="en-US" sz="4000"/>
              <a:t>Boundaries of Traditional database for Big Data:</a:t>
            </a:r>
            <a:endParaRPr lang="en-PK" sz="4000"/>
          </a:p>
        </p:txBody>
      </p:sp>
      <p:grpSp>
        <p:nvGrpSpPr>
          <p:cNvPr id="11" name="Group 10">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5" name="Content Placeholder 2">
            <a:extLst>
              <a:ext uri="{FF2B5EF4-FFF2-40B4-BE49-F238E27FC236}">
                <a16:creationId xmlns:a16="http://schemas.microsoft.com/office/drawing/2014/main" id="{7379E692-10C2-4D36-90AC-A41BA906BF5D}"/>
              </a:ext>
            </a:extLst>
          </p:cNvPr>
          <p:cNvGraphicFramePr>
            <a:graphicFrameLocks noGrp="1"/>
          </p:cNvGraphicFramePr>
          <p:nvPr>
            <p:ph idx="1"/>
            <p:extLst>
              <p:ext uri="{D42A27DB-BD31-4B8C-83A1-F6EECF244321}">
                <p14:modId xmlns:p14="http://schemas.microsoft.com/office/powerpoint/2010/main" val="876674092"/>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634058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1" name="Oval 10">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4" name="Rectangle 13">
            <a:extLst>
              <a:ext uri="{FF2B5EF4-FFF2-40B4-BE49-F238E27FC236}">
                <a16:creationId xmlns:a16="http://schemas.microsoft.com/office/drawing/2014/main" id="{4DA90C30-B990-4CCA-B584-40F864DA3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5274"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63333A-E8E9-4A7B-B512-170A65202DE5}"/>
              </a:ext>
            </a:extLst>
          </p:cNvPr>
          <p:cNvSpPr>
            <a:spLocks noGrp="1"/>
          </p:cNvSpPr>
          <p:nvPr>
            <p:ph type="title"/>
          </p:nvPr>
        </p:nvSpPr>
        <p:spPr>
          <a:xfrm>
            <a:off x="382280" y="484632"/>
            <a:ext cx="6743844" cy="1257082"/>
          </a:xfrm>
        </p:spPr>
        <p:txBody>
          <a:bodyPr vert="horz" lIns="91440" tIns="45720" rIns="91440" bIns="45720" rtlCol="0" anchor="ctr">
            <a:normAutofit/>
          </a:bodyPr>
          <a:lstStyle/>
          <a:p>
            <a:r>
              <a:rPr lang="en-US" sz="4800" dirty="0"/>
              <a:t>Example:</a:t>
            </a:r>
          </a:p>
        </p:txBody>
      </p:sp>
      <p:sp>
        <p:nvSpPr>
          <p:cNvPr id="3" name="Content Placeholder 2">
            <a:extLst>
              <a:ext uri="{FF2B5EF4-FFF2-40B4-BE49-F238E27FC236}">
                <a16:creationId xmlns:a16="http://schemas.microsoft.com/office/drawing/2014/main" id="{55E288CC-6315-4C45-977F-C2954E34BCE0}"/>
              </a:ext>
            </a:extLst>
          </p:cNvPr>
          <p:cNvSpPr>
            <a:spLocks noGrp="1"/>
          </p:cNvSpPr>
          <p:nvPr>
            <p:ph sz="half" idx="1"/>
          </p:nvPr>
        </p:nvSpPr>
        <p:spPr>
          <a:xfrm>
            <a:off x="382279" y="1509486"/>
            <a:ext cx="6743845" cy="4662714"/>
          </a:xfrm>
        </p:spPr>
        <p:txBody>
          <a:bodyPr vert="horz" lIns="91440" tIns="45720" rIns="91440" bIns="45720" rtlCol="0">
            <a:normAutofit/>
          </a:bodyPr>
          <a:lstStyle/>
          <a:p>
            <a:r>
              <a:rPr lang="en-US" sz="1800" dirty="0">
                <a:effectLst/>
              </a:rPr>
              <a:t>Assume an order management system for a large scale shopping website, where you need to store orders and items within the orders. In a typical RDBMS database, this will be stored in a table with schema similar to this:</a:t>
            </a:r>
          </a:p>
          <a:p>
            <a:pPr>
              <a:spcAft>
                <a:spcPts val="800"/>
              </a:spcAft>
            </a:pPr>
            <a:r>
              <a:rPr lang="en-US" sz="1800" dirty="0">
                <a:effectLst/>
              </a:rPr>
              <a:t>In order to display the names of customer, a JOIN would be required typically with a Customer table. This results in 2 joins-one with Order Item and another with Customers.</a:t>
            </a:r>
          </a:p>
          <a:p>
            <a:pPr>
              <a:spcAft>
                <a:spcPts val="800"/>
              </a:spcAft>
            </a:pPr>
            <a:r>
              <a:rPr lang="en-US" sz="1800" dirty="0">
                <a:effectLst/>
              </a:rPr>
              <a:t>once a physical storage limit is reached, traditional RDBMS databases cannot horizontally scale.</a:t>
            </a:r>
          </a:p>
          <a:p>
            <a:pPr>
              <a:spcAft>
                <a:spcPts val="800"/>
              </a:spcAft>
            </a:pPr>
            <a:r>
              <a:rPr lang="en-US" sz="1800" dirty="0">
                <a:effectLst/>
              </a:rPr>
              <a:t> One has to shard the data manually by writing specifically into relevant table. For example, in the given scenario, orders for user ids 1-500000 could be written into </a:t>
            </a:r>
            <a:r>
              <a:rPr lang="en-US" sz="1800" dirty="0" err="1">
                <a:effectLst/>
              </a:rPr>
              <a:t>Feed_A</a:t>
            </a:r>
            <a:r>
              <a:rPr lang="en-US" sz="1800" dirty="0">
                <a:effectLst/>
              </a:rPr>
              <a:t> table and 500001 to 1000000 could be written into </a:t>
            </a:r>
            <a:r>
              <a:rPr lang="en-US" sz="1800" dirty="0" err="1">
                <a:effectLst/>
              </a:rPr>
              <a:t>Feed_B</a:t>
            </a:r>
            <a:r>
              <a:rPr lang="en-US" sz="1800" dirty="0">
                <a:effectLst/>
              </a:rPr>
              <a:t> table. This is called manual </a:t>
            </a:r>
            <a:r>
              <a:rPr lang="en-US" sz="1800" dirty="0" err="1">
                <a:effectLst/>
              </a:rPr>
              <a:t>sharding</a:t>
            </a:r>
            <a:r>
              <a:rPr lang="en-US" sz="1800" dirty="0">
                <a:effectLst/>
              </a:rPr>
              <a:t>.</a:t>
            </a:r>
          </a:p>
          <a:p>
            <a:endParaRPr lang="en-US" sz="1500" dirty="0"/>
          </a:p>
        </p:txBody>
      </p:sp>
      <p:pic>
        <p:nvPicPr>
          <p:cNvPr id="5" name="Content Placeholder 4">
            <a:extLst>
              <a:ext uri="{FF2B5EF4-FFF2-40B4-BE49-F238E27FC236}">
                <a16:creationId xmlns:a16="http://schemas.microsoft.com/office/drawing/2014/main" id="{7EDFD38F-9193-44F0-B695-675BD43F5B6E}"/>
              </a:ext>
            </a:extLst>
          </p:cNvPr>
          <p:cNvPicPr>
            <a:picLocks noGrp="1"/>
          </p:cNvPicPr>
          <p:nvPr>
            <p:ph sz="half" idx="2"/>
          </p:nvPr>
        </p:nvPicPr>
        <p:blipFill>
          <a:blip r:embed="rId6"/>
          <a:stretch>
            <a:fillRect/>
          </a:stretch>
        </p:blipFill>
        <p:spPr>
          <a:xfrm>
            <a:off x="7678057" y="754744"/>
            <a:ext cx="4513943" cy="5504130"/>
          </a:xfrm>
          <a:prstGeom prst="rect">
            <a:avLst/>
          </a:prstGeom>
        </p:spPr>
      </p:pic>
      <p:grpSp>
        <p:nvGrpSpPr>
          <p:cNvPr id="16" name="Group 15">
            <a:extLst>
              <a:ext uri="{FF2B5EF4-FFF2-40B4-BE49-F238E27FC236}">
                <a16:creationId xmlns:a16="http://schemas.microsoft.com/office/drawing/2014/main" id="{D060B936-2771-48DC-842C-14EE9318E3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7" name="Oval 16">
              <a:extLst>
                <a:ext uri="{FF2B5EF4-FFF2-40B4-BE49-F238E27FC236}">
                  <a16:creationId xmlns:a16="http://schemas.microsoft.com/office/drawing/2014/main" id="{DB4EC8B4-4BB2-45C2-A68A-28E36AC10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1431D296-F8F1-41C3-A211-E83E243C5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095023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C4C5769-E723-4A1E-B4F6-F6BB27AE7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4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878380D-0E99-4278-9939-702074B8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633604-BBEE-4116-A145-CF0A1F454890}"/>
              </a:ext>
            </a:extLst>
          </p:cNvPr>
          <p:cNvSpPr>
            <a:spLocks noGrp="1"/>
          </p:cNvSpPr>
          <p:nvPr>
            <p:ph type="title"/>
          </p:nvPr>
        </p:nvSpPr>
        <p:spPr>
          <a:xfrm>
            <a:off x="643466" y="643466"/>
            <a:ext cx="3682727" cy="5571067"/>
          </a:xfrm>
        </p:spPr>
        <p:txBody>
          <a:bodyPr>
            <a:normAutofit/>
          </a:bodyPr>
          <a:lstStyle/>
          <a:p>
            <a:pPr algn="r"/>
            <a:r>
              <a:rPr lang="en-US" sz="4800">
                <a:solidFill>
                  <a:srgbClr val="FFFFFF"/>
                </a:solidFill>
              </a:rPr>
              <a:t>Three V’s of big data:</a:t>
            </a:r>
            <a:endParaRPr lang="en-PK" sz="4800">
              <a:solidFill>
                <a:srgbClr val="FFFFFF"/>
              </a:solidFill>
            </a:endParaRPr>
          </a:p>
        </p:txBody>
      </p:sp>
      <p:sp>
        <p:nvSpPr>
          <p:cNvPr id="12" name="Oval 11">
            <a:extLst>
              <a:ext uri="{FF2B5EF4-FFF2-40B4-BE49-F238E27FC236}">
                <a16:creationId xmlns:a16="http://schemas.microsoft.com/office/drawing/2014/main" id="{75A92D53-A461-451B-87E6-8746F6FCE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 name="Content Placeholder 2">
            <a:extLst>
              <a:ext uri="{FF2B5EF4-FFF2-40B4-BE49-F238E27FC236}">
                <a16:creationId xmlns:a16="http://schemas.microsoft.com/office/drawing/2014/main" id="{EADE54E7-8ACF-4FD0-B02A-F465DA734F35}"/>
              </a:ext>
            </a:extLst>
          </p:cNvPr>
          <p:cNvSpPr>
            <a:spLocks noGrp="1"/>
          </p:cNvSpPr>
          <p:nvPr>
            <p:ph idx="1"/>
          </p:nvPr>
        </p:nvSpPr>
        <p:spPr>
          <a:xfrm>
            <a:off x="4932557" y="643465"/>
            <a:ext cx="6469168" cy="5586215"/>
          </a:xfrm>
        </p:spPr>
        <p:txBody>
          <a:bodyPr anchor="ctr">
            <a:normAutofit/>
          </a:bodyPr>
          <a:lstStyle/>
          <a:p>
            <a:r>
              <a:rPr lang="en-US" sz="1700">
                <a:latin typeface="Times New Roman" panose="02020603050405020304" pitchFamily="18" charset="0"/>
                <a:cs typeface="Times New Roman" panose="02020603050405020304" pitchFamily="18" charset="0"/>
              </a:rPr>
              <a:t>Volume</a:t>
            </a:r>
          </a:p>
          <a:p>
            <a:pPr lvl="1"/>
            <a:r>
              <a:rPr lang="en-US" sz="1700" i="0">
                <a:effectLst/>
                <a:latin typeface="Times New Roman" panose="02020603050405020304" pitchFamily="18" charset="0"/>
                <a:cs typeface="Times New Roman" panose="02020603050405020304" pitchFamily="18" charset="0"/>
              </a:rPr>
              <a:t>The statistic shows that </a:t>
            </a:r>
            <a:r>
              <a:rPr lang="en-US" sz="1700" i="1">
                <a:effectLst/>
                <a:latin typeface="Times New Roman" panose="02020603050405020304" pitchFamily="18" charset="0"/>
                <a:cs typeface="Times New Roman" panose="02020603050405020304" pitchFamily="18" charset="0"/>
              </a:rPr>
              <a:t>500+terabytes</a:t>
            </a:r>
            <a:r>
              <a:rPr lang="en-US" sz="1700" i="0">
                <a:effectLst/>
                <a:latin typeface="Times New Roman" panose="02020603050405020304" pitchFamily="18" charset="0"/>
                <a:cs typeface="Times New Roman" panose="02020603050405020304" pitchFamily="18" charset="0"/>
              </a:rPr>
              <a:t> of new data get ingested into the databases of social media site Facebook, every day. The New York Stock Exchange generates about </a:t>
            </a:r>
            <a:r>
              <a:rPr lang="en-US" sz="1700" i="1">
                <a:effectLst/>
                <a:latin typeface="Times New Roman" panose="02020603050405020304" pitchFamily="18" charset="0"/>
                <a:cs typeface="Times New Roman" panose="02020603050405020304" pitchFamily="18" charset="0"/>
              </a:rPr>
              <a:t>one terabyte</a:t>
            </a:r>
            <a:r>
              <a:rPr lang="en-US" sz="1700" i="0">
                <a:effectLst/>
                <a:latin typeface="Times New Roman" panose="02020603050405020304" pitchFamily="18" charset="0"/>
                <a:cs typeface="Times New Roman" panose="02020603050405020304" pitchFamily="18" charset="0"/>
              </a:rPr>
              <a:t> of new trade data per day.</a:t>
            </a:r>
            <a:endParaRPr lang="en-US" sz="1700">
              <a:latin typeface="Times New Roman" panose="02020603050405020304" pitchFamily="18" charset="0"/>
              <a:cs typeface="Times New Roman" panose="02020603050405020304" pitchFamily="18" charset="0"/>
            </a:endParaRPr>
          </a:p>
          <a:p>
            <a:r>
              <a:rPr lang="en-US" sz="1700">
                <a:latin typeface="Times New Roman" panose="02020603050405020304" pitchFamily="18" charset="0"/>
                <a:cs typeface="Times New Roman" panose="02020603050405020304" pitchFamily="18" charset="0"/>
              </a:rPr>
              <a:t>Velocity</a:t>
            </a:r>
          </a:p>
          <a:p>
            <a:pPr lvl="1"/>
            <a:r>
              <a:rPr lang="en-US" sz="1700" b="0" i="0">
                <a:effectLst/>
                <a:latin typeface="Times New Roman" panose="02020603050405020304" pitchFamily="18" charset="0"/>
                <a:cs typeface="Times New Roman" panose="02020603050405020304" pitchFamily="18" charset="0"/>
              </a:rPr>
              <a:t>The tremendous volume of Big Data means it has to be processed at lightning-fast speed to yield insights in useful time-frames. Accordingly, stock-trading software is designed to log market changes within microseconds. Internet-enabled games serve millions of users simultaneously, each of them generating several actions every second.</a:t>
            </a:r>
            <a:endParaRPr lang="en-US" sz="1700">
              <a:latin typeface="Times New Roman" panose="02020603050405020304" pitchFamily="18" charset="0"/>
              <a:cs typeface="Times New Roman" panose="02020603050405020304" pitchFamily="18" charset="0"/>
            </a:endParaRPr>
          </a:p>
          <a:p>
            <a:r>
              <a:rPr lang="en-US" sz="1700">
                <a:latin typeface="Times New Roman" panose="02020603050405020304" pitchFamily="18" charset="0"/>
                <a:cs typeface="Times New Roman" panose="02020603050405020304" pitchFamily="18" charset="0"/>
              </a:rPr>
              <a:t>Variety</a:t>
            </a:r>
          </a:p>
          <a:p>
            <a:pPr lvl="1"/>
            <a:r>
              <a:rPr lang="en-US" sz="1700" b="0" i="0">
                <a:effectLst/>
                <a:latin typeface="Times New Roman" panose="02020603050405020304" pitchFamily="18" charset="0"/>
                <a:cs typeface="Times New Roman" panose="02020603050405020304" pitchFamily="18" charset="0"/>
              </a:rPr>
              <a:t>Big Data comes in many forms, such as text, audio, video and 3D, none of which can be addressed by highly formatted traditional relational databases. These older systems were designed for smaller volumes of structured data and to run on just a single server, imposing real limitations on speed and capacity. Modern Big Data databases such as MongoDB are engineered to readily accommodate the need for variety.</a:t>
            </a:r>
          </a:p>
        </p:txBody>
      </p:sp>
      <p:sp>
        <p:nvSpPr>
          <p:cNvPr id="14" name="Oval 13">
            <a:extLst>
              <a:ext uri="{FF2B5EF4-FFF2-40B4-BE49-F238E27FC236}">
                <a16:creationId xmlns:a16="http://schemas.microsoft.com/office/drawing/2014/main" id="{F003ABC2-0D2A-42E5-9778-D9E8DBB54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056907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C4C5769-E723-4A1E-B4F6-F6BB27AE7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4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878380D-0E99-4278-9939-702074B8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463783-3678-46CF-B64C-684288C43DF5}"/>
              </a:ext>
            </a:extLst>
          </p:cNvPr>
          <p:cNvSpPr>
            <a:spLocks noGrp="1"/>
          </p:cNvSpPr>
          <p:nvPr>
            <p:ph type="title"/>
          </p:nvPr>
        </p:nvSpPr>
        <p:spPr>
          <a:xfrm>
            <a:off x="643466" y="643466"/>
            <a:ext cx="3682727" cy="5571067"/>
          </a:xfrm>
        </p:spPr>
        <p:txBody>
          <a:bodyPr>
            <a:normAutofit/>
          </a:bodyPr>
          <a:lstStyle/>
          <a:p>
            <a:pPr algn="r"/>
            <a:r>
              <a:rPr lang="en-US" sz="4800" dirty="0">
                <a:solidFill>
                  <a:srgbClr val="FFFFFF"/>
                </a:solidFill>
              </a:rPr>
              <a:t>What is </a:t>
            </a:r>
            <a:r>
              <a:rPr lang="en-US" sz="4800" dirty="0" err="1">
                <a:solidFill>
                  <a:srgbClr val="FFFFFF"/>
                </a:solidFill>
              </a:rPr>
              <a:t>nosql</a:t>
            </a:r>
            <a:r>
              <a:rPr lang="en-US" sz="4800" dirty="0">
                <a:solidFill>
                  <a:srgbClr val="FFFFFF"/>
                </a:solidFill>
              </a:rPr>
              <a:t>?</a:t>
            </a:r>
            <a:endParaRPr lang="en-PK" sz="4800" dirty="0">
              <a:solidFill>
                <a:srgbClr val="FFFFFF"/>
              </a:solidFill>
            </a:endParaRPr>
          </a:p>
        </p:txBody>
      </p:sp>
      <p:sp>
        <p:nvSpPr>
          <p:cNvPr id="12" name="Oval 11">
            <a:extLst>
              <a:ext uri="{FF2B5EF4-FFF2-40B4-BE49-F238E27FC236}">
                <a16:creationId xmlns:a16="http://schemas.microsoft.com/office/drawing/2014/main" id="{75A92D53-A461-451B-87E6-8746F6FCE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 name="Content Placeholder 2">
            <a:extLst>
              <a:ext uri="{FF2B5EF4-FFF2-40B4-BE49-F238E27FC236}">
                <a16:creationId xmlns:a16="http://schemas.microsoft.com/office/drawing/2014/main" id="{974E3E60-7AA4-4F8C-B70C-CFEB7D0B454C}"/>
              </a:ext>
            </a:extLst>
          </p:cNvPr>
          <p:cNvSpPr>
            <a:spLocks noGrp="1"/>
          </p:cNvSpPr>
          <p:nvPr>
            <p:ph idx="1"/>
          </p:nvPr>
        </p:nvSpPr>
        <p:spPr>
          <a:xfrm>
            <a:off x="4932557" y="643465"/>
            <a:ext cx="6469168" cy="5586215"/>
          </a:xfrm>
        </p:spPr>
        <p:txBody>
          <a:bodyPr anchor="ctr">
            <a:normAutofit/>
          </a:bodyPr>
          <a:lstStyle/>
          <a:p>
            <a:r>
              <a:rPr lang="en-US" dirty="0">
                <a:latin typeface="Times New Roman" panose="02020603050405020304" pitchFamily="18" charset="0"/>
                <a:cs typeface="Times New Roman" panose="02020603050405020304" pitchFamily="18" charset="0"/>
              </a:rPr>
              <a:t>NoSQL is not the name of any particular database. </a:t>
            </a:r>
          </a:p>
          <a:p>
            <a:r>
              <a:rPr lang="en-US" dirty="0">
                <a:latin typeface="Times New Roman" panose="02020603050405020304" pitchFamily="18" charset="0"/>
                <a:cs typeface="Times New Roman" panose="02020603050405020304" pitchFamily="18" charset="0"/>
              </a:rPr>
              <a:t>It refers to a broad class of non-relational databases that differ from classical (RDBMS) </a:t>
            </a:r>
          </a:p>
          <a:p>
            <a:r>
              <a:rPr lang="en-US" dirty="0">
                <a:latin typeface="Times New Roman" panose="02020603050405020304" pitchFamily="18" charset="0"/>
                <a:cs typeface="Times New Roman" panose="02020603050405020304" pitchFamily="18" charset="0"/>
              </a:rPr>
              <a:t>They do not use SQL as their primary query language instead they use API.</a:t>
            </a:r>
          </a:p>
          <a:p>
            <a:r>
              <a:rPr lang="en-US" dirty="0">
                <a:latin typeface="Times New Roman" panose="02020603050405020304" pitchFamily="18" charset="0"/>
                <a:cs typeface="Times New Roman" panose="02020603050405020304" pitchFamily="18" charset="0"/>
              </a:rPr>
              <a:t>NoSQL can be considered "Internet age" databases that are being used by Amazon, Facebook, Google to address performance and scalability requirements</a:t>
            </a:r>
          </a:p>
          <a:p>
            <a:r>
              <a:rPr lang="en-US" dirty="0">
                <a:latin typeface="Times New Roman" panose="02020603050405020304" pitchFamily="18" charset="0"/>
                <a:cs typeface="Times New Roman" panose="02020603050405020304" pitchFamily="18" charset="0"/>
              </a:rPr>
              <a:t>NoSQL databases are used because of their speed, scalability and flexibility, AKA "CLOUD DATABASES“</a:t>
            </a:r>
          </a:p>
          <a:p>
            <a:r>
              <a:rPr lang="en-US" i="0" dirty="0">
                <a:effectLst/>
                <a:latin typeface="Times New Roman" panose="02020603050405020304" pitchFamily="18" charset="0"/>
                <a:cs typeface="Times New Roman" panose="02020603050405020304" pitchFamily="18" charset="0"/>
              </a:rPr>
              <a:t>NoSQL is used for Big data and real-time web apps. For example, companies like Twitter, Facebook and Google collect terabytes of user data every single day. NoSQL database stands for "Not Only SQL" or "Not SQL."</a:t>
            </a:r>
            <a:endParaRPr lang="en-PK" dirty="0">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a16="http://schemas.microsoft.com/office/drawing/2014/main" id="{F003ABC2-0D2A-42E5-9778-D9E8DBB54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888917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1" name="Oval 10">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2" name="Oval 11">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14" name="Rectangle 13">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9103E7-2059-4462-9799-BED1AB1CBA56}"/>
              </a:ext>
            </a:extLst>
          </p:cNvPr>
          <p:cNvSpPr>
            <a:spLocks noGrp="1"/>
          </p:cNvSpPr>
          <p:nvPr>
            <p:ph type="title"/>
          </p:nvPr>
        </p:nvSpPr>
        <p:spPr>
          <a:xfrm>
            <a:off x="6550924" y="685800"/>
            <a:ext cx="4920019" cy="2021553"/>
          </a:xfrm>
        </p:spPr>
        <p:txBody>
          <a:bodyPr vert="horz" lIns="91440" tIns="45720" rIns="91440" bIns="45720" rtlCol="0" anchor="ctr">
            <a:normAutofit/>
          </a:bodyPr>
          <a:lstStyle/>
          <a:p>
            <a:r>
              <a:rPr lang="en-US">
                <a:solidFill>
                  <a:schemeClr val="tx1"/>
                </a:solidFill>
              </a:rPr>
              <a:t>Why NoSQL:</a:t>
            </a:r>
          </a:p>
        </p:txBody>
      </p:sp>
      <p:sp>
        <p:nvSpPr>
          <p:cNvPr id="16" name="Freeform: Shape 15">
            <a:extLst>
              <a:ext uri="{FF2B5EF4-FFF2-40B4-BE49-F238E27FC236}">
                <a16:creationId xmlns:a16="http://schemas.microsoft.com/office/drawing/2014/main" id="{9453FF84-60C1-4EA8-B49B-1B8C2D0C5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859484" cy="6857997"/>
          </a:xfrm>
          <a:custGeom>
            <a:avLst/>
            <a:gdLst>
              <a:gd name="connsiteX0" fmla="*/ 3198825 w 5859484"/>
              <a:gd name="connsiteY0" fmla="*/ 0 h 6857997"/>
              <a:gd name="connsiteX1" fmla="*/ 3962351 w 5859484"/>
              <a:gd name="connsiteY1" fmla="*/ 0 h 6857997"/>
              <a:gd name="connsiteX2" fmla="*/ 4129776 w 5859484"/>
              <a:gd name="connsiteY2" fmla="*/ 128761 h 6857997"/>
              <a:gd name="connsiteX3" fmla="*/ 5859484 w 5859484"/>
              <a:gd name="connsiteY3" fmla="*/ 3718209 h 6857997"/>
              <a:gd name="connsiteX4" fmla="*/ 4624700 w 5859484"/>
              <a:gd name="connsiteY4" fmla="*/ 6845880 h 6857997"/>
              <a:gd name="connsiteX5" fmla="*/ 4612896 w 5859484"/>
              <a:gd name="connsiteY5" fmla="*/ 6857997 h 6857997"/>
              <a:gd name="connsiteX6" fmla="*/ 4017658 w 5859484"/>
              <a:gd name="connsiteY6" fmla="*/ 6857997 h 6857997"/>
              <a:gd name="connsiteX7" fmla="*/ 4173230 w 5859484"/>
              <a:gd name="connsiteY7" fmla="*/ 6719623 h 6857997"/>
              <a:gd name="connsiteX8" fmla="*/ 5443583 w 5859484"/>
              <a:gd name="connsiteY8" fmla="*/ 3718209 h 6857997"/>
              <a:gd name="connsiteX9" fmla="*/ 3355352 w 5859484"/>
              <a:gd name="connsiteY9" fmla="*/ 88079 h 6857997"/>
              <a:gd name="connsiteX10" fmla="*/ 0 w 5859484"/>
              <a:gd name="connsiteY10" fmla="*/ 0 h 6857997"/>
              <a:gd name="connsiteX11" fmla="*/ 2941255 w 5859484"/>
              <a:gd name="connsiteY11" fmla="*/ 0 h 6857997"/>
              <a:gd name="connsiteX12" fmla="*/ 3117080 w 5859484"/>
              <a:gd name="connsiteY12" fmla="*/ 88129 h 6857997"/>
              <a:gd name="connsiteX13" fmla="*/ 5324754 w 5859484"/>
              <a:gd name="connsiteY13" fmla="*/ 3718209 h 6857997"/>
              <a:gd name="connsiteX14" fmla="*/ 4089206 w 5859484"/>
              <a:gd name="connsiteY14" fmla="*/ 6637392 h 6857997"/>
              <a:gd name="connsiteX15" fmla="*/ 3841183 w 5859484"/>
              <a:gd name="connsiteY15" fmla="*/ 6857997 h 6857997"/>
              <a:gd name="connsiteX16" fmla="*/ 0 w 5859484"/>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59484" h="6857997">
                <a:moveTo>
                  <a:pt x="3198825" y="0"/>
                </a:moveTo>
                <a:lnTo>
                  <a:pt x="3962351" y="0"/>
                </a:lnTo>
                <a:lnTo>
                  <a:pt x="4129776" y="128761"/>
                </a:lnTo>
                <a:cubicBezTo>
                  <a:pt x="5186152" y="981944"/>
                  <a:pt x="5859484" y="2273123"/>
                  <a:pt x="5859484" y="3718209"/>
                </a:cubicBezTo>
                <a:cubicBezTo>
                  <a:pt x="5859484" y="4922447"/>
                  <a:pt x="5391893" y="6019805"/>
                  <a:pt x="4624700" y="6845880"/>
                </a:cubicBezTo>
                <a:lnTo>
                  <a:pt x="4612896" y="6857997"/>
                </a:lnTo>
                <a:lnTo>
                  <a:pt x="4017658" y="6857997"/>
                </a:lnTo>
                <a:lnTo>
                  <a:pt x="4173230" y="6719623"/>
                </a:lnTo>
                <a:cubicBezTo>
                  <a:pt x="4958119" y="5951494"/>
                  <a:pt x="5443583" y="4890334"/>
                  <a:pt x="5443583" y="3718209"/>
                </a:cubicBezTo>
                <a:cubicBezTo>
                  <a:pt x="5443583" y="2179795"/>
                  <a:pt x="4607295" y="832535"/>
                  <a:pt x="3355352" y="88079"/>
                </a:cubicBezTo>
                <a:close/>
                <a:moveTo>
                  <a:pt x="0" y="0"/>
                </a:moveTo>
                <a:lnTo>
                  <a:pt x="2941255" y="0"/>
                </a:lnTo>
                <a:lnTo>
                  <a:pt x="3117080" y="88129"/>
                </a:lnTo>
                <a:cubicBezTo>
                  <a:pt x="4432070" y="787221"/>
                  <a:pt x="5324754" y="2150692"/>
                  <a:pt x="5324754" y="3718209"/>
                </a:cubicBezTo>
                <a:cubicBezTo>
                  <a:pt x="5324754" y="4858221"/>
                  <a:pt x="4852591" y="5890308"/>
                  <a:pt x="4089206" y="6637392"/>
                </a:cubicBezTo>
                <a:lnTo>
                  <a:pt x="3841183" y="6857997"/>
                </a:lnTo>
                <a:lnTo>
                  <a:pt x="0" y="685799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B699A4CD-93C4-4BCA-9AAB-7E1E415F813A}"/>
              </a:ext>
            </a:extLst>
          </p:cNvPr>
          <p:cNvPicPr>
            <a:picLocks noGrp="1"/>
          </p:cNvPicPr>
          <p:nvPr>
            <p:ph sz="half" idx="2"/>
          </p:nvPr>
        </p:nvPicPr>
        <p:blipFill rotWithShape="1">
          <a:blip r:embed="rId4"/>
          <a:srcRect r="26227" b="2"/>
          <a:stretch/>
        </p:blipFill>
        <p:spPr>
          <a:xfrm>
            <a:off x="1" y="2"/>
            <a:ext cx="6095695" cy="6857997"/>
          </a:xfrm>
          <a:custGeom>
            <a:avLst/>
            <a:gdLst/>
            <a:ahLst/>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p:spPr>
      </p:pic>
      <p:sp>
        <p:nvSpPr>
          <p:cNvPr id="3" name="Content Placeholder 2">
            <a:extLst>
              <a:ext uri="{FF2B5EF4-FFF2-40B4-BE49-F238E27FC236}">
                <a16:creationId xmlns:a16="http://schemas.microsoft.com/office/drawing/2014/main" id="{F1DE2C68-1AB6-4D21-A853-FE8137525920}"/>
              </a:ext>
            </a:extLst>
          </p:cNvPr>
          <p:cNvSpPr>
            <a:spLocks noGrp="1"/>
          </p:cNvSpPr>
          <p:nvPr>
            <p:ph sz="half" idx="1"/>
          </p:nvPr>
        </p:nvSpPr>
        <p:spPr>
          <a:xfrm>
            <a:off x="6550924" y="2927444"/>
            <a:ext cx="4920019" cy="3244755"/>
          </a:xfrm>
        </p:spPr>
        <p:txBody>
          <a:bodyPr vert="horz" lIns="91440" tIns="45720" rIns="91440" bIns="45720" rtlCol="0">
            <a:normAutofit lnSpcReduction="10000"/>
          </a:bodyPr>
          <a:lstStyle/>
          <a:p>
            <a:r>
              <a:rPr lang="en-US" i="0" dirty="0">
                <a:effectLst/>
                <a:latin typeface="Times New Roman" panose="02020603050405020304" pitchFamily="18" charset="0"/>
                <a:cs typeface="Times New Roman" panose="02020603050405020304" pitchFamily="18" charset="0"/>
              </a:rPr>
              <a:t>NoSQL database technology is a database type that stores information in JSON documents instead of columns and rows used by relational databases. </a:t>
            </a:r>
          </a:p>
          <a:p>
            <a:r>
              <a:rPr lang="en-US" i="0" dirty="0">
                <a:effectLst/>
                <a:latin typeface="Times New Roman" panose="02020603050405020304" pitchFamily="18" charset="0"/>
                <a:cs typeface="Times New Roman" panose="02020603050405020304" pitchFamily="18" charset="0"/>
              </a:rPr>
              <a:t>NoSQL databases are built to be flexible, scalable, and capable of rapidly responding to the data management demands of modern businesses.</a:t>
            </a:r>
          </a:p>
          <a:p>
            <a:r>
              <a:rPr lang="en-US" dirty="0">
                <a:latin typeface="Times New Roman" panose="02020603050405020304" pitchFamily="18" charset="0"/>
                <a:cs typeface="Times New Roman" panose="02020603050405020304" pitchFamily="18" charset="0"/>
              </a:rPr>
              <a:t>A typical NoSQL document-based storage (e.g., MongoDB) would store data in this manner which is on left side:</a:t>
            </a:r>
          </a:p>
        </p:txBody>
      </p:sp>
    </p:spTree>
    <p:extLst>
      <p:ext uri="{BB962C8B-B14F-4D97-AF65-F5344CB8AC3E}">
        <p14:creationId xmlns:p14="http://schemas.microsoft.com/office/powerpoint/2010/main" val="2593605059"/>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1</TotalTime>
  <Words>2261</Words>
  <Application>Microsoft Office PowerPoint</Application>
  <PresentationFormat>Widescreen</PresentationFormat>
  <Paragraphs>164</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Rockwell</vt:lpstr>
      <vt:lpstr>Rockwell Condensed</vt:lpstr>
      <vt:lpstr>Rockwell Extra Bold</vt:lpstr>
      <vt:lpstr>Times New Roman</vt:lpstr>
      <vt:lpstr>Wingdings</vt:lpstr>
      <vt:lpstr>Wood Type</vt:lpstr>
      <vt:lpstr>Big data and NoSQL</vt:lpstr>
      <vt:lpstr>What is Big data?</vt:lpstr>
      <vt:lpstr>Big data storage:</vt:lpstr>
      <vt:lpstr>storage techniques:</vt:lpstr>
      <vt:lpstr>Boundaries of Traditional database for Big Data:</vt:lpstr>
      <vt:lpstr>Example:</vt:lpstr>
      <vt:lpstr>Three V’s of big data:</vt:lpstr>
      <vt:lpstr>What is nosql?</vt:lpstr>
      <vt:lpstr>Why NoSQL:</vt:lpstr>
      <vt:lpstr>Categories of nosql:</vt:lpstr>
      <vt:lpstr>Column Oriented:</vt:lpstr>
      <vt:lpstr>Graph Based:</vt:lpstr>
      <vt:lpstr>Examples of Graph base:</vt:lpstr>
      <vt:lpstr>KEY-VALUE:</vt:lpstr>
      <vt:lpstr>Key-value examples</vt:lpstr>
      <vt:lpstr>Document Oriented:</vt:lpstr>
      <vt:lpstr>Document base examples:</vt:lpstr>
      <vt:lpstr>Comparison of NoSQL database categories </vt:lpstr>
      <vt:lpstr>NoSQL query language: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and NoSQL</dc:title>
  <dc:creator>Chand</dc:creator>
  <cp:lastModifiedBy>Chand</cp:lastModifiedBy>
  <cp:revision>2</cp:revision>
  <dcterms:created xsi:type="dcterms:W3CDTF">2021-01-10T16:17:05Z</dcterms:created>
  <dcterms:modified xsi:type="dcterms:W3CDTF">2021-01-10T16:18:08Z</dcterms:modified>
</cp:coreProperties>
</file>