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smtClean="0"/>
              <a:pPr/>
              <a:t>1/10/2021</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1750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1333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1939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21128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384563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15629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602460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54434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2035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2987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80923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18345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62960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012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43868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5608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70982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1/10/2021</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1518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2" y="119130"/>
            <a:ext cx="8915399" cy="1323304"/>
          </a:xfrm>
        </p:spPr>
        <p:txBody>
          <a:bodyPr>
            <a:normAutofit fontScale="90000"/>
          </a:bodyPr>
          <a:lstStyle/>
          <a:p>
            <a:pPr algn="ctr"/>
            <a:r>
              <a:rPr lang="en-US" sz="2800" dirty="0" err="1" smtClean="0">
                <a:solidFill>
                  <a:schemeClr val="tx1"/>
                </a:solidFill>
                <a:cs typeface="Arial" panose="020B0604020202020204" pitchFamily="34" charset="0"/>
              </a:rPr>
              <a:t>Codd’s</a:t>
            </a:r>
            <a:r>
              <a:rPr lang="en-US" sz="2800" dirty="0" smtClean="0">
                <a:solidFill>
                  <a:schemeClr val="tx1"/>
                </a:solidFill>
                <a:cs typeface="Arial" panose="020B0604020202020204" pitchFamily="34" charset="0"/>
              </a:rPr>
              <a:t> Rules for RDBMS</a:t>
            </a:r>
            <a:r>
              <a:rPr lang="en-US" sz="2800" dirty="0">
                <a:solidFill>
                  <a:schemeClr val="tx1"/>
                </a:solidFill>
                <a:cs typeface="Arial" panose="020B0604020202020204" pitchFamily="34" charset="0"/>
              </a:rPr>
              <a:t/>
            </a:r>
            <a:br>
              <a:rPr lang="en-US" sz="2800" dirty="0">
                <a:solidFill>
                  <a:schemeClr val="tx1"/>
                </a:solidFill>
                <a:cs typeface="Arial" panose="020B0604020202020204" pitchFamily="34" charset="0"/>
              </a:rPr>
            </a:br>
            <a:r>
              <a:rPr lang="en-US" sz="2800" dirty="0" smtClean="0">
                <a:solidFill>
                  <a:schemeClr val="tx1"/>
                </a:solidFill>
                <a:cs typeface="Arial" panose="020B0604020202020204" pitchFamily="34" charset="0"/>
              </a:rPr>
              <a:t>and</a:t>
            </a:r>
            <a:br>
              <a:rPr lang="en-US" sz="2800" dirty="0" smtClean="0">
                <a:solidFill>
                  <a:schemeClr val="tx1"/>
                </a:solidFill>
                <a:cs typeface="Arial" panose="020B0604020202020204" pitchFamily="34" charset="0"/>
              </a:rPr>
            </a:br>
            <a:r>
              <a:rPr lang="en-US" sz="2800" dirty="0" smtClean="0">
                <a:solidFill>
                  <a:schemeClr val="tx1"/>
                </a:solidFill>
                <a:cs typeface="Arial" panose="020B0604020202020204" pitchFamily="34" charset="0"/>
              </a:rPr>
              <a:t>Date Rules for DDBMS</a:t>
            </a:r>
            <a:endParaRPr lang="en-US" sz="2800" dirty="0">
              <a:solidFill>
                <a:schemeClr val="tx1"/>
              </a:solidFill>
              <a:cs typeface="Arial" panose="020B0604020202020204" pitchFamily="34" charset="0"/>
            </a:endParaRPr>
          </a:p>
        </p:txBody>
      </p:sp>
      <p:sp>
        <p:nvSpPr>
          <p:cNvPr id="3" name="Subtitle 2"/>
          <p:cNvSpPr>
            <a:spLocks noGrp="1"/>
          </p:cNvSpPr>
          <p:nvPr>
            <p:ph type="subTitle" idx="1"/>
          </p:nvPr>
        </p:nvSpPr>
        <p:spPr>
          <a:xfrm>
            <a:off x="2589212" y="2021300"/>
            <a:ext cx="8915399" cy="4624199"/>
          </a:xfrm>
        </p:spPr>
        <p:txBody>
          <a:bodyPr/>
          <a:lstStyle/>
          <a:p>
            <a:r>
              <a:rPr lang="en-US" dirty="0" smtClean="0"/>
              <a:t>Presenter Group No:O2 (Morning)</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818676664"/>
              </p:ext>
            </p:extLst>
          </p:nvPr>
        </p:nvGraphicFramePr>
        <p:xfrm>
          <a:off x="2614411" y="3604533"/>
          <a:ext cx="4250216" cy="1513188"/>
        </p:xfrm>
        <a:graphic>
          <a:graphicData uri="http://schemas.openxmlformats.org/drawingml/2006/table">
            <a:tbl>
              <a:tblPr firstRow="1" bandRow="1">
                <a:tableStyleId>{5C22544A-7EE6-4342-B048-85BDC9FD1C3A}</a:tableStyleId>
              </a:tblPr>
              <a:tblGrid>
                <a:gridCol w="2125108"/>
                <a:gridCol w="2125108"/>
              </a:tblGrid>
              <a:tr h="378297">
                <a:tc gridSpan="2">
                  <a:txBody>
                    <a:bodyPr/>
                    <a:lstStyle/>
                    <a:p>
                      <a:pPr marL="0" algn="l" defTabSz="457200" rtl="0" eaLnBrk="1" latinLnBrk="0" hangingPunct="1"/>
                      <a:r>
                        <a:rPr lang="en-US" sz="1800" b="0" kern="1200" dirty="0" smtClean="0">
                          <a:solidFill>
                            <a:schemeClr val="tx1"/>
                          </a:solidFill>
                          <a:latin typeface="Arial" panose="020B0604020202020204" pitchFamily="34" charset="0"/>
                          <a:ea typeface="+mn-ea"/>
                          <a:cs typeface="Arial" panose="020B0604020202020204" pitchFamily="34" charset="0"/>
                        </a:rPr>
                        <a:t>Group Members</a:t>
                      </a:r>
                      <a:endParaRPr lang="en-US" sz="1800" b="0" kern="1200" dirty="0">
                        <a:solidFill>
                          <a:schemeClr val="tx1"/>
                        </a:solidFill>
                        <a:latin typeface="Arial" panose="020B0604020202020204" pitchFamily="34" charset="0"/>
                        <a:ea typeface="+mn-ea"/>
                        <a:cs typeface="Arial" panose="020B0604020202020204" pitchFamily="34" charset="0"/>
                      </a:endParaRPr>
                    </a:p>
                  </a:txBody>
                  <a:tcPr>
                    <a:solidFill>
                      <a:schemeClr val="accent1">
                        <a:lumMod val="40000"/>
                        <a:lumOff val="60000"/>
                      </a:schemeClr>
                    </a:solidFill>
                  </a:tcPr>
                </a:tc>
                <a:tc hMerge="1">
                  <a:txBody>
                    <a:bodyPr/>
                    <a:lstStyle/>
                    <a:p>
                      <a:endParaRPr lang="en-US" dirty="0"/>
                    </a:p>
                  </a:txBody>
                  <a:tcPr>
                    <a:solidFill>
                      <a:schemeClr val="accent1">
                        <a:lumMod val="40000"/>
                        <a:lumOff val="60000"/>
                      </a:schemeClr>
                    </a:solidFill>
                  </a:tcPr>
                </a:tc>
              </a:tr>
              <a:tr h="378297">
                <a:tc>
                  <a:txBody>
                    <a:bodyPr/>
                    <a:lstStyle/>
                    <a:p>
                      <a:pPr marL="0" algn="ctr" defTabSz="457200" rtl="0" eaLnBrk="1" latinLnBrk="0" hangingPunct="1"/>
                      <a:r>
                        <a:rPr lang="en-US" sz="1800" b="0" kern="1200" dirty="0" smtClean="0">
                          <a:solidFill>
                            <a:schemeClr val="tx1"/>
                          </a:solidFill>
                          <a:latin typeface="+mn-lt"/>
                          <a:ea typeface="+mn-ea"/>
                          <a:cs typeface="+mn-cs"/>
                        </a:rPr>
                        <a:t>BCSF18M033</a:t>
                      </a:r>
                      <a:endParaRPr lang="en-US" sz="1800" b="0" kern="1200" dirty="0">
                        <a:solidFill>
                          <a:schemeClr val="tx1"/>
                        </a:solidFill>
                        <a:latin typeface="+mn-lt"/>
                        <a:ea typeface="+mn-ea"/>
                        <a:cs typeface="+mn-cs"/>
                      </a:endParaRPr>
                    </a:p>
                  </a:txBody>
                  <a:tcPr>
                    <a:solidFill>
                      <a:schemeClr val="accent1">
                        <a:lumMod val="40000"/>
                        <a:lumOff val="60000"/>
                      </a:schemeClr>
                    </a:solidFill>
                  </a:tcPr>
                </a:tc>
                <a:tc>
                  <a:txBody>
                    <a:bodyPr/>
                    <a:lstStyle/>
                    <a:p>
                      <a:pPr algn="ctr"/>
                      <a:r>
                        <a:rPr lang="en-US" dirty="0" smtClean="0"/>
                        <a:t>Hammad Asif</a:t>
                      </a:r>
                      <a:endParaRPr lang="en-US" dirty="0"/>
                    </a:p>
                  </a:txBody>
                  <a:tcPr>
                    <a:solidFill>
                      <a:schemeClr val="accent1">
                        <a:lumMod val="40000"/>
                        <a:lumOff val="60000"/>
                      </a:schemeClr>
                    </a:solidFill>
                  </a:tcPr>
                </a:tc>
              </a:tr>
              <a:tr h="378297">
                <a:tc>
                  <a:txBody>
                    <a:bodyPr/>
                    <a:lstStyle/>
                    <a:p>
                      <a:pPr algn="ctr"/>
                      <a:r>
                        <a:rPr lang="en-US" dirty="0" smtClean="0"/>
                        <a:t>BCSF18M035</a:t>
                      </a:r>
                      <a:endParaRPr lang="en-US" dirty="0"/>
                    </a:p>
                  </a:txBody>
                  <a:tcPr/>
                </a:tc>
                <a:tc>
                  <a:txBody>
                    <a:bodyPr/>
                    <a:lstStyle/>
                    <a:p>
                      <a:pPr algn="ctr"/>
                      <a:r>
                        <a:rPr lang="en-US" dirty="0" smtClean="0"/>
                        <a:t>Ali Iqbal</a:t>
                      </a:r>
                      <a:endParaRPr lang="en-US" dirty="0"/>
                    </a:p>
                  </a:txBody>
                  <a:tcPr/>
                </a:tc>
              </a:tr>
              <a:tr h="378297">
                <a:tc>
                  <a:txBody>
                    <a:bodyPr/>
                    <a:lstStyle/>
                    <a:p>
                      <a:pPr algn="ctr"/>
                      <a:r>
                        <a:rPr lang="en-US" dirty="0" smtClean="0"/>
                        <a:t>BCSF18M038</a:t>
                      </a:r>
                      <a:endParaRPr lang="en-US" dirty="0"/>
                    </a:p>
                  </a:txBody>
                  <a:tcPr/>
                </a:tc>
                <a:tc>
                  <a:txBody>
                    <a:bodyPr/>
                    <a:lstStyle/>
                    <a:p>
                      <a:pPr algn="ctr"/>
                      <a:r>
                        <a:rPr lang="en-US" dirty="0" smtClean="0"/>
                        <a:t>Shahbaz Ahmad</a:t>
                      </a:r>
                      <a:endParaRPr lang="en-US" dirty="0"/>
                    </a:p>
                  </a:txBody>
                  <a:tcPr/>
                </a:tc>
              </a:tr>
            </a:tbl>
          </a:graphicData>
        </a:graphic>
      </p:graphicFrame>
    </p:spTree>
    <p:extLst>
      <p:ext uri="{BB962C8B-B14F-4D97-AF65-F5344CB8AC3E}">
        <p14:creationId xmlns:p14="http://schemas.microsoft.com/office/powerpoint/2010/main" val="2145413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95716" y="1530826"/>
            <a:ext cx="9148295" cy="3447098"/>
          </a:xfrm>
          <a:prstGeom prst="rect">
            <a:avLst/>
          </a:prstGeom>
        </p:spPr>
        <p:txBody>
          <a:bodyPr wrap="square">
            <a:spAutoFit/>
          </a:bodyPr>
          <a:lstStyle/>
          <a:p>
            <a:r>
              <a:rPr lang="en-US" sz="3600" dirty="0" smtClean="0"/>
              <a:t>Rule#06. </a:t>
            </a:r>
            <a:r>
              <a:rPr lang="en-US" sz="3600" b="1" dirty="0" smtClean="0"/>
              <a:t>View </a:t>
            </a:r>
            <a:r>
              <a:rPr lang="en-US" sz="3600" b="1" dirty="0"/>
              <a:t>Updating</a:t>
            </a:r>
            <a:r>
              <a:rPr lang="en-US" sz="3600" dirty="0"/>
              <a:t>:</a:t>
            </a:r>
          </a:p>
          <a:p>
            <a:r>
              <a:rPr lang="en-US" sz="3600" dirty="0"/>
              <a:t> </a:t>
            </a:r>
          </a:p>
          <a:p>
            <a:r>
              <a:rPr lang="en-US" sz="3600" dirty="0"/>
              <a:t>	</a:t>
            </a:r>
            <a:r>
              <a:rPr lang="en-US" sz="2000" i="1" dirty="0"/>
              <a:t>All the views of a database, which can theoretically be updated, must also be updatable by the system.</a:t>
            </a:r>
            <a:br>
              <a:rPr lang="en-US" sz="2000" i="1" dirty="0"/>
            </a:br>
            <a:r>
              <a:rPr lang="en-US" i="1" dirty="0"/>
              <a:t/>
            </a:r>
            <a:br>
              <a:rPr lang="en-US" i="1" dirty="0"/>
            </a:br>
            <a:endParaRPr lang="en-US" i="1" dirty="0"/>
          </a:p>
          <a:p>
            <a:r>
              <a:rPr lang="en-US" dirty="0" smtClean="0"/>
              <a:t>	</a:t>
            </a:r>
            <a:r>
              <a:rPr lang="en-US" dirty="0"/>
              <a:t>It is one of the challenging rules to implement in the practical. A view is theoretically updateable as long as it’s made up of columns that directly correspond to real table columns. </a:t>
            </a:r>
          </a:p>
        </p:txBody>
      </p:sp>
    </p:spTree>
    <p:extLst>
      <p:ext uri="{BB962C8B-B14F-4D97-AF65-F5344CB8AC3E}">
        <p14:creationId xmlns:p14="http://schemas.microsoft.com/office/powerpoint/2010/main" val="2439785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44201" y="1054308"/>
            <a:ext cx="9148295" cy="4862870"/>
          </a:xfrm>
          <a:prstGeom prst="rect">
            <a:avLst/>
          </a:prstGeom>
        </p:spPr>
        <p:txBody>
          <a:bodyPr wrap="square">
            <a:spAutoFit/>
          </a:bodyPr>
          <a:lstStyle/>
          <a:p>
            <a:r>
              <a:rPr lang="en-US" sz="3600" dirty="0" smtClean="0"/>
              <a:t>Rule#07. </a:t>
            </a:r>
            <a:r>
              <a:rPr lang="en-US" sz="3600" b="1" dirty="0"/>
              <a:t>High-Level Insert, Update, and Delete</a:t>
            </a:r>
            <a:r>
              <a:rPr lang="en-US" sz="3600" dirty="0"/>
              <a:t>:</a:t>
            </a:r>
          </a:p>
          <a:p>
            <a:r>
              <a:rPr lang="en-US" sz="3600" dirty="0"/>
              <a:t> </a:t>
            </a:r>
          </a:p>
          <a:p>
            <a:r>
              <a:rPr lang="en-US" sz="3600" dirty="0"/>
              <a:t>	</a:t>
            </a:r>
            <a:r>
              <a:rPr lang="en-US" sz="2000" i="1" dirty="0"/>
              <a:t>The capability of handling a relation as a single operand applies not only to the retrieval of data, but also to the insertion, update, and deletion of data.</a:t>
            </a:r>
            <a:r>
              <a:rPr lang="en-US" i="1" dirty="0"/>
              <a:t/>
            </a:r>
            <a:br>
              <a:rPr lang="en-US" i="1" dirty="0"/>
            </a:br>
            <a:endParaRPr lang="en-US" i="1" dirty="0"/>
          </a:p>
          <a:p>
            <a:r>
              <a:rPr lang="en-US" dirty="0" smtClean="0"/>
              <a:t>	</a:t>
            </a:r>
            <a:r>
              <a:rPr lang="en-US" dirty="0"/>
              <a:t>A database must support high-level insertion, </a:t>
            </a:r>
            <a:r>
              <a:rPr lang="en-US" dirty="0" err="1"/>
              <a:t>updation</a:t>
            </a:r>
            <a:r>
              <a:rPr lang="en-US" dirty="0"/>
              <a:t>, and deletion. This must not be limited to a single row, that is, it must also support union, intersection and minus operations to yield sets of data records</a:t>
            </a:r>
            <a:r>
              <a:rPr lang="en-US" dirty="0" smtClean="0"/>
              <a:t>.</a:t>
            </a:r>
          </a:p>
          <a:p>
            <a:endParaRPr lang="en-US" dirty="0"/>
          </a:p>
          <a:p>
            <a:r>
              <a:rPr lang="en-US" dirty="0" smtClean="0"/>
              <a:t>	</a:t>
            </a:r>
            <a:r>
              <a:rPr lang="en-US" dirty="0"/>
              <a:t>Intended to defeat relational claims for products that operated at the set level for retrieval, but did tuple-at-a-time updates.</a:t>
            </a:r>
          </a:p>
        </p:txBody>
      </p:sp>
    </p:spTree>
    <p:extLst>
      <p:ext uri="{BB962C8B-B14F-4D97-AF65-F5344CB8AC3E}">
        <p14:creationId xmlns:p14="http://schemas.microsoft.com/office/powerpoint/2010/main" val="3316523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44200" y="1453553"/>
            <a:ext cx="9148295" cy="3477875"/>
          </a:xfrm>
          <a:prstGeom prst="rect">
            <a:avLst/>
          </a:prstGeom>
        </p:spPr>
        <p:txBody>
          <a:bodyPr wrap="square">
            <a:spAutoFit/>
          </a:bodyPr>
          <a:lstStyle/>
          <a:p>
            <a:r>
              <a:rPr lang="en-US" sz="3600" dirty="0" smtClean="0"/>
              <a:t>Rule#08. </a:t>
            </a:r>
            <a:r>
              <a:rPr lang="en-US" sz="3600" b="1" dirty="0"/>
              <a:t>Physical Data Independence</a:t>
            </a:r>
            <a:r>
              <a:rPr lang="en-US" sz="3600" dirty="0"/>
              <a:t>:</a:t>
            </a:r>
          </a:p>
          <a:p>
            <a:r>
              <a:rPr lang="en-US" sz="3600" dirty="0"/>
              <a:t> </a:t>
            </a:r>
          </a:p>
          <a:p>
            <a:r>
              <a:rPr lang="en-US" sz="3600" dirty="0"/>
              <a:t>	</a:t>
            </a:r>
            <a:r>
              <a:rPr lang="en-US" sz="2000" i="1" dirty="0"/>
              <a:t>Application programs and terminal activities remain logically unimpaired whenever any changes are made in either storage representation or access methods.</a:t>
            </a:r>
            <a:endParaRPr lang="en-US" sz="2000" dirty="0"/>
          </a:p>
          <a:p>
            <a:endParaRPr lang="en-US" i="1" dirty="0"/>
          </a:p>
          <a:p>
            <a:r>
              <a:rPr lang="en-US" dirty="0" smtClean="0"/>
              <a:t>	</a:t>
            </a:r>
            <a:r>
              <a:rPr lang="en-US" dirty="0"/>
              <a:t>This is saying that the user shouldn’t be concerned about how the data is stored or how it’s accessed. In fact, the user of data needs only be able to get the basic definition of data they need. </a:t>
            </a:r>
          </a:p>
        </p:txBody>
      </p:sp>
    </p:spTree>
    <p:extLst>
      <p:ext uri="{BB962C8B-B14F-4D97-AF65-F5344CB8AC3E}">
        <p14:creationId xmlns:p14="http://schemas.microsoft.com/office/powerpoint/2010/main" val="3504135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05563" y="1505068"/>
            <a:ext cx="9148295" cy="3754874"/>
          </a:xfrm>
          <a:prstGeom prst="rect">
            <a:avLst/>
          </a:prstGeom>
        </p:spPr>
        <p:txBody>
          <a:bodyPr wrap="square">
            <a:spAutoFit/>
          </a:bodyPr>
          <a:lstStyle/>
          <a:p>
            <a:r>
              <a:rPr lang="en-US" sz="3600" dirty="0" smtClean="0"/>
              <a:t>Rule#09. </a:t>
            </a:r>
            <a:r>
              <a:rPr lang="en-US" sz="3600" b="1" dirty="0"/>
              <a:t>Logical Data Independence</a:t>
            </a:r>
            <a:r>
              <a:rPr lang="en-US" sz="3600" dirty="0"/>
              <a:t>:</a:t>
            </a:r>
          </a:p>
          <a:p>
            <a:r>
              <a:rPr lang="en-US" sz="3600" dirty="0"/>
              <a:t> </a:t>
            </a:r>
          </a:p>
          <a:p>
            <a:r>
              <a:rPr lang="en-US" sz="3600" dirty="0"/>
              <a:t>	</a:t>
            </a:r>
            <a:r>
              <a:rPr lang="en-US" sz="2000" i="1" dirty="0"/>
              <a:t>Application programs and terminal activities remain logically unimpaired when information preserving changes of any kind that theoretically permit</a:t>
            </a:r>
            <a:r>
              <a:rPr lang="en-US" sz="2000" i="1" dirty="0" smtClean="0"/>
              <a:t>.</a:t>
            </a:r>
          </a:p>
          <a:p>
            <a:endParaRPr lang="en-US" i="1" dirty="0"/>
          </a:p>
          <a:p>
            <a:r>
              <a:rPr lang="en-US" dirty="0" smtClean="0"/>
              <a:t>	</a:t>
            </a:r>
            <a:r>
              <a:rPr lang="en-US" dirty="0"/>
              <a:t>This rule insulates the application program from low level implementation of the database. This along with Rule#8 specifies that the specific access or storage techniques used by RDBMS should not affect the user’s ability to work with the data.</a:t>
            </a:r>
          </a:p>
        </p:txBody>
      </p:sp>
    </p:spTree>
    <p:extLst>
      <p:ext uri="{BB962C8B-B14F-4D97-AF65-F5344CB8AC3E}">
        <p14:creationId xmlns:p14="http://schemas.microsoft.com/office/powerpoint/2010/main" val="2736641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05563" y="1427795"/>
            <a:ext cx="9148295" cy="4093428"/>
          </a:xfrm>
          <a:prstGeom prst="rect">
            <a:avLst/>
          </a:prstGeom>
        </p:spPr>
        <p:txBody>
          <a:bodyPr wrap="square">
            <a:spAutoFit/>
          </a:bodyPr>
          <a:lstStyle/>
          <a:p>
            <a:r>
              <a:rPr lang="en-US" sz="3600" dirty="0" smtClean="0"/>
              <a:t>Rule#10. </a:t>
            </a:r>
            <a:r>
              <a:rPr lang="en-US" sz="3600" b="1" dirty="0"/>
              <a:t>Integrity Independence</a:t>
            </a:r>
            <a:r>
              <a:rPr lang="en-US" sz="3600" dirty="0"/>
              <a:t>:</a:t>
            </a:r>
          </a:p>
          <a:p>
            <a:r>
              <a:rPr lang="en-US" sz="3600" dirty="0"/>
              <a:t> </a:t>
            </a:r>
          </a:p>
          <a:p>
            <a:r>
              <a:rPr lang="en-US" sz="3600" dirty="0"/>
              <a:t>	</a:t>
            </a:r>
            <a:r>
              <a:rPr lang="en-US" sz="2000" i="1" dirty="0"/>
              <a:t>A database must be independent of the application that uses it. All its integrity constraints can be independently modified without the need of any change in the application. This rule makes a database independent of the front-end application and its interface</a:t>
            </a:r>
            <a:r>
              <a:rPr lang="en-US" sz="2000" i="1" dirty="0" smtClean="0"/>
              <a:t>.</a:t>
            </a:r>
          </a:p>
          <a:p>
            <a:endParaRPr lang="en-US" sz="2000" i="1" dirty="0"/>
          </a:p>
          <a:p>
            <a:endParaRPr lang="en-US" i="1" dirty="0"/>
          </a:p>
          <a:p>
            <a:r>
              <a:rPr lang="en-US" dirty="0" smtClean="0"/>
              <a:t>	This rule indicates that, </a:t>
            </a:r>
            <a:r>
              <a:rPr lang="en-US" dirty="0"/>
              <a:t>the RDBMS must eternally support the definition and enforcement of the entity integrity (primary key) and referential integrity (Foreign Key).</a:t>
            </a:r>
          </a:p>
        </p:txBody>
      </p:sp>
    </p:spTree>
    <p:extLst>
      <p:ext uri="{BB962C8B-B14F-4D97-AF65-F5344CB8AC3E}">
        <p14:creationId xmlns:p14="http://schemas.microsoft.com/office/powerpoint/2010/main" val="1568492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15411" y="1466431"/>
            <a:ext cx="9148295" cy="3785652"/>
          </a:xfrm>
          <a:prstGeom prst="rect">
            <a:avLst/>
          </a:prstGeom>
        </p:spPr>
        <p:txBody>
          <a:bodyPr wrap="square">
            <a:spAutoFit/>
          </a:bodyPr>
          <a:lstStyle/>
          <a:p>
            <a:r>
              <a:rPr lang="en-US" sz="3600" dirty="0" smtClean="0"/>
              <a:t>Rule#11. </a:t>
            </a:r>
            <a:r>
              <a:rPr lang="en-US" sz="3600" b="1" dirty="0"/>
              <a:t>Distribution Independence</a:t>
            </a:r>
            <a:r>
              <a:rPr lang="en-US" sz="3600" dirty="0"/>
              <a:t>:</a:t>
            </a:r>
          </a:p>
          <a:p>
            <a:r>
              <a:rPr lang="en-US" sz="3600" dirty="0"/>
              <a:t> </a:t>
            </a:r>
          </a:p>
          <a:p>
            <a:r>
              <a:rPr lang="en-US" sz="3600" dirty="0"/>
              <a:t>	</a:t>
            </a:r>
            <a:r>
              <a:rPr lang="en-US" sz="2000" i="1" dirty="0"/>
              <a:t>The data sublanguage of a relational DBMS must enable application programs to remain logically unimpaired whether and whenever data are physically centralized or distributed. This rule has been regarded as the foundation of distributed database systems.</a:t>
            </a:r>
          </a:p>
          <a:p>
            <a:endParaRPr lang="en-US" i="1" dirty="0"/>
          </a:p>
          <a:p>
            <a:r>
              <a:rPr lang="en-US" dirty="0" smtClean="0"/>
              <a:t>	</a:t>
            </a:r>
            <a:r>
              <a:rPr lang="en-US" dirty="0"/>
              <a:t>This rule says that the database language must be able to manipulate data located on other computer system. In essence, we should be able to split data on RDBMS out onto multiple physical systems without the user realizing it.</a:t>
            </a:r>
          </a:p>
        </p:txBody>
      </p:sp>
    </p:spTree>
    <p:extLst>
      <p:ext uri="{BB962C8B-B14F-4D97-AF65-F5344CB8AC3E}">
        <p14:creationId xmlns:p14="http://schemas.microsoft.com/office/powerpoint/2010/main" val="434698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25259" y="1479310"/>
            <a:ext cx="9148295" cy="3785652"/>
          </a:xfrm>
          <a:prstGeom prst="rect">
            <a:avLst/>
          </a:prstGeom>
        </p:spPr>
        <p:txBody>
          <a:bodyPr wrap="square">
            <a:spAutoFit/>
          </a:bodyPr>
          <a:lstStyle/>
          <a:p>
            <a:r>
              <a:rPr lang="en-US" sz="3600" dirty="0" smtClean="0"/>
              <a:t>Rule#12. </a:t>
            </a:r>
            <a:r>
              <a:rPr lang="en-US" sz="3600" b="1" dirty="0"/>
              <a:t>Non-Subversion</a:t>
            </a:r>
            <a:r>
              <a:rPr lang="en-US" sz="3600" dirty="0"/>
              <a:t>:</a:t>
            </a:r>
          </a:p>
          <a:p>
            <a:r>
              <a:rPr lang="en-US" sz="3600" dirty="0"/>
              <a:t> </a:t>
            </a:r>
          </a:p>
          <a:p>
            <a:r>
              <a:rPr lang="en-US" sz="3600" dirty="0"/>
              <a:t>	</a:t>
            </a:r>
            <a:r>
              <a:rPr lang="en-US" sz="2000" i="1" dirty="0"/>
              <a:t>If a system interface supports a low-level (single-tuple-at-a-time) language, then the interface must not be able destabilize the system and bypass security and integrity constraints</a:t>
            </a:r>
            <a:r>
              <a:rPr lang="en-US" sz="2000" i="1" dirty="0" smtClean="0"/>
              <a:t>.</a:t>
            </a:r>
          </a:p>
          <a:p>
            <a:endParaRPr lang="en-US" sz="2000" i="1" dirty="0"/>
          </a:p>
          <a:p>
            <a:endParaRPr lang="en-US" i="1" dirty="0"/>
          </a:p>
          <a:p>
            <a:r>
              <a:rPr lang="en-US" dirty="0" smtClean="0"/>
              <a:t>	</a:t>
            </a:r>
            <a:r>
              <a:rPr lang="en-US" dirty="0"/>
              <a:t>This rule requires that alternate methods of accessing the data are not able to bypass integrity constraints, which means that users can’t violate the rules of the database in any way.</a:t>
            </a:r>
          </a:p>
        </p:txBody>
      </p:sp>
    </p:spTree>
    <p:extLst>
      <p:ext uri="{BB962C8B-B14F-4D97-AF65-F5344CB8AC3E}">
        <p14:creationId xmlns:p14="http://schemas.microsoft.com/office/powerpoint/2010/main" val="2350525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89653" y="1633857"/>
            <a:ext cx="9148295" cy="2369880"/>
          </a:xfrm>
          <a:prstGeom prst="rect">
            <a:avLst/>
          </a:prstGeom>
        </p:spPr>
        <p:txBody>
          <a:bodyPr wrap="square">
            <a:spAutoFit/>
          </a:bodyPr>
          <a:lstStyle/>
          <a:p>
            <a:r>
              <a:rPr lang="en-US" sz="3600" dirty="0" smtClean="0"/>
              <a:t>Summery:</a:t>
            </a:r>
            <a:endParaRPr lang="en-US" sz="3600" dirty="0"/>
          </a:p>
          <a:p>
            <a:r>
              <a:rPr lang="en-US" sz="3600" dirty="0"/>
              <a:t> </a:t>
            </a:r>
          </a:p>
          <a:p>
            <a:r>
              <a:rPr lang="en-US" sz="3600" dirty="0"/>
              <a:t>	</a:t>
            </a:r>
            <a:r>
              <a:rPr lang="en-US" sz="2000" dirty="0" err="1"/>
              <a:t>Codd’s</a:t>
            </a:r>
            <a:r>
              <a:rPr lang="en-US" sz="2000" dirty="0"/>
              <a:t> rules were a major step forward in determining whether a database vendor could call his system “Relational” and presented stiff implementation challenges for database developers.</a:t>
            </a:r>
            <a:endParaRPr lang="en-US" dirty="0"/>
          </a:p>
        </p:txBody>
      </p:sp>
    </p:spTree>
    <p:extLst>
      <p:ext uri="{BB962C8B-B14F-4D97-AF65-F5344CB8AC3E}">
        <p14:creationId xmlns:p14="http://schemas.microsoft.com/office/powerpoint/2010/main" val="3560616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627009" y="546837"/>
            <a:ext cx="8911687" cy="5467598"/>
          </a:xfrm>
        </p:spPr>
        <p:txBody>
          <a:bodyPr>
            <a:normAutofit/>
          </a:bodyPr>
          <a:lstStyle/>
          <a:p>
            <a:r>
              <a:rPr lang="en-US" dirty="0" smtClean="0">
                <a:solidFill>
                  <a:schemeClr val="tx1"/>
                </a:solidFill>
                <a:cs typeface="Arial" panose="020B0604020202020204" pitchFamily="34" charset="0"/>
              </a:rPr>
              <a:t>Date’s </a:t>
            </a:r>
            <a:r>
              <a:rPr lang="en-US" dirty="0">
                <a:solidFill>
                  <a:schemeClr val="tx1"/>
                </a:solidFill>
                <a:cs typeface="Arial" panose="020B0604020202020204" pitchFamily="34" charset="0"/>
              </a:rPr>
              <a:t>Rules for </a:t>
            </a:r>
            <a:r>
              <a:rPr lang="en-US" dirty="0" smtClean="0">
                <a:solidFill>
                  <a:schemeClr val="tx1"/>
                </a:solidFill>
                <a:cs typeface="Arial" panose="020B0604020202020204" pitchFamily="34" charset="0"/>
              </a:rPr>
              <a:t>DDBMS</a:t>
            </a:r>
            <a:r>
              <a:rPr lang="en-US" dirty="0" smtClean="0">
                <a:solidFill>
                  <a:schemeClr val="tx1"/>
                </a:solidFill>
              </a:rPr>
              <a:t/>
            </a:r>
            <a:br>
              <a:rPr lang="en-US" dirty="0" smtClean="0">
                <a:solidFill>
                  <a:schemeClr val="tx1"/>
                </a:solidFill>
              </a:rPr>
            </a:br>
            <a:r>
              <a:rPr lang="en-US" dirty="0" smtClean="0">
                <a:solidFill>
                  <a:schemeClr val="tx1"/>
                </a:solidFill>
              </a:rPr>
              <a:t>Introduction</a:t>
            </a:r>
            <a:r>
              <a:rPr lang="en-US" dirty="0">
                <a:solidFill>
                  <a:schemeClr val="tx1"/>
                </a:solidFill>
              </a:rPr>
              <a:t/>
            </a:r>
            <a:br>
              <a:rPr lang="en-US" dirty="0">
                <a:solidFill>
                  <a:schemeClr val="tx1"/>
                </a:solidFill>
              </a:rPr>
            </a:br>
            <a:r>
              <a:rPr lang="en-US" dirty="0" smtClean="0">
                <a:solidFill>
                  <a:schemeClr val="tx1"/>
                </a:solidFill>
              </a:rPr>
              <a:t>	</a:t>
            </a:r>
            <a:r>
              <a:rPr lang="en-US" dirty="0">
                <a:solidFill>
                  <a:schemeClr val="tx1"/>
                </a:solidFill>
              </a:rPr>
              <a:t>	</a:t>
            </a:r>
            <a:r>
              <a:rPr lang="en-US" dirty="0" smtClean="0">
                <a:solidFill>
                  <a:schemeClr val="tx1"/>
                </a:solidFill>
              </a:rPr>
              <a:t/>
            </a:r>
            <a:br>
              <a:rPr lang="en-US" dirty="0" smtClean="0">
                <a:solidFill>
                  <a:schemeClr val="tx1"/>
                </a:solidFill>
              </a:rPr>
            </a:br>
            <a:r>
              <a:rPr lang="en-US" dirty="0">
                <a:solidFill>
                  <a:schemeClr val="tx1"/>
                </a:solidFill>
              </a:rPr>
              <a:t>	</a:t>
            </a:r>
            <a:r>
              <a:rPr lang="en-US" sz="1800" dirty="0" smtClean="0">
                <a:solidFill>
                  <a:schemeClr val="tx1"/>
                </a:solidFill>
              </a:rPr>
              <a:t>Like </a:t>
            </a:r>
            <a:r>
              <a:rPr lang="en-US" sz="1800" dirty="0">
                <a:solidFill>
                  <a:schemeClr val="tx1"/>
                </a:solidFill>
              </a:rPr>
              <a:t>Edgar F </a:t>
            </a:r>
            <a:r>
              <a:rPr lang="en-US" sz="1800" dirty="0" err="1">
                <a:solidFill>
                  <a:schemeClr val="tx1"/>
                </a:solidFill>
              </a:rPr>
              <a:t>Codd’s</a:t>
            </a:r>
            <a:r>
              <a:rPr lang="en-US" sz="1800" dirty="0">
                <a:solidFill>
                  <a:schemeClr val="tx1"/>
                </a:solidFill>
              </a:rPr>
              <a:t> twelve rules for a RDBMS, C J Date defined a set of twelve objectives to be satisfied by a fully </a:t>
            </a:r>
            <a:r>
              <a:rPr lang="en-US" sz="1800" b="1" dirty="0">
                <a:solidFill>
                  <a:schemeClr val="tx1"/>
                </a:solidFill>
              </a:rPr>
              <a:t>Distributed Database System </a:t>
            </a:r>
            <a:r>
              <a:rPr lang="en-US" sz="1800" dirty="0">
                <a:solidFill>
                  <a:schemeClr val="tx1"/>
                </a:solidFill>
              </a:rPr>
              <a:t>(DDBS). 	</a:t>
            </a:r>
            <a:r>
              <a:rPr lang="en-US" sz="1800" dirty="0" smtClean="0">
                <a:solidFill>
                  <a:schemeClr val="tx1"/>
                </a:solidFill>
              </a:rPr>
              <a:t/>
            </a:r>
            <a:br>
              <a:rPr lang="en-US" sz="1800" dirty="0" smtClean="0">
                <a:solidFill>
                  <a:schemeClr val="tx1"/>
                </a:solidFill>
              </a:rPr>
            </a:br>
            <a:r>
              <a:rPr lang="en-US" sz="1800" dirty="0">
                <a:solidFill>
                  <a:schemeClr val="tx1"/>
                </a:solidFill>
              </a:rPr>
              <a:t/>
            </a:r>
            <a:br>
              <a:rPr lang="en-US" sz="1800" dirty="0">
                <a:solidFill>
                  <a:schemeClr val="tx1"/>
                </a:solidFill>
              </a:rPr>
            </a:br>
            <a:r>
              <a:rPr lang="en-US" sz="1800" dirty="0" smtClean="0">
                <a:solidFill>
                  <a:schemeClr val="tx1"/>
                </a:solidFill>
              </a:rPr>
              <a:t/>
            </a:r>
            <a:br>
              <a:rPr lang="en-US" sz="1800" dirty="0" smtClean="0">
                <a:solidFill>
                  <a:schemeClr val="tx1"/>
                </a:solidFill>
              </a:rPr>
            </a:br>
            <a:r>
              <a:rPr lang="en-US" sz="1800" dirty="0">
                <a:solidFill>
                  <a:schemeClr val="tx1"/>
                </a:solidFill>
              </a:rPr>
              <a:t>	</a:t>
            </a:r>
            <a:r>
              <a:rPr lang="en-US" sz="1800" dirty="0" smtClean="0">
                <a:solidFill>
                  <a:schemeClr val="tx1"/>
                </a:solidFill>
              </a:rPr>
              <a:t>These </a:t>
            </a:r>
            <a:r>
              <a:rPr lang="en-US" sz="1800" dirty="0">
                <a:solidFill>
                  <a:schemeClr val="tx1"/>
                </a:solidFill>
              </a:rPr>
              <a:t>twelve rules forms a basis for understanding distributed database technology. These can be considered as a framework for characterizing the functionality of specific distributed systems.</a:t>
            </a:r>
          </a:p>
        </p:txBody>
      </p:sp>
    </p:spTree>
    <p:extLst>
      <p:ext uri="{BB962C8B-B14F-4D97-AF65-F5344CB8AC3E}">
        <p14:creationId xmlns:p14="http://schemas.microsoft.com/office/powerpoint/2010/main" val="26005864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47986" y="1633856"/>
            <a:ext cx="9148295" cy="3847207"/>
          </a:xfrm>
          <a:prstGeom prst="rect">
            <a:avLst/>
          </a:prstGeom>
        </p:spPr>
        <p:txBody>
          <a:bodyPr wrap="square">
            <a:spAutoFit/>
          </a:bodyPr>
          <a:lstStyle/>
          <a:p>
            <a:r>
              <a:rPr lang="en-US" sz="3600" dirty="0" smtClean="0"/>
              <a:t>Rule#01</a:t>
            </a:r>
            <a:r>
              <a:rPr lang="en-US" sz="3600" b="1" dirty="0" smtClean="0"/>
              <a:t>. </a:t>
            </a:r>
            <a:r>
              <a:rPr lang="en-US" sz="3600" b="1" dirty="0"/>
              <a:t>Local </a:t>
            </a:r>
            <a:r>
              <a:rPr lang="en-US" sz="3600" b="1" dirty="0" smtClean="0"/>
              <a:t>autonomy:</a:t>
            </a:r>
            <a:endParaRPr lang="en-US" sz="3600" dirty="0"/>
          </a:p>
          <a:p>
            <a:r>
              <a:rPr lang="en-US" sz="3600" dirty="0"/>
              <a:t> </a:t>
            </a:r>
          </a:p>
          <a:p>
            <a:pPr lvl="0"/>
            <a:r>
              <a:rPr lang="en-US" sz="3600" dirty="0"/>
              <a:t>	</a:t>
            </a:r>
            <a:r>
              <a:rPr lang="en-US" sz="2000" i="1" dirty="0"/>
              <a:t>All operations at a given site are controlled by that site. With local autonomy, each site has the capability to control local data, administer security, and log transactions and recover when local failures occur and to provide full access to local data to local users when any central or coordinating site cannot operate. Data at local sites are owned by that site itself.</a:t>
            </a:r>
          </a:p>
          <a:p>
            <a:pPr lvl="0"/>
            <a:r>
              <a:rPr lang="en-US" sz="2000" i="1" dirty="0" smtClean="0"/>
              <a:t>	Local </a:t>
            </a:r>
            <a:r>
              <a:rPr lang="en-US" sz="2000" i="1" dirty="0"/>
              <a:t>operations remain purely local.</a:t>
            </a:r>
          </a:p>
          <a:p>
            <a:endParaRPr lang="en-US" dirty="0"/>
          </a:p>
        </p:txBody>
      </p:sp>
    </p:spTree>
    <p:extLst>
      <p:ext uri="{BB962C8B-B14F-4D97-AF65-F5344CB8AC3E}">
        <p14:creationId xmlns:p14="http://schemas.microsoft.com/office/powerpoint/2010/main" val="2835088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7613" y="752898"/>
            <a:ext cx="8911687" cy="4900927"/>
          </a:xfrm>
        </p:spPr>
        <p:txBody>
          <a:bodyPr/>
          <a:lstStyle/>
          <a:p>
            <a:r>
              <a:rPr lang="en-US" dirty="0" err="1">
                <a:solidFill>
                  <a:schemeClr val="tx1"/>
                </a:solidFill>
                <a:cs typeface="Arial" panose="020B0604020202020204" pitchFamily="34" charset="0"/>
              </a:rPr>
              <a:t>Codd’s</a:t>
            </a:r>
            <a:r>
              <a:rPr lang="en-US" dirty="0">
                <a:solidFill>
                  <a:schemeClr val="tx1"/>
                </a:solidFill>
                <a:cs typeface="Arial" panose="020B0604020202020204" pitchFamily="34" charset="0"/>
              </a:rPr>
              <a:t> Rules for RDBMS</a:t>
            </a:r>
            <a:r>
              <a:rPr lang="en-US" dirty="0" smtClean="0">
                <a:solidFill>
                  <a:schemeClr val="tx1"/>
                </a:solidFill>
              </a:rPr>
              <a:t/>
            </a:r>
            <a:br>
              <a:rPr lang="en-US" dirty="0" smtClean="0">
                <a:solidFill>
                  <a:schemeClr val="tx1"/>
                </a:solidFill>
              </a:rPr>
            </a:br>
            <a:r>
              <a:rPr lang="en-US" dirty="0">
                <a:solidFill>
                  <a:schemeClr val="tx1"/>
                </a:solidFill>
              </a:rPr>
              <a:t/>
            </a:r>
            <a:br>
              <a:rPr lang="en-US" dirty="0">
                <a:solidFill>
                  <a:schemeClr val="tx1"/>
                </a:solidFill>
              </a:rPr>
            </a:br>
            <a:r>
              <a:rPr lang="en-US" dirty="0" smtClean="0">
                <a:solidFill>
                  <a:schemeClr val="tx1"/>
                </a:solidFill>
              </a:rPr>
              <a:t>Introduction</a:t>
            </a:r>
            <a:r>
              <a:rPr lang="en-US" dirty="0">
                <a:solidFill>
                  <a:schemeClr val="tx1"/>
                </a:solidFill>
              </a:rPr>
              <a:t/>
            </a:r>
            <a:br>
              <a:rPr lang="en-US" dirty="0">
                <a:solidFill>
                  <a:schemeClr val="tx1"/>
                </a:solidFill>
              </a:rPr>
            </a:br>
            <a:r>
              <a:rPr lang="en-US" dirty="0" smtClean="0">
                <a:solidFill>
                  <a:schemeClr val="tx1"/>
                </a:solidFill>
              </a:rPr>
              <a:t>	</a:t>
            </a:r>
            <a:r>
              <a:rPr lang="en-US" dirty="0">
                <a:solidFill>
                  <a:schemeClr val="tx1"/>
                </a:solidFill>
              </a:rPr>
              <a:t>	</a:t>
            </a:r>
            <a:r>
              <a:rPr lang="en-US" sz="1800" dirty="0">
                <a:solidFill>
                  <a:schemeClr val="tx1"/>
                </a:solidFill>
              </a:rPr>
              <a:t>Dr. Edgar F. </a:t>
            </a:r>
            <a:r>
              <a:rPr lang="en-US" sz="1800" dirty="0" err="1">
                <a:solidFill>
                  <a:schemeClr val="tx1"/>
                </a:solidFill>
              </a:rPr>
              <a:t>Codd</a:t>
            </a:r>
            <a:r>
              <a:rPr lang="en-US" sz="1800" dirty="0">
                <a:solidFill>
                  <a:schemeClr val="tx1"/>
                </a:solidFill>
              </a:rPr>
              <a:t>, after his extensive research on the Relational Model of database systems, came up with thirteen rules (numbered zero to twelve), which according to him, a database must obey in order to be regarded as a true relational database</a:t>
            </a:r>
            <a:r>
              <a:rPr lang="en-US" sz="1800" dirty="0" smtClean="0">
                <a:solidFill>
                  <a:schemeClr val="tx1"/>
                </a:solidFill>
              </a:rPr>
              <a:t>.</a:t>
            </a:r>
            <a:br>
              <a:rPr lang="en-US" sz="1800" dirty="0" smtClean="0">
                <a:solidFill>
                  <a:schemeClr val="tx1"/>
                </a:solidFill>
              </a:rPr>
            </a:br>
            <a:r>
              <a:rPr lang="en-US" sz="1800" dirty="0">
                <a:solidFill>
                  <a:schemeClr val="tx1"/>
                </a:solidFill>
              </a:rPr>
              <a:t>	These rules can be applied on any </a:t>
            </a:r>
            <a:r>
              <a:rPr lang="en-US" sz="1800" dirty="0" smtClean="0">
                <a:solidFill>
                  <a:schemeClr val="tx1"/>
                </a:solidFill>
              </a:rPr>
              <a:t>database to verify the relational properties of database.</a:t>
            </a:r>
            <a:endParaRPr lang="en-US" sz="1800" dirty="0">
              <a:solidFill>
                <a:schemeClr val="tx1"/>
              </a:solidFill>
            </a:endParaRPr>
          </a:p>
        </p:txBody>
      </p:sp>
    </p:spTree>
    <p:extLst>
      <p:ext uri="{BB962C8B-B14F-4D97-AF65-F5344CB8AC3E}">
        <p14:creationId xmlns:p14="http://schemas.microsoft.com/office/powerpoint/2010/main" val="17244577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73744" y="1775524"/>
            <a:ext cx="9148295" cy="3570208"/>
          </a:xfrm>
          <a:prstGeom prst="rect">
            <a:avLst/>
          </a:prstGeom>
        </p:spPr>
        <p:txBody>
          <a:bodyPr wrap="square">
            <a:spAutoFit/>
          </a:bodyPr>
          <a:lstStyle/>
          <a:p>
            <a:r>
              <a:rPr lang="en-US" sz="3600" dirty="0" smtClean="0"/>
              <a:t>Rule#02</a:t>
            </a:r>
            <a:r>
              <a:rPr lang="en-US" sz="3600" b="1" dirty="0" smtClean="0"/>
              <a:t>. </a:t>
            </a:r>
            <a:r>
              <a:rPr lang="en-US" sz="3600" b="1" dirty="0"/>
              <a:t>. No reliance on a central site</a:t>
            </a:r>
            <a:endParaRPr lang="en-US" sz="3600" dirty="0"/>
          </a:p>
          <a:p>
            <a:pPr algn="ctr"/>
            <a:r>
              <a:rPr lang="en-US" sz="3600" dirty="0"/>
              <a:t>	</a:t>
            </a:r>
            <a:endParaRPr lang="en-US" sz="3600" dirty="0" smtClean="0"/>
          </a:p>
          <a:p>
            <a:pPr algn="ctr"/>
            <a:endParaRPr lang="en-US" sz="3600" i="1" dirty="0"/>
          </a:p>
          <a:p>
            <a:pPr algn="ctr"/>
            <a:r>
              <a:rPr lang="en-US" sz="2000" i="1" dirty="0" smtClean="0"/>
              <a:t>There </a:t>
            </a:r>
            <a:r>
              <a:rPr lang="en-US" sz="2000" i="1" dirty="0"/>
              <a:t>should not be a central site concept for some central service. </a:t>
            </a:r>
            <a:r>
              <a:rPr lang="en-US" sz="2000" i="1" dirty="0" smtClean="0"/>
              <a:t>	The </a:t>
            </a:r>
            <a:r>
              <a:rPr lang="en-US" sz="2000" i="1" dirty="0"/>
              <a:t>major drawbacks of central server concept </a:t>
            </a:r>
            <a:r>
              <a:rPr lang="en-US" sz="2000" i="1" dirty="0" smtClean="0"/>
              <a:t>re</a:t>
            </a:r>
            <a:r>
              <a:rPr lang="en-US" sz="2000" i="1" dirty="0"/>
              <a:t> </a:t>
            </a:r>
            <a:r>
              <a:rPr lang="en-US" sz="2000" b="1" i="1" dirty="0"/>
              <a:t>Bottleneck</a:t>
            </a:r>
            <a:r>
              <a:rPr lang="en-US" sz="2000" i="1" dirty="0"/>
              <a:t> and </a:t>
            </a:r>
            <a:r>
              <a:rPr lang="en-US" sz="2000" b="1" i="1" dirty="0"/>
              <a:t>Single Point of Failure</a:t>
            </a:r>
            <a:r>
              <a:rPr lang="en-US" sz="2000" i="1" dirty="0"/>
              <a:t>. Both are vulnerable for a system to continue to function. These can be avoided if we insist ‘No reliance on a central site’.</a:t>
            </a:r>
          </a:p>
          <a:p>
            <a:endParaRPr lang="en-US" dirty="0"/>
          </a:p>
        </p:txBody>
      </p:sp>
    </p:spTree>
    <p:extLst>
      <p:ext uri="{BB962C8B-B14F-4D97-AF65-F5344CB8AC3E}">
        <p14:creationId xmlns:p14="http://schemas.microsoft.com/office/powerpoint/2010/main" val="23717747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83592" y="1479310"/>
            <a:ext cx="9148295" cy="3600986"/>
          </a:xfrm>
          <a:prstGeom prst="rect">
            <a:avLst/>
          </a:prstGeom>
        </p:spPr>
        <p:txBody>
          <a:bodyPr wrap="square">
            <a:spAutoFit/>
          </a:bodyPr>
          <a:lstStyle/>
          <a:p>
            <a:r>
              <a:rPr lang="en-US" sz="3600" dirty="0" smtClean="0"/>
              <a:t>Rule#03</a:t>
            </a:r>
            <a:r>
              <a:rPr lang="en-US" sz="3600" b="1" dirty="0" smtClean="0"/>
              <a:t>. </a:t>
            </a:r>
            <a:r>
              <a:rPr lang="en-US" sz="3600" b="1" dirty="0"/>
              <a:t>Continuous </a:t>
            </a:r>
            <a:r>
              <a:rPr lang="en-US" sz="3600" b="1" dirty="0" smtClean="0"/>
              <a:t>operation:</a:t>
            </a:r>
            <a:endParaRPr lang="en-US" sz="3600" dirty="0"/>
          </a:p>
          <a:p>
            <a:pPr algn="ctr"/>
            <a:r>
              <a:rPr lang="en-US" sz="3600" dirty="0"/>
              <a:t>	</a:t>
            </a:r>
            <a:endParaRPr lang="en-US" sz="3600" dirty="0" smtClean="0"/>
          </a:p>
          <a:p>
            <a:pPr algn="ctr"/>
            <a:endParaRPr lang="en-US" sz="3600" i="1" dirty="0"/>
          </a:p>
          <a:p>
            <a:pPr lvl="0"/>
            <a:r>
              <a:rPr lang="en-US" sz="2000" dirty="0" smtClean="0"/>
              <a:t>	The </a:t>
            </a:r>
            <a:r>
              <a:rPr lang="en-US" sz="2000" dirty="0"/>
              <a:t>whole system should be able to continue function even in the case of a node/site failure. The major advantage of a distributed database system is the reliability and availability. The continuous operation objective is much needed to attain this advantage.</a:t>
            </a:r>
          </a:p>
          <a:p>
            <a:r>
              <a:rPr lang="en-US" sz="2000" dirty="0" smtClean="0"/>
              <a:t>	The </a:t>
            </a:r>
            <a:r>
              <a:rPr lang="en-US" sz="2000" dirty="0"/>
              <a:t>failure of any site should not disturb the function of other alive sites.</a:t>
            </a:r>
            <a:endParaRPr lang="en-US" dirty="0"/>
          </a:p>
        </p:txBody>
      </p:sp>
    </p:spTree>
    <p:extLst>
      <p:ext uri="{BB962C8B-B14F-4D97-AF65-F5344CB8AC3E}">
        <p14:creationId xmlns:p14="http://schemas.microsoft.com/office/powerpoint/2010/main" val="3074864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83592" y="1479310"/>
            <a:ext cx="9148295" cy="3293209"/>
          </a:xfrm>
          <a:prstGeom prst="rect">
            <a:avLst/>
          </a:prstGeom>
        </p:spPr>
        <p:txBody>
          <a:bodyPr wrap="square">
            <a:spAutoFit/>
          </a:bodyPr>
          <a:lstStyle/>
          <a:p>
            <a:r>
              <a:rPr lang="en-US" sz="3600" dirty="0" smtClean="0"/>
              <a:t>Rule#04</a:t>
            </a:r>
            <a:r>
              <a:rPr lang="en-US" sz="3600" b="1" dirty="0" smtClean="0"/>
              <a:t>. </a:t>
            </a:r>
            <a:r>
              <a:rPr lang="en-US" sz="3600" b="1" dirty="0"/>
              <a:t>Location independence</a:t>
            </a:r>
            <a:r>
              <a:rPr lang="en-US" sz="3600" b="1" dirty="0" smtClean="0"/>
              <a:t>:</a:t>
            </a:r>
            <a:endParaRPr lang="en-US" sz="3600" dirty="0"/>
          </a:p>
          <a:p>
            <a:pPr algn="ctr"/>
            <a:r>
              <a:rPr lang="en-US" sz="3600" dirty="0"/>
              <a:t>	</a:t>
            </a:r>
            <a:endParaRPr lang="en-US" sz="3600" dirty="0" smtClean="0"/>
          </a:p>
          <a:p>
            <a:pPr algn="ctr"/>
            <a:endParaRPr lang="en-US" sz="3600" i="1" dirty="0"/>
          </a:p>
          <a:p>
            <a:pPr lvl="0"/>
            <a:r>
              <a:rPr lang="en-US" sz="2000" dirty="0" smtClean="0"/>
              <a:t>	</a:t>
            </a:r>
            <a:r>
              <a:rPr lang="en-US" sz="2000" dirty="0"/>
              <a:t>The end users and even application programmers need not know where the data are physically stored. Location independence objective insists the hiding of location detail of the data from the end users. This provides the security to the data. Also, this should give a feeling to the users that all data were stored at a local central site.</a:t>
            </a:r>
            <a:endParaRPr lang="en-US" dirty="0"/>
          </a:p>
        </p:txBody>
      </p:sp>
    </p:spTree>
    <p:extLst>
      <p:ext uri="{BB962C8B-B14F-4D97-AF65-F5344CB8AC3E}">
        <p14:creationId xmlns:p14="http://schemas.microsoft.com/office/powerpoint/2010/main" val="37642383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35107" y="1659615"/>
            <a:ext cx="9148295" cy="2677656"/>
          </a:xfrm>
          <a:prstGeom prst="rect">
            <a:avLst/>
          </a:prstGeom>
        </p:spPr>
        <p:txBody>
          <a:bodyPr wrap="square">
            <a:spAutoFit/>
          </a:bodyPr>
          <a:lstStyle/>
          <a:p>
            <a:r>
              <a:rPr lang="en-US" sz="3600" dirty="0" smtClean="0"/>
              <a:t>Rule#05</a:t>
            </a:r>
            <a:r>
              <a:rPr lang="en-US" sz="3600" b="1" dirty="0" smtClean="0"/>
              <a:t>. </a:t>
            </a:r>
            <a:r>
              <a:rPr lang="en-US" sz="3600" b="1" dirty="0"/>
              <a:t>Fragmentation independence</a:t>
            </a:r>
            <a:r>
              <a:rPr lang="en-US" sz="3600" b="1" dirty="0" smtClean="0"/>
              <a:t>:</a:t>
            </a:r>
            <a:endParaRPr lang="en-US" sz="3600" dirty="0"/>
          </a:p>
          <a:p>
            <a:pPr algn="ctr"/>
            <a:r>
              <a:rPr lang="en-US" sz="3600" dirty="0"/>
              <a:t>	</a:t>
            </a:r>
            <a:endParaRPr lang="en-US" sz="3600" dirty="0" smtClean="0"/>
          </a:p>
          <a:p>
            <a:pPr algn="ctr"/>
            <a:endParaRPr lang="en-US" sz="3600" i="1" dirty="0"/>
          </a:p>
          <a:p>
            <a:pPr lvl="0"/>
            <a:r>
              <a:rPr lang="en-US" sz="2000" dirty="0" smtClean="0"/>
              <a:t>	</a:t>
            </a:r>
            <a:r>
              <a:rPr lang="en-US" sz="2000" dirty="0"/>
              <a:t>Data fragmentation is transparent to the user. The user does not need to know the name of the database fragment in order to retrieve them.</a:t>
            </a:r>
            <a:endParaRPr lang="en-US" dirty="0"/>
          </a:p>
        </p:txBody>
      </p:sp>
    </p:spTree>
    <p:extLst>
      <p:ext uri="{BB962C8B-B14F-4D97-AF65-F5344CB8AC3E}">
        <p14:creationId xmlns:p14="http://schemas.microsoft.com/office/powerpoint/2010/main" val="39822289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22228" y="1440673"/>
            <a:ext cx="9148295" cy="2985433"/>
          </a:xfrm>
          <a:prstGeom prst="rect">
            <a:avLst/>
          </a:prstGeom>
        </p:spPr>
        <p:txBody>
          <a:bodyPr wrap="square">
            <a:spAutoFit/>
          </a:bodyPr>
          <a:lstStyle/>
          <a:p>
            <a:r>
              <a:rPr lang="en-US" sz="3600" dirty="0" smtClean="0"/>
              <a:t>Rule#06</a:t>
            </a:r>
            <a:r>
              <a:rPr lang="en-US" sz="3600" b="1" dirty="0" smtClean="0"/>
              <a:t>. </a:t>
            </a:r>
            <a:r>
              <a:rPr lang="en-US" sz="3600" b="1" dirty="0"/>
              <a:t>Replication independence</a:t>
            </a:r>
            <a:r>
              <a:rPr lang="en-US" sz="3600" dirty="0"/>
              <a:t> </a:t>
            </a:r>
            <a:r>
              <a:rPr lang="en-US" sz="3600" b="1" dirty="0" smtClean="0"/>
              <a:t>:</a:t>
            </a:r>
            <a:endParaRPr lang="en-US" sz="3600" dirty="0"/>
          </a:p>
          <a:p>
            <a:pPr algn="ctr"/>
            <a:r>
              <a:rPr lang="en-US" sz="3600" dirty="0"/>
              <a:t>	</a:t>
            </a:r>
            <a:endParaRPr lang="en-US" sz="3600" dirty="0" smtClean="0"/>
          </a:p>
          <a:p>
            <a:pPr algn="ctr"/>
            <a:endParaRPr lang="en-US" sz="3600" i="1" dirty="0"/>
          </a:p>
          <a:p>
            <a:pPr lvl="0"/>
            <a:r>
              <a:rPr lang="en-US" sz="2000" dirty="0" smtClean="0"/>
              <a:t>	</a:t>
            </a:r>
            <a:r>
              <a:rPr lang="en-US" sz="2000" dirty="0"/>
              <a:t>Although the same data item may be duplicated at several nodes/sites in a network, with replication transparency, the developer (or other end user) may treat the item as if it were a single item at a single node. </a:t>
            </a:r>
            <a:endParaRPr lang="en-US" dirty="0"/>
          </a:p>
        </p:txBody>
      </p:sp>
    </p:spTree>
    <p:extLst>
      <p:ext uri="{BB962C8B-B14F-4D97-AF65-F5344CB8AC3E}">
        <p14:creationId xmlns:p14="http://schemas.microsoft.com/office/powerpoint/2010/main" val="9619594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96470" y="1453553"/>
            <a:ext cx="9148295" cy="2677656"/>
          </a:xfrm>
          <a:prstGeom prst="rect">
            <a:avLst/>
          </a:prstGeom>
        </p:spPr>
        <p:txBody>
          <a:bodyPr wrap="square">
            <a:spAutoFit/>
          </a:bodyPr>
          <a:lstStyle/>
          <a:p>
            <a:r>
              <a:rPr lang="en-US" sz="3600" dirty="0" smtClean="0"/>
              <a:t>Rule#07</a:t>
            </a:r>
            <a:r>
              <a:rPr lang="en-US" sz="3600" b="1" dirty="0" smtClean="0"/>
              <a:t>. </a:t>
            </a:r>
            <a:r>
              <a:rPr lang="en-US" sz="3600" b="1" dirty="0"/>
              <a:t>Distributed query </a:t>
            </a:r>
            <a:r>
              <a:rPr lang="en-US" sz="3600" b="1" dirty="0" smtClean="0"/>
              <a:t>processing:</a:t>
            </a:r>
            <a:endParaRPr lang="en-US" sz="3600" dirty="0"/>
          </a:p>
          <a:p>
            <a:pPr algn="ctr"/>
            <a:r>
              <a:rPr lang="en-US" sz="3600" dirty="0"/>
              <a:t>	</a:t>
            </a:r>
            <a:endParaRPr lang="en-US" sz="3600" dirty="0" smtClean="0"/>
          </a:p>
          <a:p>
            <a:pPr algn="ctr"/>
            <a:endParaRPr lang="en-US" sz="3600" i="1" dirty="0"/>
          </a:p>
          <a:p>
            <a:r>
              <a:rPr lang="en-US" sz="2000" dirty="0" smtClean="0"/>
              <a:t>	</a:t>
            </a:r>
            <a:r>
              <a:rPr lang="en-US" sz="2000" dirty="0"/>
              <a:t>To execute single query at different location, does not able to satisfy transparent request. So, query optimization is crucial and performed transparently by DDBMS.</a:t>
            </a:r>
          </a:p>
        </p:txBody>
      </p:sp>
    </p:spTree>
    <p:extLst>
      <p:ext uri="{BB962C8B-B14F-4D97-AF65-F5344CB8AC3E}">
        <p14:creationId xmlns:p14="http://schemas.microsoft.com/office/powerpoint/2010/main" val="24582757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35107" y="1299006"/>
            <a:ext cx="9122538" cy="2616101"/>
          </a:xfrm>
          <a:prstGeom prst="rect">
            <a:avLst/>
          </a:prstGeom>
        </p:spPr>
        <p:txBody>
          <a:bodyPr wrap="square">
            <a:spAutoFit/>
          </a:bodyPr>
          <a:lstStyle/>
          <a:p>
            <a:r>
              <a:rPr lang="en-US" sz="3600" dirty="0" smtClean="0"/>
              <a:t>Rule#08</a:t>
            </a:r>
            <a:r>
              <a:rPr lang="en-US" sz="3600" b="1" dirty="0" smtClean="0"/>
              <a:t>. </a:t>
            </a:r>
            <a:r>
              <a:rPr lang="en-US" sz="3600" b="1" dirty="0"/>
              <a:t>Distributed transaction management</a:t>
            </a:r>
            <a:r>
              <a:rPr lang="en-US" sz="3600" b="1" dirty="0" smtClean="0"/>
              <a:t>:</a:t>
            </a:r>
            <a:endParaRPr lang="en-US" sz="3600" dirty="0"/>
          </a:p>
          <a:p>
            <a:pPr algn="ctr"/>
            <a:r>
              <a:rPr lang="en-US" sz="3600" dirty="0"/>
              <a:t>	</a:t>
            </a:r>
            <a:endParaRPr lang="en-US" sz="3600" dirty="0" smtClean="0"/>
          </a:p>
          <a:p>
            <a:r>
              <a:rPr lang="en-US" sz="3600" i="1" dirty="0"/>
              <a:t>	</a:t>
            </a:r>
            <a:r>
              <a:rPr lang="en-US" sz="2000" dirty="0" smtClean="0"/>
              <a:t>Transaction </a:t>
            </a:r>
            <a:r>
              <a:rPr lang="en-US" sz="2000" dirty="0"/>
              <a:t>is able to update data at different sites transparently, but control of recovery and concurrency is achieved by using agents.</a:t>
            </a:r>
          </a:p>
        </p:txBody>
      </p:sp>
    </p:spTree>
    <p:extLst>
      <p:ext uri="{BB962C8B-B14F-4D97-AF65-F5344CB8AC3E}">
        <p14:creationId xmlns:p14="http://schemas.microsoft.com/office/powerpoint/2010/main" val="18161218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0712" y="1389158"/>
            <a:ext cx="9122538" cy="4524315"/>
          </a:xfrm>
          <a:prstGeom prst="rect">
            <a:avLst/>
          </a:prstGeom>
        </p:spPr>
        <p:txBody>
          <a:bodyPr wrap="square">
            <a:spAutoFit/>
          </a:bodyPr>
          <a:lstStyle/>
          <a:p>
            <a:r>
              <a:rPr lang="en-US" sz="3600" dirty="0" smtClean="0"/>
              <a:t>Rule#09</a:t>
            </a:r>
            <a:r>
              <a:rPr lang="en-US" sz="3600" b="1" dirty="0" smtClean="0"/>
              <a:t>. </a:t>
            </a:r>
            <a:r>
              <a:rPr lang="en-US" sz="3600" b="1" dirty="0"/>
              <a:t>Hardware independence</a:t>
            </a:r>
            <a:r>
              <a:rPr lang="en-US" sz="3600" b="1" dirty="0" smtClean="0"/>
              <a:t>:</a:t>
            </a:r>
            <a:endParaRPr lang="en-US" sz="3600" dirty="0"/>
          </a:p>
          <a:p>
            <a:pPr algn="ctr"/>
            <a:r>
              <a:rPr lang="en-US" sz="3600" dirty="0"/>
              <a:t>	</a:t>
            </a:r>
            <a:endParaRPr lang="en-US" sz="3600" dirty="0" smtClean="0"/>
          </a:p>
          <a:p>
            <a:pPr algn="ctr"/>
            <a:endParaRPr lang="en-US" sz="3600" i="1" dirty="0"/>
          </a:p>
          <a:p>
            <a:r>
              <a:rPr lang="en-US" sz="2000" dirty="0" smtClean="0"/>
              <a:t>	</a:t>
            </a:r>
            <a:r>
              <a:rPr lang="en-US" sz="2000" dirty="0"/>
              <a:t>It should be possible to run the DDBMS on a variety of hardware platforms. </a:t>
            </a:r>
          </a:p>
          <a:p>
            <a:r>
              <a:rPr lang="en-US" sz="2000" dirty="0"/>
              <a:t>	The DDB and its associated DDBMS should be capable of being implemented on any suitable platform, i.e., on any computer with appropriate hardware resources regardless of what company manufactured the computer.</a:t>
            </a:r>
          </a:p>
          <a:p>
            <a:r>
              <a:rPr lang="en-US" sz="2000" dirty="0"/>
              <a:t>	Any truly distributed DBMS system should not rely on a particular hardware feature, nor should it be limited to a certain hardware architecture or vendor.</a:t>
            </a:r>
          </a:p>
        </p:txBody>
      </p:sp>
    </p:spTree>
    <p:extLst>
      <p:ext uri="{BB962C8B-B14F-4D97-AF65-F5344CB8AC3E}">
        <p14:creationId xmlns:p14="http://schemas.microsoft.com/office/powerpoint/2010/main" val="6172340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35107" y="1479310"/>
            <a:ext cx="9122538" cy="3600986"/>
          </a:xfrm>
          <a:prstGeom prst="rect">
            <a:avLst/>
          </a:prstGeom>
        </p:spPr>
        <p:txBody>
          <a:bodyPr wrap="square">
            <a:spAutoFit/>
          </a:bodyPr>
          <a:lstStyle/>
          <a:p>
            <a:r>
              <a:rPr lang="en-US" sz="3600" dirty="0" smtClean="0"/>
              <a:t>Rule#10</a:t>
            </a:r>
            <a:r>
              <a:rPr lang="en-US" sz="3600" b="1" dirty="0" smtClean="0"/>
              <a:t>. </a:t>
            </a:r>
            <a:r>
              <a:rPr lang="en-US" sz="3600" b="1" dirty="0"/>
              <a:t>OS </a:t>
            </a:r>
            <a:r>
              <a:rPr lang="en-US" sz="3600" b="1" dirty="0" smtClean="0"/>
              <a:t>independence:</a:t>
            </a:r>
            <a:endParaRPr lang="en-US" sz="3600" dirty="0"/>
          </a:p>
          <a:p>
            <a:pPr algn="ctr"/>
            <a:r>
              <a:rPr lang="en-US" sz="3600" dirty="0"/>
              <a:t>	</a:t>
            </a:r>
            <a:endParaRPr lang="en-US" sz="3600" dirty="0" smtClean="0"/>
          </a:p>
          <a:p>
            <a:pPr algn="ctr"/>
            <a:endParaRPr lang="en-US" sz="3600" i="1" dirty="0"/>
          </a:p>
          <a:p>
            <a:r>
              <a:rPr lang="en-US" sz="2000" dirty="0" smtClean="0"/>
              <a:t>	</a:t>
            </a:r>
            <a:r>
              <a:rPr lang="en-US" sz="2000" dirty="0"/>
              <a:t>Be able to run the same DDBMS on different operating system platforms.</a:t>
            </a:r>
          </a:p>
          <a:p>
            <a:r>
              <a:rPr lang="en-US" sz="2000" dirty="0"/>
              <a:t>	This is applicable for a database spread over multiple servers. The transaction management system should be able to handle a single transaction where data are part of multiple different servers running on different platforms.</a:t>
            </a:r>
          </a:p>
        </p:txBody>
      </p:sp>
    </p:spTree>
    <p:extLst>
      <p:ext uri="{BB962C8B-B14F-4D97-AF65-F5344CB8AC3E}">
        <p14:creationId xmlns:p14="http://schemas.microsoft.com/office/powerpoint/2010/main" val="6073055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47986" y="1724009"/>
            <a:ext cx="9122538" cy="3293209"/>
          </a:xfrm>
          <a:prstGeom prst="rect">
            <a:avLst/>
          </a:prstGeom>
        </p:spPr>
        <p:txBody>
          <a:bodyPr wrap="square">
            <a:spAutoFit/>
          </a:bodyPr>
          <a:lstStyle/>
          <a:p>
            <a:r>
              <a:rPr lang="en-US" sz="3600" dirty="0" smtClean="0"/>
              <a:t>Rule#11</a:t>
            </a:r>
            <a:r>
              <a:rPr lang="en-US" sz="3600" b="1" dirty="0" smtClean="0"/>
              <a:t>. </a:t>
            </a:r>
            <a:r>
              <a:rPr lang="en-US" sz="3600" b="1" dirty="0"/>
              <a:t>Network Independence</a:t>
            </a:r>
            <a:r>
              <a:rPr lang="en-US" sz="3600" b="1" dirty="0" smtClean="0"/>
              <a:t>:</a:t>
            </a:r>
            <a:endParaRPr lang="en-US" sz="3600" dirty="0"/>
          </a:p>
          <a:p>
            <a:pPr algn="ctr"/>
            <a:r>
              <a:rPr lang="en-US" sz="3600" dirty="0"/>
              <a:t>	</a:t>
            </a:r>
            <a:endParaRPr lang="en-US" sz="3600" dirty="0" smtClean="0"/>
          </a:p>
          <a:p>
            <a:r>
              <a:rPr lang="en-US" sz="3600" i="1" dirty="0"/>
              <a:t>	</a:t>
            </a:r>
            <a:r>
              <a:rPr lang="en-US" sz="2000" dirty="0" smtClean="0"/>
              <a:t>The </a:t>
            </a:r>
            <a:r>
              <a:rPr lang="en-US" sz="2000" dirty="0"/>
              <a:t>system should not depend on particular network implementations and protocols. </a:t>
            </a:r>
            <a:endParaRPr lang="en-US" sz="2000" dirty="0" smtClean="0"/>
          </a:p>
          <a:p>
            <a:endParaRPr lang="en-US" sz="2000" dirty="0"/>
          </a:p>
          <a:p>
            <a:r>
              <a:rPr lang="en-US" sz="2000" dirty="0" smtClean="0"/>
              <a:t>	</a:t>
            </a:r>
          </a:p>
          <a:p>
            <a:pPr lvl="0"/>
            <a:r>
              <a:rPr lang="en-US" sz="2000" dirty="0"/>
              <a:t>	</a:t>
            </a:r>
            <a:r>
              <a:rPr lang="en-US" sz="2000" dirty="0" smtClean="0"/>
              <a:t>In other words, </a:t>
            </a:r>
            <a:r>
              <a:rPr lang="en-US" sz="2000" dirty="0"/>
              <a:t>A distributed database system should be designed to run regardless of the communication protocols and network topology used to interconnect various system nodes</a:t>
            </a:r>
            <a:r>
              <a:rPr lang="en-US" sz="2000" dirty="0" smtClean="0"/>
              <a:t>.</a:t>
            </a:r>
            <a:endParaRPr lang="en-US" sz="2000" dirty="0"/>
          </a:p>
        </p:txBody>
      </p:sp>
    </p:spTree>
    <p:extLst>
      <p:ext uri="{BB962C8B-B14F-4D97-AF65-F5344CB8AC3E}">
        <p14:creationId xmlns:p14="http://schemas.microsoft.com/office/powerpoint/2010/main" val="2011926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7313" y="237744"/>
            <a:ext cx="8911687" cy="6124420"/>
          </a:xfrm>
        </p:spPr>
        <p:txBody>
          <a:bodyPr/>
          <a:lstStyle/>
          <a:p>
            <a:r>
              <a:rPr lang="en-US" dirty="0" smtClean="0">
                <a:solidFill>
                  <a:schemeClr val="tx1"/>
                </a:solidFill>
              </a:rPr>
              <a:t>Need of the Rules</a:t>
            </a:r>
            <a:br>
              <a:rPr lang="en-US" dirty="0" smtClean="0">
                <a:solidFill>
                  <a:schemeClr val="tx1"/>
                </a:solidFill>
              </a:rPr>
            </a:br>
            <a:r>
              <a:rPr lang="en-US" dirty="0">
                <a:solidFill>
                  <a:schemeClr val="tx1"/>
                </a:solidFill>
              </a:rPr>
              <a:t/>
            </a:r>
            <a:br>
              <a:rPr lang="en-US" dirty="0">
                <a:solidFill>
                  <a:schemeClr val="tx1"/>
                </a:solidFill>
              </a:rPr>
            </a:br>
            <a:r>
              <a:rPr lang="en-US" sz="2000" dirty="0" smtClean="0">
                <a:solidFill>
                  <a:schemeClr val="tx1"/>
                </a:solidFill>
              </a:rPr>
              <a:t>	</a:t>
            </a:r>
            <a:r>
              <a:rPr lang="en-US" dirty="0"/>
              <a:t> </a:t>
            </a:r>
            <a:r>
              <a:rPr lang="en-US" sz="2000" dirty="0" err="1">
                <a:solidFill>
                  <a:schemeClr val="tx1"/>
                </a:solidFill>
              </a:rPr>
              <a:t>Codd</a:t>
            </a:r>
            <a:r>
              <a:rPr lang="en-US" sz="2000" dirty="0">
                <a:solidFill>
                  <a:schemeClr val="tx1"/>
                </a:solidFill>
              </a:rPr>
              <a:t> published the rules in response to vendors of hierarchic and network DBMSs (who were adding the suffix </a:t>
            </a:r>
            <a:r>
              <a:rPr lang="en-US" sz="2000" b="1" dirty="0">
                <a:solidFill>
                  <a:schemeClr val="tx1"/>
                </a:solidFill>
              </a:rPr>
              <a:t>R</a:t>
            </a:r>
            <a:r>
              <a:rPr lang="en-US" sz="2000" dirty="0">
                <a:solidFill>
                  <a:schemeClr val="tx1"/>
                </a:solidFill>
              </a:rPr>
              <a:t> to the names of their products and declaring them relational). Dr. </a:t>
            </a:r>
            <a:r>
              <a:rPr lang="en-US" sz="2000" dirty="0" err="1">
                <a:solidFill>
                  <a:schemeClr val="tx1"/>
                </a:solidFill>
              </a:rPr>
              <a:t>Codd</a:t>
            </a:r>
            <a:r>
              <a:rPr lang="en-US" sz="2000" dirty="0">
                <a:solidFill>
                  <a:schemeClr val="tx1"/>
                </a:solidFill>
              </a:rPr>
              <a:t>, the creator of relational databases, was bothered by this, so he set up a set of 13 rules that a product had to match to be considered relational. The paper is referred to as “</a:t>
            </a:r>
            <a:r>
              <a:rPr lang="en-US" sz="2000" b="1" i="1" dirty="0" err="1">
                <a:solidFill>
                  <a:schemeClr val="tx1"/>
                </a:solidFill>
              </a:rPr>
              <a:t>Codd’s</a:t>
            </a:r>
            <a:r>
              <a:rPr lang="en-US" sz="2000" b="1" i="1" dirty="0">
                <a:solidFill>
                  <a:schemeClr val="tx1"/>
                </a:solidFill>
              </a:rPr>
              <a:t> Twelve Rules</a:t>
            </a:r>
            <a:r>
              <a:rPr lang="en-US" sz="2000" dirty="0">
                <a:solidFill>
                  <a:schemeClr val="tx1"/>
                </a:solidFill>
              </a:rPr>
              <a:t>” or sometimes as “</a:t>
            </a:r>
            <a:r>
              <a:rPr lang="en-US" sz="2000" b="1" i="1" dirty="0" err="1">
                <a:solidFill>
                  <a:schemeClr val="tx1"/>
                </a:solidFill>
              </a:rPr>
              <a:t>Codd’s</a:t>
            </a:r>
            <a:r>
              <a:rPr lang="en-US" sz="2000" b="1" i="1" dirty="0">
                <a:solidFill>
                  <a:schemeClr val="tx1"/>
                </a:solidFill>
              </a:rPr>
              <a:t> Twelve Commandments</a:t>
            </a:r>
            <a:r>
              <a:rPr lang="en-US" sz="2000" dirty="0">
                <a:solidFill>
                  <a:schemeClr val="tx1"/>
                </a:solidFill>
              </a:rPr>
              <a:t>”, despite the fact there were actually 13 of them because the numbering started with zero. In particular, Rule 12 was created to prevent some of this marketing hype.</a:t>
            </a:r>
          </a:p>
        </p:txBody>
      </p:sp>
    </p:spTree>
    <p:extLst>
      <p:ext uri="{BB962C8B-B14F-4D97-AF65-F5344CB8AC3E}">
        <p14:creationId xmlns:p14="http://schemas.microsoft.com/office/powerpoint/2010/main" val="8733910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47986" y="1402037"/>
            <a:ext cx="9122538" cy="3293209"/>
          </a:xfrm>
          <a:prstGeom prst="rect">
            <a:avLst/>
          </a:prstGeom>
        </p:spPr>
        <p:txBody>
          <a:bodyPr wrap="square">
            <a:spAutoFit/>
          </a:bodyPr>
          <a:lstStyle/>
          <a:p>
            <a:r>
              <a:rPr lang="en-US" sz="3600" dirty="0" smtClean="0"/>
              <a:t>Rule#12</a:t>
            </a:r>
            <a:r>
              <a:rPr lang="en-US" sz="3600" b="1" dirty="0" smtClean="0"/>
              <a:t>. </a:t>
            </a:r>
            <a:r>
              <a:rPr lang="en-US" sz="3600" b="1" dirty="0"/>
              <a:t>DBMS independence</a:t>
            </a:r>
            <a:r>
              <a:rPr lang="en-US" sz="3600" b="1" dirty="0" smtClean="0"/>
              <a:t>:</a:t>
            </a:r>
            <a:endParaRPr lang="en-US" sz="3600" dirty="0"/>
          </a:p>
          <a:p>
            <a:pPr algn="ctr"/>
            <a:r>
              <a:rPr lang="en-US" sz="3600" dirty="0"/>
              <a:t>	</a:t>
            </a:r>
            <a:endParaRPr lang="en-US" sz="3600" dirty="0" smtClean="0"/>
          </a:p>
          <a:p>
            <a:pPr algn="ctr"/>
            <a:endParaRPr lang="en-US" sz="3600" i="1" dirty="0"/>
          </a:p>
          <a:p>
            <a:r>
              <a:rPr lang="en-US" sz="2000" dirty="0" smtClean="0"/>
              <a:t>	</a:t>
            </a:r>
            <a:r>
              <a:rPr lang="en-US" sz="2000" dirty="0"/>
              <a:t>The system must support any vendor's database product. The DBMS instances at different sites</a:t>
            </a:r>
            <a:r>
              <a:rPr lang="en-US" sz="2000" b="1" dirty="0"/>
              <a:t> all support the same interface - </a:t>
            </a:r>
            <a:r>
              <a:rPr lang="en-US" sz="2000" dirty="0"/>
              <a:t>they do not necessarily all have to be copies of the same DBMS software. The ideal distributed system should be </a:t>
            </a:r>
            <a:r>
              <a:rPr lang="en-US" sz="2000" b="1" dirty="0"/>
              <a:t>heterogeneous </a:t>
            </a:r>
            <a:r>
              <a:rPr lang="en-US" sz="2000" dirty="0"/>
              <a:t>and should provide DBMS independence.</a:t>
            </a:r>
          </a:p>
        </p:txBody>
      </p:sp>
    </p:spTree>
    <p:extLst>
      <p:ext uri="{BB962C8B-B14F-4D97-AF65-F5344CB8AC3E}">
        <p14:creationId xmlns:p14="http://schemas.microsoft.com/office/powerpoint/2010/main" val="1397945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1375" y="765777"/>
            <a:ext cx="8216721" cy="4694865"/>
          </a:xfrm>
        </p:spPr>
        <p:txBody>
          <a:bodyPr/>
          <a:lstStyle/>
          <a:p>
            <a:pPr algn="ctr"/>
            <a:r>
              <a:rPr lang="en-US" dirty="0" smtClean="0">
                <a:solidFill>
                  <a:schemeClr val="tx1"/>
                </a:solidFill>
              </a:rPr>
              <a:t>Rule#0</a:t>
            </a:r>
            <a:r>
              <a:rPr lang="en-US" b="1" dirty="0" smtClean="0"/>
              <a:t> </a:t>
            </a:r>
            <a:r>
              <a:rPr lang="en-US" b="1" dirty="0">
                <a:solidFill>
                  <a:schemeClr val="tx1"/>
                </a:solidFill>
              </a:rPr>
              <a:t>Foundation Rule</a:t>
            </a:r>
            <a:r>
              <a:rPr lang="en-US" dirty="0">
                <a:solidFill>
                  <a:schemeClr val="tx1"/>
                </a:solidFill>
              </a:rPr>
              <a:t>:</a:t>
            </a:r>
            <a:r>
              <a:rPr lang="en-US" sz="2000" dirty="0">
                <a:solidFill>
                  <a:schemeClr val="tx1"/>
                </a:solidFill>
              </a:rPr>
              <a:t> </a:t>
            </a:r>
            <a:br>
              <a:rPr lang="en-US" sz="2000" dirty="0">
                <a:solidFill>
                  <a:schemeClr val="tx1"/>
                </a:solidFill>
              </a:rPr>
            </a:br>
            <a:r>
              <a:rPr lang="en-US" sz="2000" dirty="0">
                <a:solidFill>
                  <a:schemeClr val="tx1"/>
                </a:solidFill>
              </a:rPr>
              <a:t> </a:t>
            </a:r>
            <a:r>
              <a:rPr lang="en-US" sz="2000" dirty="0" smtClean="0">
                <a:solidFill>
                  <a:schemeClr val="tx1"/>
                </a:solidFill>
              </a:rPr>
              <a:t/>
            </a:r>
            <a:br>
              <a:rPr lang="en-US" sz="2000" dirty="0" smtClean="0">
                <a:solidFill>
                  <a:schemeClr val="tx1"/>
                </a:solidFill>
              </a:rPr>
            </a:br>
            <a:r>
              <a:rPr lang="en-US" sz="2000" dirty="0">
                <a:solidFill>
                  <a:schemeClr val="tx1"/>
                </a:solidFill>
              </a:rPr>
              <a:t/>
            </a:r>
            <a:br>
              <a:rPr lang="en-US" sz="2000" dirty="0">
                <a:solidFill>
                  <a:schemeClr val="tx1"/>
                </a:solidFill>
              </a:rPr>
            </a:br>
            <a:r>
              <a:rPr lang="en-US" sz="2000" dirty="0">
                <a:solidFill>
                  <a:schemeClr val="tx1"/>
                </a:solidFill>
              </a:rPr>
              <a:t/>
            </a:r>
            <a:br>
              <a:rPr lang="en-US" sz="2000" dirty="0">
                <a:solidFill>
                  <a:schemeClr val="tx1"/>
                </a:solidFill>
              </a:rPr>
            </a:br>
            <a:r>
              <a:rPr lang="en-US" sz="2000" dirty="0">
                <a:solidFill>
                  <a:schemeClr val="tx1"/>
                </a:solidFill>
              </a:rPr>
              <a:t>	</a:t>
            </a:r>
            <a:r>
              <a:rPr lang="en-US" sz="2000" i="1" dirty="0">
                <a:solidFill>
                  <a:schemeClr val="tx1"/>
                </a:solidFill>
              </a:rPr>
              <a:t>For any system that is advertised as, or claimed to be, a relational database management system, that system must be able to manage databases entirely through its relational capabilities</a:t>
            </a:r>
            <a:r>
              <a:rPr lang="en-US" sz="2000" i="1" dirty="0" smtClean="0">
                <a:solidFill>
                  <a:schemeClr val="tx1"/>
                </a:solidFill>
              </a:rPr>
              <a:t>.</a:t>
            </a:r>
            <a:br>
              <a:rPr lang="en-US" sz="2000" i="1" dirty="0" smtClean="0">
                <a:solidFill>
                  <a:schemeClr val="tx1"/>
                </a:solidFill>
              </a:rPr>
            </a:br>
            <a:r>
              <a:rPr lang="en-US" sz="2000" i="1" dirty="0">
                <a:solidFill>
                  <a:schemeClr val="tx1"/>
                </a:solidFill>
              </a:rPr>
              <a:t/>
            </a:r>
            <a:br>
              <a:rPr lang="en-US" sz="2000" i="1" dirty="0">
                <a:solidFill>
                  <a:schemeClr val="tx1"/>
                </a:solidFill>
              </a:rPr>
            </a:br>
            <a:r>
              <a:rPr lang="en-US" sz="2000" i="1" dirty="0" smtClean="0">
                <a:solidFill>
                  <a:schemeClr val="tx1"/>
                </a:solidFill>
              </a:rPr>
              <a:t/>
            </a:r>
            <a:br>
              <a:rPr lang="en-US" sz="2000" i="1" dirty="0" smtClean="0">
                <a:solidFill>
                  <a:schemeClr val="tx1"/>
                </a:solidFill>
              </a:rPr>
            </a:br>
            <a:r>
              <a:rPr lang="en-US" sz="2000" i="1" dirty="0" smtClean="0">
                <a:solidFill>
                  <a:schemeClr val="tx1"/>
                </a:solidFill>
              </a:rPr>
              <a:t/>
            </a:r>
            <a:br>
              <a:rPr lang="en-US" sz="2000" i="1" dirty="0" smtClean="0">
                <a:solidFill>
                  <a:schemeClr val="tx1"/>
                </a:solidFill>
              </a:rPr>
            </a:br>
            <a:r>
              <a:rPr lang="en-US" sz="2000" i="1" dirty="0" smtClean="0">
                <a:solidFill>
                  <a:schemeClr val="tx1"/>
                </a:solidFill>
              </a:rPr>
              <a:t>I</a:t>
            </a:r>
            <a:r>
              <a:rPr lang="en-US" sz="2000" b="1" i="1" dirty="0" smtClean="0">
                <a:solidFill>
                  <a:schemeClr val="tx1"/>
                </a:solidFill>
              </a:rPr>
              <a:t>t </a:t>
            </a:r>
            <a:r>
              <a:rPr lang="en-US" sz="2000" b="1" i="1" dirty="0">
                <a:solidFill>
                  <a:schemeClr val="tx1"/>
                </a:solidFill>
              </a:rPr>
              <a:t>is fundamental</a:t>
            </a:r>
            <a:r>
              <a:rPr lang="en-US" sz="2000" dirty="0">
                <a:solidFill>
                  <a:schemeClr val="tx1"/>
                </a:solidFill>
              </a:rPr>
              <a:t>: its violation disqualifies a product even if it complies with one or more of the other rules.</a:t>
            </a:r>
            <a:r>
              <a:rPr lang="en-US" sz="2000" i="1" dirty="0" smtClean="0">
                <a:solidFill>
                  <a:schemeClr val="tx1"/>
                </a:solidFill>
              </a:rPr>
              <a:t> </a:t>
            </a:r>
            <a:endParaRPr lang="en-US" sz="2000" dirty="0">
              <a:solidFill>
                <a:schemeClr val="tx1"/>
              </a:solidFill>
            </a:endParaRPr>
          </a:p>
        </p:txBody>
      </p:sp>
    </p:spTree>
    <p:extLst>
      <p:ext uri="{BB962C8B-B14F-4D97-AF65-F5344CB8AC3E}">
        <p14:creationId xmlns:p14="http://schemas.microsoft.com/office/powerpoint/2010/main" val="2569314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2469" y="1152145"/>
            <a:ext cx="7233655" cy="4218346"/>
          </a:xfrm>
        </p:spPr>
        <p:txBody>
          <a:bodyPr>
            <a:normAutofit fontScale="90000"/>
          </a:bodyPr>
          <a:lstStyle/>
          <a:p>
            <a:r>
              <a:rPr lang="en-US" dirty="0" smtClean="0">
                <a:solidFill>
                  <a:schemeClr val="tx1"/>
                </a:solidFill>
              </a:rPr>
              <a:t>Rule#01</a:t>
            </a:r>
            <a:r>
              <a:rPr lang="en-US" b="1" dirty="0">
                <a:solidFill>
                  <a:schemeClr val="tx1"/>
                </a:solidFill>
              </a:rPr>
              <a:t>. Information Principle</a:t>
            </a:r>
            <a:r>
              <a:rPr lang="en-US" dirty="0">
                <a:solidFill>
                  <a:schemeClr val="tx1"/>
                </a:solidFill>
              </a:rPr>
              <a:t>:</a:t>
            </a:r>
            <a:r>
              <a:rPr lang="en-US" sz="2000" dirty="0">
                <a:solidFill>
                  <a:schemeClr val="tx1"/>
                </a:solidFill>
              </a:rPr>
              <a:t/>
            </a:r>
            <a:br>
              <a:rPr lang="en-US" sz="2000" dirty="0">
                <a:solidFill>
                  <a:schemeClr val="tx1"/>
                </a:solidFill>
              </a:rPr>
            </a:br>
            <a:r>
              <a:rPr lang="en-US" sz="2000" dirty="0">
                <a:solidFill>
                  <a:schemeClr val="tx1"/>
                </a:solidFill>
              </a:rPr>
              <a:t> </a:t>
            </a:r>
            <a:r>
              <a:rPr lang="en-US" sz="2000" dirty="0" smtClean="0">
                <a:solidFill>
                  <a:schemeClr val="tx1"/>
                </a:solidFill>
              </a:rPr>
              <a:t/>
            </a:r>
            <a:br>
              <a:rPr lang="en-US" sz="2000" dirty="0" smtClean="0">
                <a:solidFill>
                  <a:schemeClr val="tx1"/>
                </a:solidFill>
              </a:rPr>
            </a:br>
            <a:r>
              <a:rPr lang="en-US" sz="2000" dirty="0">
                <a:solidFill>
                  <a:schemeClr val="tx1"/>
                </a:solidFill>
              </a:rPr>
              <a:t/>
            </a:r>
            <a:br>
              <a:rPr lang="en-US" sz="2000" dirty="0">
                <a:solidFill>
                  <a:schemeClr val="tx1"/>
                </a:solidFill>
              </a:rPr>
            </a:br>
            <a:r>
              <a:rPr lang="en-US" sz="2000" dirty="0">
                <a:solidFill>
                  <a:schemeClr val="tx1"/>
                </a:solidFill>
              </a:rPr>
              <a:t>	</a:t>
            </a:r>
            <a:r>
              <a:rPr lang="en-US" sz="2000" i="1" dirty="0">
                <a:solidFill>
                  <a:schemeClr val="tx1"/>
                </a:solidFill>
              </a:rPr>
              <a:t>The data stored in a database must be a value of some table cell OR Everything in a database must be stored in a table format</a:t>
            </a:r>
            <a:r>
              <a:rPr lang="en-US" sz="2000" i="1" dirty="0" smtClean="0">
                <a:solidFill>
                  <a:schemeClr val="tx1"/>
                </a:solidFill>
              </a:rPr>
              <a:t>.</a:t>
            </a:r>
            <a:br>
              <a:rPr lang="en-US" sz="2000" i="1" dirty="0" smtClean="0">
                <a:solidFill>
                  <a:schemeClr val="tx1"/>
                </a:solidFill>
              </a:rPr>
            </a:br>
            <a:r>
              <a:rPr lang="en-US" sz="2000" i="1" dirty="0">
                <a:solidFill>
                  <a:schemeClr val="tx1"/>
                </a:solidFill>
              </a:rPr>
              <a:t/>
            </a:r>
            <a:br>
              <a:rPr lang="en-US" sz="2000" i="1" dirty="0">
                <a:solidFill>
                  <a:schemeClr val="tx1"/>
                </a:solidFill>
              </a:rPr>
            </a:br>
            <a:r>
              <a:rPr lang="en-US" sz="2000" i="1" dirty="0" smtClean="0">
                <a:solidFill>
                  <a:schemeClr val="tx1"/>
                </a:solidFill>
              </a:rPr>
              <a:t/>
            </a:r>
            <a:br>
              <a:rPr lang="en-US" sz="2000" i="1" dirty="0" smtClean="0">
                <a:solidFill>
                  <a:schemeClr val="tx1"/>
                </a:solidFill>
              </a:rPr>
            </a:br>
            <a:r>
              <a:rPr lang="en-US" sz="2000" i="1" dirty="0">
                <a:solidFill>
                  <a:schemeClr val="tx1"/>
                </a:solidFill>
              </a:rPr>
              <a:t/>
            </a:r>
            <a:br>
              <a:rPr lang="en-US" sz="2000" i="1" dirty="0">
                <a:solidFill>
                  <a:schemeClr val="tx1"/>
                </a:solidFill>
              </a:rPr>
            </a:br>
            <a:r>
              <a:rPr lang="en-US" sz="2000" i="1" dirty="0" smtClean="0">
                <a:solidFill>
                  <a:schemeClr val="tx1"/>
                </a:solidFill>
              </a:rPr>
              <a:t>	</a:t>
            </a:r>
            <a:r>
              <a:rPr lang="en-US" sz="2000" dirty="0" smtClean="0">
                <a:solidFill>
                  <a:schemeClr val="tx1"/>
                </a:solidFill>
              </a:rPr>
              <a:t>All </a:t>
            </a:r>
            <a:r>
              <a:rPr lang="en-US" sz="2000" dirty="0">
                <a:solidFill>
                  <a:schemeClr val="tx1"/>
                </a:solidFill>
              </a:rPr>
              <a:t>information in a relational database is represented in </a:t>
            </a:r>
            <a:r>
              <a:rPr lang="en-US" sz="2000" i="1" dirty="0">
                <a:solidFill>
                  <a:schemeClr val="tx1"/>
                </a:solidFill>
              </a:rPr>
              <a:t>exactly one and only one</a:t>
            </a:r>
            <a:r>
              <a:rPr lang="en-US" sz="2000" dirty="0">
                <a:solidFill>
                  <a:schemeClr val="tx1"/>
                </a:solidFill>
              </a:rPr>
              <a:t> way — by attribute values drawn from domains in relations.</a:t>
            </a:r>
            <a:br>
              <a:rPr lang="en-US" sz="2000" dirty="0">
                <a:solidFill>
                  <a:schemeClr val="tx1"/>
                </a:solidFill>
              </a:rPr>
            </a:br>
            <a:endParaRPr lang="en-US" sz="2000" dirty="0">
              <a:solidFill>
                <a:schemeClr val="tx1"/>
              </a:solidFill>
            </a:endParaRPr>
          </a:p>
        </p:txBody>
      </p:sp>
    </p:spTree>
    <p:extLst>
      <p:ext uri="{BB962C8B-B14F-4D97-AF65-F5344CB8AC3E}">
        <p14:creationId xmlns:p14="http://schemas.microsoft.com/office/powerpoint/2010/main" val="742091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01778" y="1530826"/>
            <a:ext cx="9148295" cy="4801314"/>
          </a:xfrm>
          <a:prstGeom prst="rect">
            <a:avLst/>
          </a:prstGeom>
        </p:spPr>
        <p:txBody>
          <a:bodyPr wrap="square">
            <a:spAutoFit/>
          </a:bodyPr>
          <a:lstStyle/>
          <a:p>
            <a:pPr algn="ctr"/>
            <a:r>
              <a:rPr lang="en-US" sz="3600" dirty="0" smtClean="0"/>
              <a:t>Rule#02</a:t>
            </a:r>
            <a:r>
              <a:rPr lang="en-US" sz="3600" b="1" dirty="0" smtClean="0"/>
              <a:t>. Guaranteed </a:t>
            </a:r>
            <a:r>
              <a:rPr lang="en-US" sz="3600" b="1" dirty="0"/>
              <a:t>Logical Access</a:t>
            </a:r>
            <a:r>
              <a:rPr lang="en-US" sz="3600" dirty="0" smtClean="0"/>
              <a:t>:</a:t>
            </a:r>
            <a:r>
              <a:rPr lang="en-US" sz="3600" b="1" dirty="0" smtClean="0"/>
              <a:t> </a:t>
            </a:r>
            <a:r>
              <a:rPr lang="en-US" dirty="0"/>
              <a:t/>
            </a:r>
            <a:br>
              <a:rPr lang="en-US" dirty="0"/>
            </a:br>
            <a:r>
              <a:rPr lang="en-US" dirty="0"/>
              <a:t> </a:t>
            </a:r>
            <a:br>
              <a:rPr lang="en-US" dirty="0"/>
            </a:br>
            <a:r>
              <a:rPr lang="en-US" dirty="0"/>
              <a:t/>
            </a:r>
            <a:br>
              <a:rPr lang="en-US" dirty="0"/>
            </a:br>
            <a:r>
              <a:rPr lang="en-US" dirty="0"/>
              <a:t>	</a:t>
            </a:r>
            <a:r>
              <a:rPr lang="en-US" i="1" dirty="0"/>
              <a:t>Each and every data value is guaranteed to be logically accessible by using a combination of relation name, primary key value and attribute name.</a:t>
            </a:r>
            <a:br>
              <a:rPr lang="en-US" i="1" dirty="0"/>
            </a:br>
            <a:r>
              <a:rPr lang="en-US" i="1" dirty="0"/>
              <a:t/>
            </a:r>
            <a:br>
              <a:rPr lang="en-US" i="1" dirty="0"/>
            </a:br>
            <a:r>
              <a:rPr lang="en-US" i="1" dirty="0"/>
              <a:t/>
            </a:r>
            <a:br>
              <a:rPr lang="en-US" i="1" dirty="0"/>
            </a:br>
            <a:endParaRPr lang="en-US" i="1" dirty="0"/>
          </a:p>
          <a:p>
            <a:r>
              <a:rPr lang="en-US" dirty="0" smtClean="0"/>
              <a:t>	It </a:t>
            </a:r>
            <a:r>
              <a:rPr lang="en-US" dirty="0"/>
              <a:t>says that every individual scalar value in the database must be logically addressable by specifying the name of the containing table, the name of the containing column and the primary key value of the containing row. </a:t>
            </a:r>
            <a:endParaRPr lang="en-US" dirty="0" smtClean="0"/>
          </a:p>
          <a:p>
            <a:r>
              <a:rPr lang="en-US" dirty="0" smtClean="0"/>
              <a:t>	</a:t>
            </a:r>
            <a:r>
              <a:rPr lang="en-US" dirty="0"/>
              <a:t>Intended to defeat relational claims for products that forced applications to rely on means other </a:t>
            </a:r>
            <a:r>
              <a:rPr lang="en-US" dirty="0" smtClean="0"/>
              <a:t> to </a:t>
            </a:r>
            <a:r>
              <a:rPr lang="en-US" dirty="0"/>
              <a:t>access data (e.g., physical pointer navigation).</a:t>
            </a:r>
          </a:p>
          <a:p>
            <a:endParaRPr lang="en-US" dirty="0" smtClean="0"/>
          </a:p>
          <a:p>
            <a:endParaRPr lang="en-US" dirty="0"/>
          </a:p>
          <a:p>
            <a:endParaRPr lang="en-US" dirty="0"/>
          </a:p>
        </p:txBody>
      </p:sp>
    </p:spTree>
    <p:extLst>
      <p:ext uri="{BB962C8B-B14F-4D97-AF65-F5344CB8AC3E}">
        <p14:creationId xmlns:p14="http://schemas.microsoft.com/office/powerpoint/2010/main" val="1719607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47231" y="1234612"/>
            <a:ext cx="9148295" cy="5355312"/>
          </a:xfrm>
          <a:prstGeom prst="rect">
            <a:avLst/>
          </a:prstGeom>
        </p:spPr>
        <p:txBody>
          <a:bodyPr wrap="square">
            <a:spAutoFit/>
          </a:bodyPr>
          <a:lstStyle/>
          <a:p>
            <a:pPr algn="ctr"/>
            <a:r>
              <a:rPr lang="en-US" sz="3600" dirty="0" smtClean="0"/>
              <a:t>Rule#03</a:t>
            </a:r>
            <a:r>
              <a:rPr lang="en-US" sz="3600" b="1" dirty="0" smtClean="0"/>
              <a:t>. </a:t>
            </a:r>
            <a:r>
              <a:rPr lang="en-US" sz="3600" b="1" dirty="0"/>
              <a:t>Systematic Treatment of NULL Values</a:t>
            </a:r>
            <a:r>
              <a:rPr lang="en-US" sz="3600" dirty="0"/>
              <a:t>:</a:t>
            </a:r>
            <a:r>
              <a:rPr lang="en-US" sz="3600" b="1" dirty="0" smtClean="0"/>
              <a:t> </a:t>
            </a:r>
            <a:r>
              <a:rPr lang="en-US" dirty="0"/>
              <a:t/>
            </a:r>
            <a:br>
              <a:rPr lang="en-US" dirty="0"/>
            </a:br>
            <a:r>
              <a:rPr lang="en-US" dirty="0"/>
              <a:t> </a:t>
            </a:r>
            <a:br>
              <a:rPr lang="en-US" dirty="0"/>
            </a:br>
            <a:r>
              <a:rPr lang="en-US" dirty="0"/>
              <a:t/>
            </a:r>
            <a:br>
              <a:rPr lang="en-US" dirty="0"/>
            </a:br>
            <a:r>
              <a:rPr lang="en-US" dirty="0"/>
              <a:t>	</a:t>
            </a:r>
            <a:r>
              <a:rPr lang="en-US" i="1" dirty="0"/>
              <a:t>The NULL values in a database must be given a systematic and uniform treatment. This is a very important rule because a NULL can be interpreted as one the following − data is missing, data is not known, or data is not applicable.</a:t>
            </a:r>
            <a:br>
              <a:rPr lang="en-US" i="1" dirty="0"/>
            </a:br>
            <a:r>
              <a:rPr lang="en-US" i="1" dirty="0"/>
              <a:t/>
            </a:r>
            <a:br>
              <a:rPr lang="en-US" i="1" dirty="0"/>
            </a:br>
            <a:r>
              <a:rPr lang="en-US" i="1" dirty="0"/>
              <a:t/>
            </a:r>
            <a:br>
              <a:rPr lang="en-US" i="1" dirty="0"/>
            </a:br>
            <a:endParaRPr lang="en-US" i="1" dirty="0"/>
          </a:p>
          <a:p>
            <a:r>
              <a:rPr lang="en-US" dirty="0" smtClean="0"/>
              <a:t>	It </a:t>
            </a:r>
            <a:r>
              <a:rPr lang="en-US" dirty="0"/>
              <a:t>says that , </a:t>
            </a:r>
            <a:r>
              <a:rPr lang="en-US" dirty="0" smtClean="0"/>
              <a:t>DBMS </a:t>
            </a:r>
            <a:r>
              <a:rPr lang="en-US" dirty="0"/>
              <a:t>must support a representation of "missing information and inapplicable information" that is systematic, distinct from all regular values (for example, "distinct from zero or any other number", in the case of numeric values), and independent of data type. It is also implied that such representations must be manipulated by the DBMS in a systematic way.</a:t>
            </a:r>
            <a:endParaRPr lang="en-US" dirty="0" smtClean="0"/>
          </a:p>
          <a:p>
            <a:endParaRPr lang="en-US" dirty="0"/>
          </a:p>
          <a:p>
            <a:endParaRPr lang="en-US" dirty="0"/>
          </a:p>
        </p:txBody>
      </p:sp>
    </p:spTree>
    <p:extLst>
      <p:ext uri="{BB962C8B-B14F-4D97-AF65-F5344CB8AC3E}">
        <p14:creationId xmlns:p14="http://schemas.microsoft.com/office/powerpoint/2010/main" val="1988036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34353" y="861125"/>
            <a:ext cx="9148295" cy="5139869"/>
          </a:xfrm>
          <a:prstGeom prst="rect">
            <a:avLst/>
          </a:prstGeom>
        </p:spPr>
        <p:txBody>
          <a:bodyPr wrap="square">
            <a:spAutoFit/>
          </a:bodyPr>
          <a:lstStyle/>
          <a:p>
            <a:r>
              <a:rPr lang="en-US" sz="3600" dirty="0" smtClean="0"/>
              <a:t>Rule#04</a:t>
            </a:r>
            <a:r>
              <a:rPr lang="en-US" sz="3600" b="1" dirty="0" smtClean="0"/>
              <a:t>.</a:t>
            </a:r>
            <a:r>
              <a:rPr lang="en-US" sz="3600" b="1" dirty="0"/>
              <a:t> Dynamic Online Catalog Based on the Relational Model</a:t>
            </a:r>
            <a:r>
              <a:rPr lang="en-US" sz="3600" dirty="0"/>
              <a:t>:</a:t>
            </a:r>
          </a:p>
          <a:p>
            <a:r>
              <a:rPr lang="en-US" sz="3600" dirty="0"/>
              <a:t> </a:t>
            </a:r>
          </a:p>
          <a:p>
            <a:r>
              <a:rPr lang="en-US" sz="3600" dirty="0"/>
              <a:t>	</a:t>
            </a:r>
            <a:r>
              <a:rPr lang="en-US" sz="2000" i="1" dirty="0"/>
              <a:t>Meta data must be stored in an online catalog, which can be accessed by authorized users. Users can use the same query language to access the catalog which they use to access the database itself.</a:t>
            </a:r>
            <a:endParaRPr lang="en-US" sz="2000" dirty="0"/>
          </a:p>
          <a:p>
            <a:pPr algn="ctr"/>
            <a:r>
              <a:rPr lang="en-US" i="1" dirty="0"/>
              <a:t/>
            </a:r>
            <a:br>
              <a:rPr lang="en-US" i="1" dirty="0"/>
            </a:br>
            <a:r>
              <a:rPr lang="en-US" i="1" dirty="0"/>
              <a:t/>
            </a:r>
            <a:br>
              <a:rPr lang="en-US" i="1" dirty="0"/>
            </a:br>
            <a:r>
              <a:rPr lang="en-US" i="1" dirty="0"/>
              <a:t/>
            </a:r>
            <a:br>
              <a:rPr lang="en-US" i="1" dirty="0"/>
            </a:br>
            <a:endParaRPr lang="en-US" i="1" dirty="0"/>
          </a:p>
          <a:p>
            <a:r>
              <a:rPr lang="en-US" dirty="0" smtClean="0"/>
              <a:t>	</a:t>
            </a:r>
            <a:r>
              <a:rPr lang="en-US" dirty="0"/>
              <a:t>This rule requires </a:t>
            </a:r>
            <a:r>
              <a:rPr lang="en-US" dirty="0" smtClean="0"/>
              <a:t>the </a:t>
            </a:r>
            <a:r>
              <a:rPr lang="en-US" dirty="0"/>
              <a:t>database must contain certain system tables whose columns describes the structure of database itself, or alternatively the description is contained in user-accessible tables. </a:t>
            </a:r>
          </a:p>
          <a:p>
            <a:endParaRPr lang="en-US" dirty="0"/>
          </a:p>
        </p:txBody>
      </p:sp>
    </p:spTree>
    <p:extLst>
      <p:ext uri="{BB962C8B-B14F-4D97-AF65-F5344CB8AC3E}">
        <p14:creationId xmlns:p14="http://schemas.microsoft.com/office/powerpoint/2010/main" val="1281954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24504" y="1427794"/>
            <a:ext cx="9148295" cy="4093428"/>
          </a:xfrm>
          <a:prstGeom prst="rect">
            <a:avLst/>
          </a:prstGeom>
        </p:spPr>
        <p:txBody>
          <a:bodyPr wrap="square">
            <a:spAutoFit/>
          </a:bodyPr>
          <a:lstStyle/>
          <a:p>
            <a:r>
              <a:rPr lang="en-US" sz="3600" dirty="0" smtClean="0"/>
              <a:t>Rule#05. </a:t>
            </a:r>
            <a:r>
              <a:rPr lang="en-US" sz="3600" b="1" dirty="0" smtClean="0"/>
              <a:t>Comprehensive </a:t>
            </a:r>
            <a:r>
              <a:rPr lang="en-US" sz="3600" b="1" dirty="0"/>
              <a:t>Data Sublanguage</a:t>
            </a:r>
            <a:r>
              <a:rPr lang="en-US" sz="3600" dirty="0"/>
              <a:t>:</a:t>
            </a:r>
          </a:p>
          <a:p>
            <a:r>
              <a:rPr lang="en-US" sz="3600" dirty="0"/>
              <a:t>	</a:t>
            </a:r>
          </a:p>
          <a:p>
            <a:r>
              <a:rPr lang="en-US" sz="2000" dirty="0" smtClean="0"/>
              <a:t>	A </a:t>
            </a:r>
            <a:r>
              <a:rPr lang="en-US" sz="2000" dirty="0"/>
              <a:t>database can only be accessed using a language having linear syntax that </a:t>
            </a:r>
            <a:r>
              <a:rPr lang="en-US" sz="2000" dirty="0" smtClean="0"/>
              <a:t>supports </a:t>
            </a:r>
            <a:r>
              <a:rPr lang="en-US" sz="2000" b="1" dirty="0" smtClean="0"/>
              <a:t>following</a:t>
            </a:r>
            <a:r>
              <a:rPr lang="en-US" sz="2000" dirty="0" smtClean="0"/>
              <a:t> </a:t>
            </a:r>
            <a:r>
              <a:rPr lang="en-US" sz="2000" b="1" dirty="0" smtClean="0"/>
              <a:t>operation</a:t>
            </a:r>
            <a:r>
              <a:rPr lang="en-US" sz="2000" dirty="0" smtClean="0"/>
              <a:t>:</a:t>
            </a:r>
            <a:endParaRPr lang="en-US" sz="2000" dirty="0"/>
          </a:p>
          <a:p>
            <a:pPr lvl="0" algn="ctr"/>
            <a:r>
              <a:rPr lang="en-US" sz="2000" dirty="0"/>
              <a:t>data </a:t>
            </a:r>
            <a:r>
              <a:rPr lang="en-US" sz="2000" dirty="0" smtClean="0"/>
              <a:t>definition, view definition, data manipulation , integrity </a:t>
            </a:r>
            <a:r>
              <a:rPr lang="en-US" sz="2000" dirty="0"/>
              <a:t>constraints</a:t>
            </a:r>
          </a:p>
          <a:p>
            <a:pPr lvl="0" algn="ctr"/>
            <a:r>
              <a:rPr lang="en-US" sz="2000" dirty="0" smtClean="0"/>
              <a:t>Authorization, transaction boundaries.</a:t>
            </a:r>
            <a:r>
              <a:rPr lang="en-US" i="1" dirty="0"/>
              <a:t/>
            </a:r>
            <a:br>
              <a:rPr lang="en-US" i="1" dirty="0"/>
            </a:br>
            <a:r>
              <a:rPr lang="en-US" i="1" dirty="0"/>
              <a:t/>
            </a:r>
            <a:br>
              <a:rPr lang="en-US" i="1" dirty="0"/>
            </a:br>
            <a:r>
              <a:rPr lang="en-US" i="1" dirty="0"/>
              <a:t/>
            </a:r>
            <a:br>
              <a:rPr lang="en-US" i="1" dirty="0"/>
            </a:br>
            <a:endParaRPr lang="en-US" i="1" dirty="0"/>
          </a:p>
          <a:p>
            <a:r>
              <a:rPr lang="en-US" dirty="0" smtClean="0"/>
              <a:t>	</a:t>
            </a:r>
            <a:r>
              <a:rPr lang="en-US" dirty="0"/>
              <a:t>This rule mandates the existence of a relational database language, such as SQL, to manipulate data. SQL is such is not specifically required. The language must be able to support all the functions of DBMS.</a:t>
            </a:r>
          </a:p>
        </p:txBody>
      </p:sp>
    </p:spTree>
    <p:extLst>
      <p:ext uri="{BB962C8B-B14F-4D97-AF65-F5344CB8AC3E}">
        <p14:creationId xmlns:p14="http://schemas.microsoft.com/office/powerpoint/2010/main" val="379661179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103</TotalTime>
  <Words>182</Words>
  <Application>Microsoft Office PowerPoint</Application>
  <PresentationFormat>Widescreen</PresentationFormat>
  <Paragraphs>124</Paragraphs>
  <Slides>30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Arial</vt:lpstr>
      <vt:lpstr>Garamond</vt:lpstr>
      <vt:lpstr>Organic</vt:lpstr>
      <vt:lpstr>Codd’s Rules for RDBMS and Date Rules for DDBMS</vt:lpstr>
      <vt:lpstr>Codd’s Rules for RDBMS  Introduction   Dr. Edgar F. Codd, after his extensive research on the Relational Model of database systems, came up with thirteen rules (numbered zero to twelve), which according to him, a database must obey in order to be regarded as a true relational database.  These rules can be applied on any database to verify the relational properties of database.</vt:lpstr>
      <vt:lpstr>Need of the Rules    Codd published the rules in response to vendors of hierarchic and network DBMSs (who were adding the suffix R to the names of their products and declaring them relational). Dr. Codd, the creator of relational databases, was bothered by this, so he set up a set of 13 rules that a product had to match to be considered relational. The paper is referred to as “Codd’s Twelve Rules” or sometimes as “Codd’s Twelve Commandments”, despite the fact there were actually 13 of them because the numbering started with zero. In particular, Rule 12 was created to prevent some of this marketing hype.</vt:lpstr>
      <vt:lpstr>Rule#0 Foundation Rule:       For any system that is advertised as, or claimed to be, a relational database management system, that system must be able to manage databases entirely through its relational capabilities.    It is fundamental: its violation disqualifies a product even if it complies with one or more of the other rules. </vt:lpstr>
      <vt:lpstr>Rule#01. Information Principle:     The data stored in a database must be a value of some table cell OR Everything in a database must be stored in a table format.     All information in a relational database is represented in exactly one and only one way — by attribute values drawn from domains in relations.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Date’s Rules for DDBMS Introduction     Like Edgar F Codd’s twelve rules for a RDBMS, C J Date defined a set of twelve objectives to be satisfied by a fully Distributed Database System (DDBS).      These twelve rules forms a basis for understanding distributed database technology. These can be considered as a framework for characterizing the functionality of specific distributed systems.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Codd’s Rules for RDBMS and Date Rules for DDBMS</dc:title>
  <dc:creator>SHAHBAZ AHMAD</dc:creator>
  <cp:lastModifiedBy>SHAHBAZ AHMAD</cp:lastModifiedBy>
  <cp:revision>12</cp:revision>
  <dcterms:created xsi:type="dcterms:W3CDTF">2021-01-10T04:51:40Z</dcterms:created>
  <dcterms:modified xsi:type="dcterms:W3CDTF">2021-01-10T06:36:46Z</dcterms:modified>
</cp:coreProperties>
</file>