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8"/>
  </p:notesMasterIdLst>
  <p:sldIdLst>
    <p:sldId id="256" r:id="rId2"/>
    <p:sldId id="335" r:id="rId3"/>
    <p:sldId id="257" r:id="rId4"/>
    <p:sldId id="287" r:id="rId5"/>
    <p:sldId id="288" r:id="rId6"/>
    <p:sldId id="289" r:id="rId7"/>
    <p:sldId id="290" r:id="rId8"/>
    <p:sldId id="291" r:id="rId9"/>
    <p:sldId id="259" r:id="rId10"/>
    <p:sldId id="267" r:id="rId11"/>
    <p:sldId id="262" r:id="rId12"/>
    <p:sldId id="261" r:id="rId13"/>
    <p:sldId id="263" r:id="rId14"/>
    <p:sldId id="265" r:id="rId15"/>
    <p:sldId id="292" r:id="rId16"/>
    <p:sldId id="293" r:id="rId17"/>
    <p:sldId id="294" r:id="rId18"/>
    <p:sldId id="296" r:id="rId19"/>
    <p:sldId id="307" r:id="rId20"/>
    <p:sldId id="295" r:id="rId21"/>
    <p:sldId id="297" r:id="rId22"/>
    <p:sldId id="298" r:id="rId23"/>
    <p:sldId id="299" r:id="rId24"/>
    <p:sldId id="300" r:id="rId25"/>
    <p:sldId id="301" r:id="rId26"/>
    <p:sldId id="306" r:id="rId27"/>
    <p:sldId id="302" r:id="rId28"/>
    <p:sldId id="303" r:id="rId29"/>
    <p:sldId id="304" r:id="rId30"/>
    <p:sldId id="305" r:id="rId31"/>
    <p:sldId id="308" r:id="rId32"/>
    <p:sldId id="309" r:id="rId33"/>
    <p:sldId id="311" r:id="rId34"/>
    <p:sldId id="312" r:id="rId35"/>
    <p:sldId id="313" r:id="rId36"/>
    <p:sldId id="314" r:id="rId37"/>
    <p:sldId id="315" r:id="rId38"/>
    <p:sldId id="316" r:id="rId39"/>
    <p:sldId id="318" r:id="rId40"/>
    <p:sldId id="317" r:id="rId41"/>
    <p:sldId id="319" r:id="rId42"/>
    <p:sldId id="320" r:id="rId43"/>
    <p:sldId id="321" r:id="rId44"/>
    <p:sldId id="322" r:id="rId45"/>
    <p:sldId id="324" r:id="rId46"/>
    <p:sldId id="323" r:id="rId47"/>
    <p:sldId id="325" r:id="rId48"/>
    <p:sldId id="326" r:id="rId49"/>
    <p:sldId id="328" r:id="rId50"/>
    <p:sldId id="329" r:id="rId51"/>
    <p:sldId id="330" r:id="rId52"/>
    <p:sldId id="331" r:id="rId53"/>
    <p:sldId id="332" r:id="rId54"/>
    <p:sldId id="333" r:id="rId55"/>
    <p:sldId id="334" r:id="rId56"/>
    <p:sldId id="278" r:id="rId57"/>
  </p:sldIdLst>
  <p:sldSz cx="9144000" cy="5143500" type="screen16x9"/>
  <p:notesSz cx="6858000" cy="9144000"/>
  <p:embeddedFontLst>
    <p:embeddedFont>
      <p:font typeface="Barlow" panose="020B0604020202020204" charset="0"/>
      <p:regular r:id="rId59"/>
      <p:bold r:id="rId60"/>
      <p:italic r:id="rId61"/>
      <p:boldItalic r:id="rId62"/>
    </p:embeddedFont>
    <p:embeddedFont>
      <p:font typeface="Barlow Light" panose="020B0604020202020204" charset="0"/>
      <p:regular r:id="rId63"/>
      <p:bold r:id="rId64"/>
      <p:italic r:id="rId65"/>
      <p:boldItalic r:id="rId66"/>
    </p:embeddedFont>
    <p:embeddedFont>
      <p:font typeface="Calibri" panose="020F0502020204030204" pitchFamily="34" charset="0"/>
      <p:regular r:id="rId67"/>
      <p:bold r:id="rId68"/>
      <p:italic r:id="rId69"/>
      <p:boldItalic r:id="rId70"/>
    </p:embeddedFont>
    <p:embeddedFont>
      <p:font typeface="Raleway" panose="020B0604020202020204" charset="0"/>
      <p:regular r:id="rId71"/>
      <p:bold r:id="rId72"/>
      <p:italic r:id="rId73"/>
      <p:boldItalic r:id="rId74"/>
    </p:embeddedFont>
    <p:embeddedFont>
      <p:font typeface="Raleway Thin" panose="020B060402020202020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3.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04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32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00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58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K" dirty="0"/>
          </a:p>
        </p:txBody>
      </p:sp>
    </p:spTree>
    <p:extLst>
      <p:ext uri="{BB962C8B-B14F-4D97-AF65-F5344CB8AC3E}">
        <p14:creationId xmlns:p14="http://schemas.microsoft.com/office/powerpoint/2010/main" val="170686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484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847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513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600" dirty="0"/>
              <a:t>Data Mining</a:t>
            </a:r>
            <a:endParaRP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291830"/>
            <a:ext cx="7791678" cy="1396470"/>
          </a:xfrm>
          <a:prstGeom prst="rect">
            <a:avLst/>
          </a:prstGeom>
        </p:spPr>
        <p:txBody>
          <a:bodyPr spcFirstLastPara="1" wrap="square" lIns="0" tIns="0" rIns="0" bIns="0" anchor="t" anchorCtr="0">
            <a:noAutofit/>
          </a:bodyPr>
          <a:lstStyle/>
          <a:p>
            <a:pPr lvl="0"/>
            <a:r>
              <a:rPr lang="en-US" dirty="0"/>
              <a:t>Data Mining Techniques include Four Major operations</a:t>
            </a:r>
            <a:endParaRPr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022" name="Google Shape;1022;p23"/>
          <p:cNvGrpSpPr/>
          <p:nvPr/>
        </p:nvGrpSpPr>
        <p:grpSpPr>
          <a:xfrm>
            <a:off x="2257409" y="24360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208042" y="2357927"/>
              <a:ext cx="1598138" cy="405368"/>
            </a:xfrm>
            <a:prstGeom prst="rect">
              <a:avLst/>
            </a:prstGeom>
            <a:noFill/>
            <a:ln>
              <a:noFill/>
            </a:ln>
          </p:spPr>
          <p:txBody>
            <a:bodyPr spcFirstLastPara="1" wrap="square" lIns="91425" tIns="91425" rIns="91425" bIns="91425" anchor="t" anchorCtr="0">
              <a:noAutofit/>
            </a:bodyPr>
            <a:lstStyle/>
            <a:p>
              <a:pPr lvl="0"/>
              <a:r>
                <a:rPr lang="en-US" sz="2000" b="1" dirty="0">
                  <a:solidFill>
                    <a:srgbClr val="FFFFFF"/>
                  </a:solidFill>
                  <a:latin typeface="Barlow"/>
                  <a:ea typeface="Barlow"/>
                  <a:cs typeface="Barlow"/>
                  <a:sym typeface="Barlow"/>
                </a:rPr>
                <a:t>Database Segmentation</a:t>
              </a:r>
              <a:endParaRPr sz="2000" dirty="0">
                <a:solidFill>
                  <a:srgbClr val="FFFFFF"/>
                </a:solidFill>
                <a:latin typeface="Barlow"/>
                <a:ea typeface="Barlow"/>
                <a:cs typeface="Barlow"/>
                <a:sym typeface="Barlow"/>
              </a:endParaRPr>
            </a:p>
          </p:txBody>
        </p:sp>
      </p:grpSp>
      <p:grpSp>
        <p:nvGrpSpPr>
          <p:cNvPr id="1026" name="Google Shape;1026;p23"/>
          <p:cNvGrpSpPr/>
          <p:nvPr/>
        </p:nvGrpSpPr>
        <p:grpSpPr>
          <a:xfrm>
            <a:off x="457233" y="2436044"/>
            <a:ext cx="1811042"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77563" y="2357927"/>
              <a:ext cx="1451700" cy="459900"/>
            </a:xfrm>
            <a:prstGeom prst="rect">
              <a:avLst/>
            </a:prstGeom>
            <a:noFill/>
            <a:ln>
              <a:noFill/>
            </a:ln>
          </p:spPr>
          <p:txBody>
            <a:bodyPr spcFirstLastPara="1" wrap="square" lIns="91425" tIns="91425" rIns="91425" bIns="91425" anchor="t" anchorCtr="0">
              <a:noAutofit/>
            </a:bodyPr>
            <a:lstStyle/>
            <a:p>
              <a:pPr lvl="0"/>
              <a:r>
                <a:rPr lang="en-US" sz="2000" b="1" dirty="0">
                  <a:solidFill>
                    <a:srgbClr val="FFFFFF"/>
                  </a:solidFill>
                  <a:latin typeface="Barlow"/>
                  <a:ea typeface="Barlow"/>
                  <a:cs typeface="Barlow"/>
                  <a:sym typeface="Barlow"/>
                </a:rPr>
                <a:t>Predictive Modeling</a:t>
              </a:r>
              <a:endParaRPr sz="2000" dirty="0">
                <a:solidFill>
                  <a:srgbClr val="FFFFFF"/>
                </a:solidFill>
                <a:latin typeface="Barlow"/>
                <a:ea typeface="Barlow"/>
                <a:cs typeface="Barlow"/>
                <a:sym typeface="Barlow"/>
              </a:endParaRPr>
            </a:p>
          </p:txBody>
        </p:sp>
      </p:grpSp>
      <p:grpSp>
        <p:nvGrpSpPr>
          <p:cNvPr id="1030" name="Google Shape;1030;p23"/>
          <p:cNvGrpSpPr/>
          <p:nvPr/>
        </p:nvGrpSpPr>
        <p:grpSpPr>
          <a:xfrm>
            <a:off x="4220422" y="2436044"/>
            <a:ext cx="2238744" cy="1776159"/>
            <a:chOff x="5015938" y="2013875"/>
            <a:chExt cx="3001200" cy="1569600"/>
          </a:xfrm>
        </p:grpSpPr>
        <p:sp>
          <p:nvSpPr>
            <p:cNvPr id="1031"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41582" y="2311188"/>
              <a:ext cx="2034176" cy="735355"/>
            </a:xfrm>
            <a:prstGeom prst="rect">
              <a:avLst/>
            </a:prstGeom>
            <a:noFill/>
            <a:ln>
              <a:noFill/>
            </a:ln>
          </p:spPr>
          <p:txBody>
            <a:bodyPr spcFirstLastPara="1" wrap="square" lIns="91425" tIns="91425" rIns="91425" bIns="91425" anchor="t" anchorCtr="0">
              <a:noAutofit/>
            </a:bodyPr>
            <a:lstStyle/>
            <a:p>
              <a:pPr lvl="0"/>
              <a:r>
                <a:rPr lang="en-US" sz="2000" b="1" dirty="0">
                  <a:solidFill>
                    <a:srgbClr val="FFFFFF"/>
                  </a:solidFill>
                  <a:latin typeface="Barlow"/>
                  <a:ea typeface="Barlow"/>
                  <a:cs typeface="Barlow"/>
                  <a:sym typeface="Barlow"/>
                </a:rPr>
                <a:t>Link Analysis</a:t>
              </a:r>
              <a:endParaRPr sz="2000" dirty="0">
                <a:solidFill>
                  <a:srgbClr val="FFFFFF"/>
                </a:solidFill>
                <a:latin typeface="Barlow"/>
                <a:ea typeface="Barlow"/>
                <a:cs typeface="Barlow"/>
                <a:sym typeface="Barlow"/>
              </a:endParaRPr>
            </a:p>
          </p:txBody>
        </p:sp>
      </p:grpSp>
      <p:grpSp>
        <p:nvGrpSpPr>
          <p:cNvPr id="22" name="Google Shape;1022;p23"/>
          <p:cNvGrpSpPr/>
          <p:nvPr/>
        </p:nvGrpSpPr>
        <p:grpSpPr>
          <a:xfrm>
            <a:off x="6158089" y="2436043"/>
            <a:ext cx="1945052" cy="1776159"/>
            <a:chOff x="3071457" y="2013875"/>
            <a:chExt cx="1944600" cy="1569600"/>
          </a:xfrm>
        </p:grpSpPr>
        <p:sp>
          <p:nvSpPr>
            <p:cNvPr id="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4;p23"/>
            <p:cNvSpPr txBox="1"/>
            <p:nvPr/>
          </p:nvSpPr>
          <p:spPr>
            <a:xfrm>
              <a:off x="3294130" y="2311189"/>
              <a:ext cx="1565195" cy="459900"/>
            </a:xfrm>
            <a:prstGeom prst="rect">
              <a:avLst/>
            </a:prstGeom>
            <a:noFill/>
            <a:ln>
              <a:noFill/>
            </a:ln>
          </p:spPr>
          <p:txBody>
            <a:bodyPr spcFirstLastPara="1" wrap="square" lIns="91425" tIns="91425" rIns="91425" bIns="91425" anchor="t" anchorCtr="0">
              <a:noAutofit/>
            </a:bodyPr>
            <a:lstStyle/>
            <a:p>
              <a:pPr lvl="0"/>
              <a:r>
                <a:rPr lang="en-US" sz="2000" b="1" dirty="0">
                  <a:solidFill>
                    <a:srgbClr val="FFFFFF"/>
                  </a:solidFill>
                  <a:latin typeface="Barlow"/>
                  <a:ea typeface="Barlow"/>
                  <a:cs typeface="Barlow"/>
                  <a:sym typeface="Barlow"/>
                </a:rPr>
                <a:t>Deviation Detection</a:t>
              </a:r>
              <a:endParaRPr sz="2000" dirty="0">
                <a:solidFill>
                  <a:srgbClr val="FFFFFF"/>
                </a:solidFill>
                <a:latin typeface="Barlow"/>
                <a:ea typeface="Barlow"/>
                <a:cs typeface="Barlow"/>
                <a:sym typeface="Barlow"/>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800" y="1570050"/>
            <a:ext cx="3867900" cy="167525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accent1"/>
                </a:solidFill>
              </a:rPr>
              <a:t>Predictive </a:t>
            </a:r>
            <a:br>
              <a:rPr lang="en" sz="6000" dirty="0">
                <a:solidFill>
                  <a:schemeClr val="accent1"/>
                </a:solidFill>
              </a:rPr>
            </a:br>
            <a:r>
              <a:rPr lang="en" sz="6000" dirty="0">
                <a:solidFill>
                  <a:schemeClr val="accent1"/>
                </a:solidFill>
              </a:rPr>
              <a:t>Modeling</a:t>
            </a:r>
            <a:endParaRPr sz="6000"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n-US" dirty="0"/>
              <a:t>Predictive Modeling</a:t>
            </a:r>
          </a:p>
        </p:txBody>
      </p:sp>
      <p:sp>
        <p:nvSpPr>
          <p:cNvPr id="595" name="Google Shape;595;p17"/>
          <p:cNvSpPr txBox="1">
            <a:spLocks noGrp="1"/>
          </p:cNvSpPr>
          <p:nvPr>
            <p:ph type="body" idx="1"/>
          </p:nvPr>
        </p:nvSpPr>
        <p:spPr>
          <a:xfrm>
            <a:off x="457200" y="1573487"/>
            <a:ext cx="5592210" cy="2906453"/>
          </a:xfrm>
          <a:prstGeom prst="rect">
            <a:avLst/>
          </a:prstGeom>
        </p:spPr>
        <p:txBody>
          <a:bodyPr spcFirstLastPara="1" wrap="square" lIns="0" tIns="0" rIns="0" bIns="0" anchor="t" anchorCtr="0">
            <a:noAutofit/>
          </a:bodyPr>
          <a:lstStyle/>
          <a:p>
            <a:pPr>
              <a:buFont typeface="Wingdings" panose="05000000000000000000" pitchFamily="2" charset="2"/>
              <a:buChar char="Ø"/>
            </a:pPr>
            <a:r>
              <a:rPr lang="en-US" sz="1800" b="1" dirty="0"/>
              <a:t>Predictive modeling can be used to analyze an existing database to determine some essential characteristics (model) about the data set. </a:t>
            </a:r>
          </a:p>
          <a:p>
            <a:pPr>
              <a:buFont typeface="Wingdings" panose="05000000000000000000" pitchFamily="2" charset="2"/>
              <a:buChar char="Ø"/>
            </a:pPr>
            <a:r>
              <a:rPr lang="en-US" sz="1800" b="1" dirty="0"/>
              <a:t>The model is developed using a </a:t>
            </a:r>
            <a:r>
              <a:rPr lang="en-US" sz="1800" b="1" i="1" dirty="0"/>
              <a:t>supervised learning </a:t>
            </a:r>
            <a:r>
              <a:rPr lang="en-US" sz="1800" b="1" dirty="0"/>
              <a:t>approach, which has two phases:</a:t>
            </a:r>
          </a:p>
          <a:p>
            <a:pPr lvl="0">
              <a:buFont typeface="Wingdings" panose="05000000000000000000" pitchFamily="2" charset="2"/>
              <a:buChar char="v"/>
            </a:pPr>
            <a:r>
              <a:rPr lang="en-US" dirty="0"/>
              <a:t>Testing</a:t>
            </a:r>
          </a:p>
          <a:p>
            <a:pPr lvl="0">
              <a:buFont typeface="Wingdings" panose="05000000000000000000" pitchFamily="2" charset="2"/>
              <a:buChar char="v"/>
            </a:pPr>
            <a:r>
              <a:rPr lang="en-US" dirty="0"/>
              <a:t>Training</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670449" y="1309277"/>
            <a:ext cx="4446299" cy="1609291"/>
          </a:xfrm>
          <a:prstGeom prst="rect">
            <a:avLst/>
          </a:prstGeom>
        </p:spPr>
        <p:txBody>
          <a:bodyPr spcFirstLastPara="1" wrap="square" lIns="0" tIns="0" rIns="0" bIns="0" anchor="t" anchorCtr="0">
            <a:noAutofit/>
          </a:bodyPr>
          <a:lstStyle/>
          <a:p>
            <a:r>
              <a:rPr lang="en-US" b="1" dirty="0"/>
              <a:t>Training builds a model using a large sample of historical data called a </a:t>
            </a:r>
            <a:r>
              <a:rPr lang="en-US" b="1" i="1" dirty="0"/>
              <a:t>training set</a:t>
            </a:r>
            <a:r>
              <a:rPr lang="en-US" b="1" dirty="0"/>
              <a:t>.</a:t>
            </a:r>
          </a:p>
        </p:txBody>
      </p:sp>
      <p:sp>
        <p:nvSpPr>
          <p:cNvPr id="858" name="Google Shape;858;p19"/>
          <p:cNvSpPr txBox="1">
            <a:spLocks noGrp="1"/>
          </p:cNvSpPr>
          <p:nvPr>
            <p:ph type="title"/>
          </p:nvPr>
        </p:nvSpPr>
        <p:spPr>
          <a:xfrm>
            <a:off x="457200" y="605600"/>
            <a:ext cx="2422187" cy="5841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Training</a:t>
            </a:r>
            <a:endParaRPr sz="4400" dirty="0"/>
          </a:p>
        </p:txBody>
      </p:sp>
      <p:sp>
        <p:nvSpPr>
          <p:cNvPr id="859" name="Google Shape;859;p19"/>
          <p:cNvSpPr txBox="1">
            <a:spLocks noGrp="1"/>
          </p:cNvSpPr>
          <p:nvPr>
            <p:ph type="body" idx="2"/>
          </p:nvPr>
        </p:nvSpPr>
        <p:spPr>
          <a:xfrm>
            <a:off x="555868" y="3248746"/>
            <a:ext cx="5688455" cy="1313852"/>
          </a:xfrm>
          <a:prstGeom prst="rect">
            <a:avLst/>
          </a:prstGeom>
        </p:spPr>
        <p:txBody>
          <a:bodyPr spcFirstLastPara="1" wrap="square" lIns="0" tIns="0" rIns="0" bIns="0" anchor="t" anchorCtr="0">
            <a:noAutofit/>
          </a:bodyPr>
          <a:lstStyle/>
          <a:p>
            <a:r>
              <a:rPr lang="en-US" b="1" dirty="0"/>
              <a:t>Testing involves trying out the model on new, previously unseen data to   determine its accuracy and physical performance characteristics.</a:t>
            </a: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858;p19"/>
          <p:cNvSpPr txBox="1">
            <a:spLocks/>
          </p:cNvSpPr>
          <p:nvPr/>
        </p:nvSpPr>
        <p:spPr>
          <a:xfrm>
            <a:off x="457199" y="2675862"/>
            <a:ext cx="2422187" cy="5841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400" dirty="0"/>
              <a:t>Testing</a:t>
            </a:r>
          </a:p>
        </p:txBody>
      </p:sp>
      <p:pic>
        <p:nvPicPr>
          <p:cNvPr id="2" name="Picture 1"/>
          <p:cNvPicPr>
            <a:picLocks noChangeAspect="1"/>
          </p:cNvPicPr>
          <p:nvPr/>
        </p:nvPicPr>
        <p:blipFill>
          <a:blip r:embed="rId3"/>
          <a:stretch>
            <a:fillRect/>
          </a:stretch>
        </p:blipFill>
        <p:spPr>
          <a:xfrm>
            <a:off x="-122" y="2549266"/>
            <a:ext cx="295316" cy="6668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370514"/>
            <a:ext cx="3667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t>Application of Predictive Modeling</a:t>
            </a:r>
            <a:endParaRPr sz="3200" dirty="0"/>
          </a:p>
        </p:txBody>
      </p:sp>
      <p:sp>
        <p:nvSpPr>
          <p:cNvPr id="1007" name="Google Shape;1007;p21"/>
          <p:cNvSpPr txBox="1">
            <a:spLocks noGrp="1"/>
          </p:cNvSpPr>
          <p:nvPr>
            <p:ph type="body" idx="1"/>
          </p:nvPr>
        </p:nvSpPr>
        <p:spPr>
          <a:xfrm>
            <a:off x="233463" y="1676950"/>
            <a:ext cx="4416358" cy="2640900"/>
          </a:xfrm>
          <a:prstGeom prst="rect">
            <a:avLst/>
          </a:prstGeom>
        </p:spPr>
        <p:txBody>
          <a:bodyPr spcFirstLastPara="1" wrap="square" lIns="0" tIns="0" rIns="0" bIns="0" anchor="t" anchorCtr="0">
            <a:noAutofit/>
          </a:bodyPr>
          <a:lstStyle/>
          <a:p>
            <a:pPr lvl="0"/>
            <a:r>
              <a:rPr lang="en-US" sz="1800" b="1" dirty="0"/>
              <a:t>Credit approval</a:t>
            </a:r>
          </a:p>
          <a:p>
            <a:pPr lvl="0"/>
            <a:r>
              <a:rPr lang="en-US" sz="1800" b="1" dirty="0"/>
              <a:t>Cross-selling</a:t>
            </a:r>
          </a:p>
          <a:p>
            <a:pPr lvl="0"/>
            <a:r>
              <a:rPr lang="en-US" sz="1800" b="1" dirty="0"/>
              <a:t>Direct marketing</a:t>
            </a:r>
          </a:p>
          <a:p>
            <a:pPr marL="114300" indent="0">
              <a:buNone/>
            </a:pPr>
            <a:r>
              <a:rPr lang="en-US" sz="1800" b="1" dirty="0"/>
              <a:t>There are two techniques associated with Predictive Data Modeling:</a:t>
            </a:r>
          </a:p>
          <a:p>
            <a:pPr lvl="0"/>
            <a:r>
              <a:rPr lang="en-US" sz="1800" b="1" dirty="0"/>
              <a:t>Classification</a:t>
            </a:r>
          </a:p>
          <a:p>
            <a:pPr lvl="0"/>
            <a:r>
              <a:rPr lang="en-US" sz="1800" b="1" dirty="0"/>
              <a:t>Value prediction</a:t>
            </a:r>
          </a:p>
          <a:p>
            <a:pPr marL="114300" lvl="0" indent="0">
              <a:buNone/>
            </a:pPr>
            <a:endParaRPr lang="en-US" sz="1800" b="1" dirty="0"/>
          </a:p>
          <a:p>
            <a:endParaRPr lang="en-US" sz="1800" b="1" dirty="0"/>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a:t>
            </a:r>
            <a:endParaRPr lang="en-US" dirty="0"/>
          </a:p>
        </p:txBody>
      </p:sp>
      <p:sp>
        <p:nvSpPr>
          <p:cNvPr id="3" name="Text Placeholder 2"/>
          <p:cNvSpPr>
            <a:spLocks noGrp="1"/>
          </p:cNvSpPr>
          <p:nvPr>
            <p:ph type="body" idx="1"/>
          </p:nvPr>
        </p:nvSpPr>
        <p:spPr>
          <a:xfrm>
            <a:off x="573933" y="1575881"/>
            <a:ext cx="6682902" cy="2905126"/>
          </a:xfrm>
        </p:spPr>
        <p:txBody>
          <a:bodyPr/>
          <a:lstStyle/>
          <a:p>
            <a:r>
              <a:rPr lang="en-US" sz="2400" b="1" dirty="0"/>
              <a:t>Classification is used to establish a specific predetermined class for each    record in a database from a finite set of possible class values.</a:t>
            </a:r>
          </a:p>
          <a:p>
            <a:endParaRPr lang="en-US" sz="2400" b="1" dirty="0"/>
          </a:p>
          <a:p>
            <a:endParaRPr lang="en-US" sz="24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330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825"/>
            <a:ext cx="4212077" cy="848800"/>
          </a:xfrm>
        </p:spPr>
        <p:txBody>
          <a:bodyPr/>
          <a:lstStyle/>
          <a:p>
            <a:r>
              <a:rPr lang="en-US" sz="3600" b="1" dirty="0"/>
              <a:t>Specializations of Classification</a:t>
            </a:r>
            <a:endParaRPr lang="en-US" sz="3600" dirty="0"/>
          </a:p>
        </p:txBody>
      </p:sp>
      <p:sp>
        <p:nvSpPr>
          <p:cNvPr id="3" name="Text Placeholder 2"/>
          <p:cNvSpPr>
            <a:spLocks noGrp="1"/>
          </p:cNvSpPr>
          <p:nvPr>
            <p:ph type="body" idx="1"/>
          </p:nvPr>
        </p:nvSpPr>
        <p:spPr>
          <a:xfrm>
            <a:off x="457200" y="1995750"/>
            <a:ext cx="3258766" cy="2679000"/>
          </a:xfrm>
        </p:spPr>
        <p:txBody>
          <a:bodyPr/>
          <a:lstStyle/>
          <a:p>
            <a:r>
              <a:rPr lang="en-US" b="1" dirty="0"/>
              <a:t>There are two specialization of classification:</a:t>
            </a:r>
          </a:p>
          <a:p>
            <a:pPr lvl="0"/>
            <a:r>
              <a:rPr lang="en-US" b="1" dirty="0"/>
              <a:t>Tree induction</a:t>
            </a:r>
          </a:p>
          <a:p>
            <a:pPr lvl="0"/>
            <a:r>
              <a:rPr lang="en-US" b="1" dirty="0"/>
              <a:t>Neural induction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p:cNvPicPr/>
          <p:nvPr/>
        </p:nvPicPr>
        <p:blipFill>
          <a:blip r:embed="rId2"/>
          <a:stretch>
            <a:fillRect/>
          </a:stretch>
        </p:blipFill>
        <p:spPr>
          <a:xfrm>
            <a:off x="3873128" y="1239625"/>
            <a:ext cx="5172075" cy="2733675"/>
          </a:xfrm>
          <a:prstGeom prst="rect">
            <a:avLst/>
          </a:prstGeom>
        </p:spPr>
      </p:pic>
      <p:sp>
        <p:nvSpPr>
          <p:cNvPr id="9" name="Rectangle 8"/>
          <p:cNvSpPr/>
          <p:nvPr/>
        </p:nvSpPr>
        <p:spPr>
          <a:xfrm>
            <a:off x="4163437" y="3819411"/>
            <a:ext cx="4572000" cy="307777"/>
          </a:xfrm>
          <a:prstGeom prst="rect">
            <a:avLst/>
          </a:prstGeom>
        </p:spPr>
        <p:txBody>
          <a:bodyPr>
            <a:spAutoFit/>
          </a:bodyPr>
          <a:lstStyle/>
          <a:p>
            <a:pPr marL="114300" indent="0">
              <a:buNone/>
            </a:pPr>
            <a:r>
              <a:rPr lang="en-US" b="1" dirty="0"/>
              <a:t>An example of classification using tree induction</a:t>
            </a:r>
          </a:p>
        </p:txBody>
      </p:sp>
    </p:spTree>
    <p:extLst>
      <p:ext uri="{BB962C8B-B14F-4D97-AF65-F5344CB8AC3E}">
        <p14:creationId xmlns:p14="http://schemas.microsoft.com/office/powerpoint/2010/main" val="86677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4406309"/>
            <a:ext cx="6128426" cy="5196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An example of classification using neural induction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p:cNvPicPr/>
          <p:nvPr/>
        </p:nvPicPr>
        <p:blipFill>
          <a:blip r:embed="rId2"/>
          <a:stretch>
            <a:fillRect/>
          </a:stretch>
        </p:blipFill>
        <p:spPr>
          <a:xfrm>
            <a:off x="1624520" y="1546699"/>
            <a:ext cx="5872770" cy="2223884"/>
          </a:xfrm>
          <a:prstGeom prst="rect">
            <a:avLst/>
          </a:prstGeom>
        </p:spPr>
      </p:pic>
    </p:spTree>
    <p:extLst>
      <p:ext uri="{BB962C8B-B14F-4D97-AF65-F5344CB8AC3E}">
        <p14:creationId xmlns:p14="http://schemas.microsoft.com/office/powerpoint/2010/main" val="28677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4659549" cy="649268"/>
          </a:xfrm>
        </p:spPr>
        <p:txBody>
          <a:bodyPr/>
          <a:lstStyle/>
          <a:p>
            <a:r>
              <a:rPr lang="en-US" sz="4400" dirty="0"/>
              <a:t>Value Prediction</a:t>
            </a:r>
            <a:br>
              <a:rPr lang="en-US" sz="4400" dirty="0"/>
            </a:br>
            <a:endParaRPr lang="en-US" sz="4400" dirty="0"/>
          </a:p>
        </p:txBody>
      </p:sp>
      <p:sp>
        <p:nvSpPr>
          <p:cNvPr id="3" name="Text Placeholder 2"/>
          <p:cNvSpPr>
            <a:spLocks noGrp="1"/>
          </p:cNvSpPr>
          <p:nvPr>
            <p:ph type="body" idx="1"/>
          </p:nvPr>
        </p:nvSpPr>
        <p:spPr>
          <a:xfrm>
            <a:off x="457200" y="1254868"/>
            <a:ext cx="8054502" cy="3381782"/>
          </a:xfrm>
        </p:spPr>
        <p:txBody>
          <a:bodyPr/>
          <a:lstStyle/>
          <a:p>
            <a:pPr>
              <a:buFont typeface="Wingdings" panose="05000000000000000000" pitchFamily="2" charset="2"/>
              <a:buChar char="Ø"/>
            </a:pPr>
            <a:r>
              <a:rPr lang="en-US" sz="2800" b="1" dirty="0"/>
              <a:t>Value prediction is used to estimate a continuous numeric value that is associated with a database record.</a:t>
            </a:r>
          </a:p>
          <a:p>
            <a:pPr>
              <a:buFont typeface="Wingdings" panose="05000000000000000000" pitchFamily="2" charset="2"/>
              <a:buChar char="Ø"/>
            </a:pPr>
            <a:r>
              <a:rPr lang="en-US" sz="2800" b="1" dirty="0"/>
              <a:t> This technique uses the traditional statistical techniques of </a:t>
            </a:r>
            <a:r>
              <a:rPr lang="en-US" sz="2800" b="1" i="1" dirty="0"/>
              <a:t>linear regression </a:t>
            </a:r>
            <a:r>
              <a:rPr lang="en-US" sz="2800" b="1" dirty="0"/>
              <a:t>and </a:t>
            </a:r>
            <a:r>
              <a:rPr lang="en-US" sz="2800" b="1" i="1" dirty="0"/>
              <a:t>nonlinear regression</a:t>
            </a:r>
            <a:r>
              <a:rPr lang="en-US" sz="2800" b="1" dirty="0"/>
              <a:t>.</a:t>
            </a:r>
          </a:p>
          <a:p>
            <a:pPr marL="114300" indent="0">
              <a:buNone/>
            </a:pPr>
            <a:endParaRPr lang="en-US" sz="2400" dirty="0"/>
          </a:p>
          <a:p>
            <a:pPr marL="114300" indent="0">
              <a:buNone/>
            </a:pP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306639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Value Prediction</a:t>
            </a:r>
            <a:br>
              <a:rPr lang="en-US" dirty="0"/>
            </a:br>
            <a:endParaRPr lang="en-US" dirty="0"/>
          </a:p>
        </p:txBody>
      </p:sp>
      <p:sp>
        <p:nvSpPr>
          <p:cNvPr id="3" name="Text Placeholder 2"/>
          <p:cNvSpPr>
            <a:spLocks noGrp="1"/>
          </p:cNvSpPr>
          <p:nvPr>
            <p:ph type="body" idx="1"/>
          </p:nvPr>
        </p:nvSpPr>
        <p:spPr>
          <a:xfrm>
            <a:off x="457199" y="1995750"/>
            <a:ext cx="6838545" cy="2640900"/>
          </a:xfrm>
        </p:spPr>
        <p:txBody>
          <a:bodyPr/>
          <a:lstStyle/>
          <a:p>
            <a:pPr lvl="0"/>
            <a:r>
              <a:rPr lang="en-US" sz="3200" b="1" dirty="0"/>
              <a:t>Credit card fraud detection</a:t>
            </a:r>
          </a:p>
          <a:p>
            <a:pPr lvl="0"/>
            <a:r>
              <a:rPr lang="en-US" sz="3200" b="1" dirty="0"/>
              <a:t>Target mailing list identification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62504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F117-4895-4BC4-88C0-42C83DCD150E}"/>
              </a:ext>
            </a:extLst>
          </p:cNvPr>
          <p:cNvSpPr>
            <a:spLocks noGrp="1"/>
          </p:cNvSpPr>
          <p:nvPr>
            <p:ph type="title"/>
          </p:nvPr>
        </p:nvSpPr>
        <p:spPr/>
        <p:txBody>
          <a:bodyPr/>
          <a:lstStyle/>
          <a:p>
            <a:r>
              <a:rPr lang="en-US" dirty="0"/>
              <a:t>Group Members</a:t>
            </a:r>
          </a:p>
        </p:txBody>
      </p:sp>
      <p:sp>
        <p:nvSpPr>
          <p:cNvPr id="3" name="Text Placeholder 2">
            <a:extLst>
              <a:ext uri="{FF2B5EF4-FFF2-40B4-BE49-F238E27FC236}">
                <a16:creationId xmlns:a16="http://schemas.microsoft.com/office/drawing/2014/main" id="{D371382A-FB36-4332-ADAD-E2D76D2A0322}"/>
              </a:ext>
            </a:extLst>
          </p:cNvPr>
          <p:cNvSpPr>
            <a:spLocks noGrp="1"/>
          </p:cNvSpPr>
          <p:nvPr>
            <p:ph type="body" idx="1"/>
          </p:nvPr>
        </p:nvSpPr>
        <p:spPr/>
        <p:txBody>
          <a:bodyPr/>
          <a:lstStyle/>
          <a:p>
            <a:r>
              <a:rPr lang="en-US" b="1" dirty="0"/>
              <a:t>Bcsf18m010-Muhammad Junaid</a:t>
            </a:r>
          </a:p>
          <a:p>
            <a:r>
              <a:rPr lang="en-US" b="1" dirty="0"/>
              <a:t>Bcsf18m032-Atif </a:t>
            </a:r>
            <a:r>
              <a:rPr lang="en-US" b="1" dirty="0" err="1"/>
              <a:t>Javaid</a:t>
            </a:r>
            <a:endParaRPr lang="en-US" b="1" dirty="0"/>
          </a:p>
          <a:p>
            <a:r>
              <a:rPr lang="en-US" b="1" dirty="0"/>
              <a:t>Bcsf18m036-Muhammad Azam</a:t>
            </a:r>
          </a:p>
          <a:p>
            <a:r>
              <a:rPr lang="en-US" b="1" dirty="0"/>
              <a:t>Bcsf18m055-Muhammad Omer Sharif</a:t>
            </a:r>
          </a:p>
        </p:txBody>
      </p:sp>
      <p:sp>
        <p:nvSpPr>
          <p:cNvPr id="4" name="Slide Number Placeholder 3">
            <a:extLst>
              <a:ext uri="{FF2B5EF4-FFF2-40B4-BE49-F238E27FC236}">
                <a16:creationId xmlns:a16="http://schemas.microsoft.com/office/drawing/2014/main" id="{C281959E-5100-4815-BC37-66445DEA25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09010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81214" y="1923795"/>
            <a:ext cx="5638884" cy="1675258"/>
          </a:xfrm>
          <a:prstGeom prst="rect">
            <a:avLst/>
          </a:prstGeom>
        </p:spPr>
        <p:txBody>
          <a:bodyPr spcFirstLastPara="1" wrap="square" lIns="0" tIns="0" rIns="0" bIns="0" anchor="b" anchorCtr="0">
            <a:noAutofit/>
          </a:bodyPr>
          <a:lstStyle/>
          <a:p>
            <a:r>
              <a:rPr lang="en-US" sz="5400" dirty="0"/>
              <a:t>Data Segmentation</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115" name="Google Shape;2508;p37"/>
          <p:cNvSpPr/>
          <p:nvPr/>
        </p:nvSpPr>
        <p:spPr>
          <a:xfrm>
            <a:off x="7663664" y="1233172"/>
            <a:ext cx="83924" cy="48438"/>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5199944" y="496110"/>
            <a:ext cx="3677531" cy="3740503"/>
          </a:xfrm>
          <a:prstGeom prst="rect">
            <a:avLst/>
          </a:prstGeom>
        </p:spPr>
      </p:pic>
    </p:spTree>
    <p:extLst>
      <p:ext uri="{BB962C8B-B14F-4D97-AF65-F5344CB8AC3E}">
        <p14:creationId xmlns:p14="http://schemas.microsoft.com/office/powerpoint/2010/main" val="251649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Database Segmentation</a:t>
            </a:r>
          </a:p>
        </p:txBody>
      </p:sp>
      <p:sp>
        <p:nvSpPr>
          <p:cNvPr id="3" name="Text Placeholder 2"/>
          <p:cNvSpPr>
            <a:spLocks noGrp="1"/>
          </p:cNvSpPr>
          <p:nvPr>
            <p:ph type="body" idx="1"/>
          </p:nvPr>
        </p:nvSpPr>
        <p:spPr>
          <a:xfrm>
            <a:off x="457199" y="1995750"/>
            <a:ext cx="8191825" cy="2640900"/>
          </a:xfrm>
        </p:spPr>
        <p:txBody>
          <a:bodyPr/>
          <a:lstStyle/>
          <a:p>
            <a:pPr>
              <a:buFont typeface="Wingdings" panose="05000000000000000000" pitchFamily="2" charset="2"/>
              <a:buChar char="Ø"/>
            </a:pPr>
            <a:r>
              <a:rPr lang="en-US" b="1" dirty="0"/>
              <a:t>Database segmentation is to partition a database into an unknown number of </a:t>
            </a:r>
            <a:r>
              <a:rPr lang="en-US" b="1" i="1" dirty="0"/>
              <a:t>segments</a:t>
            </a:r>
            <a:r>
              <a:rPr lang="en-US" b="1" dirty="0"/>
              <a:t>, or </a:t>
            </a:r>
            <a:r>
              <a:rPr lang="en-US" b="1" i="1" dirty="0"/>
              <a:t>clusters</a:t>
            </a:r>
            <a:r>
              <a:rPr lang="en-US" b="1" dirty="0"/>
              <a:t>, of similar records, that is, records that share a number of properties and so are considered to be homogeneous.</a:t>
            </a:r>
          </a:p>
          <a:p>
            <a:pPr>
              <a:buFont typeface="Wingdings" panose="05000000000000000000" pitchFamily="2" charset="2"/>
              <a:buChar char="Ø"/>
            </a:pPr>
            <a:r>
              <a:rPr lang="en-US" b="1" dirty="0"/>
              <a:t>This approach uses </a:t>
            </a:r>
            <a:r>
              <a:rPr lang="en-US" b="1" i="1" dirty="0"/>
              <a:t>unsupervised learning </a:t>
            </a:r>
            <a:r>
              <a:rPr lang="en-US" b="1" dirty="0"/>
              <a:t>to discover homogeneous subpopulations in a database to improve the accuracy of the profiles.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53854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Data Segmentation</a:t>
            </a:r>
          </a:p>
        </p:txBody>
      </p:sp>
      <p:sp>
        <p:nvSpPr>
          <p:cNvPr id="3" name="Text Placeholder 2"/>
          <p:cNvSpPr>
            <a:spLocks noGrp="1"/>
          </p:cNvSpPr>
          <p:nvPr>
            <p:ph type="body" idx="1"/>
          </p:nvPr>
        </p:nvSpPr>
        <p:spPr>
          <a:xfrm>
            <a:off x="457200" y="1995750"/>
            <a:ext cx="3978613" cy="2216327"/>
          </a:xfrm>
        </p:spPr>
        <p:txBody>
          <a:bodyPr/>
          <a:lstStyle/>
          <a:p>
            <a:pPr lvl="0"/>
            <a:r>
              <a:rPr lang="en-US" sz="1800" dirty="0"/>
              <a:t>Customer profiling</a:t>
            </a:r>
          </a:p>
          <a:p>
            <a:pPr lvl="0"/>
            <a:r>
              <a:rPr lang="en-US" sz="1800" dirty="0"/>
              <a:t>Direct marketing</a:t>
            </a:r>
          </a:p>
          <a:p>
            <a:pPr lvl="0"/>
            <a:r>
              <a:rPr lang="en-US" sz="1800" dirty="0"/>
              <a:t>Cross-selling</a:t>
            </a:r>
          </a:p>
          <a:p>
            <a:pPr marL="114300" indent="0">
              <a:buNone/>
            </a:pPr>
            <a:r>
              <a:rPr lang="en-US" sz="1800" b="1" dirty="0"/>
              <a:t>An example of database segmentation using a scatterplot shown in Figure:</a:t>
            </a:r>
          </a:p>
          <a:p>
            <a:pPr marL="114300" indent="0">
              <a:buNone/>
            </a:pP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p:cNvPicPr/>
          <p:nvPr/>
        </p:nvPicPr>
        <p:blipFill>
          <a:blip r:embed="rId2"/>
          <a:stretch>
            <a:fillRect/>
          </a:stretch>
        </p:blipFill>
        <p:spPr>
          <a:xfrm>
            <a:off x="4575871" y="1995750"/>
            <a:ext cx="4140105" cy="2396525"/>
          </a:xfrm>
          <a:prstGeom prst="rect">
            <a:avLst/>
          </a:prstGeom>
        </p:spPr>
      </p:pic>
    </p:spTree>
    <p:extLst>
      <p:ext uri="{BB962C8B-B14F-4D97-AF65-F5344CB8AC3E}">
        <p14:creationId xmlns:p14="http://schemas.microsoft.com/office/powerpoint/2010/main" val="60838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98379" y="1783664"/>
            <a:ext cx="3928410" cy="1675258"/>
          </a:xfrm>
          <a:prstGeom prst="rect">
            <a:avLst/>
          </a:prstGeom>
        </p:spPr>
        <p:txBody>
          <a:bodyPr spcFirstLastPara="1" wrap="square" lIns="0" tIns="0" rIns="0" bIns="0" anchor="b" anchorCtr="0">
            <a:noAutofit/>
          </a:bodyPr>
          <a:lstStyle/>
          <a:p>
            <a:pPr lvl="0"/>
            <a:r>
              <a:rPr lang="en-US" sz="6000" dirty="0"/>
              <a:t>Link Analysis</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113" name="Google Shape;2228;p37"/>
          <p:cNvGrpSpPr/>
          <p:nvPr/>
        </p:nvGrpSpPr>
        <p:grpSpPr>
          <a:xfrm>
            <a:off x="4526789" y="690664"/>
            <a:ext cx="3669482" cy="3572738"/>
            <a:chOff x="2012475" y="393272"/>
            <a:chExt cx="4440240" cy="4609126"/>
          </a:xfrm>
        </p:grpSpPr>
        <p:sp>
          <p:nvSpPr>
            <p:cNvPr id="114" name="Google Shape;2229;p37"/>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230;p37"/>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231;p37"/>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232;p37"/>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233;p37"/>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234;p37"/>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235;p37"/>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236;p37"/>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237;p37"/>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238;p37"/>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239;p37"/>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240;p37"/>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241;p37"/>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242;p37"/>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243;p37"/>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244;p37"/>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245;p37"/>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246;p37"/>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247;p37"/>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248;p37"/>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249;p37"/>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250;p37"/>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251;p37"/>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252;p37"/>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253;p37"/>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254;p37"/>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255;p37"/>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256;p37"/>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257;p37"/>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258;p37"/>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259;p37"/>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260;p37"/>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261;p37"/>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262;p37"/>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263;p37"/>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264;p37"/>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265;p37"/>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266;p37"/>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267;p37"/>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268;p37"/>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269;p37"/>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270;p37"/>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271;p37"/>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272;p37"/>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273;p37"/>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274;p37"/>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275;p37"/>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276;p37"/>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277;p37"/>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278;p37"/>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279;p37"/>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280;p37"/>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281;p37"/>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282;p37"/>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283;p37"/>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284;p37"/>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285;p37"/>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286;p37"/>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287;p37"/>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288;p37"/>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89;p37"/>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90;p37"/>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291;p37"/>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292;p37"/>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293;p37"/>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294;p37"/>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295;p37"/>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296;p37"/>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297;p37"/>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298;p37"/>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299;p37"/>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300;p37"/>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301;p37"/>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302;p37"/>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303;p37"/>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304;p37"/>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305;p37"/>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306;p37"/>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307;p37"/>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308;p37"/>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309;p37"/>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310;p37"/>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311;p37"/>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312;p37"/>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313;p37"/>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314;p37"/>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315;p37"/>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316;p37"/>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317;p37"/>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318;p37"/>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319;p37"/>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320;p37"/>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321;p37"/>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97478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Link Analysis</a:t>
            </a:r>
            <a:br>
              <a:rPr lang="en-US" dirty="0"/>
            </a:br>
            <a:endParaRPr lang="en-US" dirty="0"/>
          </a:p>
        </p:txBody>
      </p:sp>
      <p:sp>
        <p:nvSpPr>
          <p:cNvPr id="3" name="Text Placeholder 2"/>
          <p:cNvSpPr>
            <a:spLocks noGrp="1"/>
          </p:cNvSpPr>
          <p:nvPr>
            <p:ph type="body" idx="1"/>
          </p:nvPr>
        </p:nvSpPr>
        <p:spPr/>
        <p:txBody>
          <a:bodyPr/>
          <a:lstStyle/>
          <a:p>
            <a:r>
              <a:rPr lang="en-US" b="1" dirty="0"/>
              <a:t>Link analysis aims to establish links, called </a:t>
            </a:r>
            <a:r>
              <a:rPr lang="en-US" b="1" i="1" dirty="0"/>
              <a:t>associations</a:t>
            </a:r>
            <a:r>
              <a:rPr lang="en-US" b="1" dirty="0"/>
              <a:t>, between the individual records, or sets of records, in a database.</a:t>
            </a:r>
          </a:p>
        </p:txBody>
      </p:sp>
      <p:sp>
        <p:nvSpPr>
          <p:cNvPr id="4" name="Text Placeholder 3"/>
          <p:cNvSpPr>
            <a:spLocks noGrp="1"/>
          </p:cNvSpPr>
          <p:nvPr>
            <p:ph type="body" idx="2"/>
          </p:nvPr>
        </p:nvSpPr>
        <p:spPr>
          <a:xfrm>
            <a:off x="3999238" y="1879018"/>
            <a:ext cx="4522192" cy="2679000"/>
          </a:xfrm>
        </p:spPr>
        <p:txBody>
          <a:bodyPr/>
          <a:lstStyle/>
          <a:p>
            <a:pPr marL="114300" indent="0">
              <a:buNone/>
            </a:pPr>
            <a:r>
              <a:rPr lang="en-US" sz="2000" u="sng" dirty="0"/>
              <a:t>Specialization of Link Analysis</a:t>
            </a:r>
          </a:p>
          <a:p>
            <a:pPr marL="114300" indent="0">
              <a:buNone/>
            </a:pPr>
            <a:r>
              <a:rPr lang="en-US" b="1" dirty="0"/>
              <a:t>There are three specialization of link analysis:</a:t>
            </a:r>
          </a:p>
          <a:p>
            <a:pPr lvl="0"/>
            <a:r>
              <a:rPr lang="en-US" b="1" dirty="0"/>
              <a:t>Association discovery</a:t>
            </a:r>
          </a:p>
          <a:p>
            <a:pPr lvl="0"/>
            <a:r>
              <a:rPr lang="en-US" b="1" dirty="0"/>
              <a:t>Sequential pattern discovery</a:t>
            </a:r>
          </a:p>
          <a:p>
            <a:pPr lvl="0"/>
            <a:r>
              <a:rPr lang="en-US" b="1" dirty="0"/>
              <a:t>Similar time sequence discovery</a:t>
            </a:r>
          </a:p>
          <a:p>
            <a:pPr marL="114300" indent="0">
              <a:buNone/>
            </a:pPr>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243200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446"/>
            <a:ext cx="5640900" cy="1082700"/>
          </a:xfrm>
        </p:spPr>
        <p:txBody>
          <a:bodyPr/>
          <a:lstStyle/>
          <a:p>
            <a:r>
              <a:rPr lang="en-US" sz="4000" dirty="0"/>
              <a:t>Specialization of Link Analysis</a:t>
            </a:r>
          </a:p>
        </p:txBody>
      </p:sp>
      <p:sp>
        <p:nvSpPr>
          <p:cNvPr id="3" name="Text Placeholder 2"/>
          <p:cNvSpPr>
            <a:spLocks noGrp="1"/>
          </p:cNvSpPr>
          <p:nvPr>
            <p:ph type="body" idx="1"/>
          </p:nvPr>
        </p:nvSpPr>
        <p:spPr>
          <a:xfrm>
            <a:off x="268115" y="1505146"/>
            <a:ext cx="2874785" cy="2983717"/>
          </a:xfrm>
        </p:spPr>
        <p:txBody>
          <a:bodyPr/>
          <a:lstStyle/>
          <a:p>
            <a:pPr marL="114300" indent="0">
              <a:buNone/>
            </a:pPr>
            <a:r>
              <a:rPr lang="en-US" sz="1800" dirty="0"/>
              <a:t>Association Discovery</a:t>
            </a:r>
            <a:endParaRPr lang="en-US" sz="1400" dirty="0"/>
          </a:p>
          <a:p>
            <a:pPr marL="114300" indent="0">
              <a:buNone/>
            </a:pPr>
            <a:r>
              <a:rPr lang="en-US" sz="1400" dirty="0"/>
              <a:t>It finds items that imply the presence of other items in the same event. </a:t>
            </a:r>
          </a:p>
          <a:p>
            <a:pPr marL="114300" indent="0">
              <a:buNone/>
            </a:pPr>
            <a:r>
              <a:rPr lang="en-US" sz="1400" dirty="0"/>
              <a:t>For example</a:t>
            </a:r>
          </a:p>
          <a:p>
            <a:r>
              <a:rPr lang="en-US" sz="1400" dirty="0"/>
              <a:t>When a customer rents property for more than two years and is more than 25 years old, in 40% of cases, the customer will buy a property. </a:t>
            </a:r>
          </a:p>
        </p:txBody>
      </p:sp>
      <p:sp>
        <p:nvSpPr>
          <p:cNvPr id="4" name="Text Placeholder 3"/>
          <p:cNvSpPr>
            <a:spLocks noGrp="1"/>
          </p:cNvSpPr>
          <p:nvPr>
            <p:ph type="body" idx="2"/>
          </p:nvPr>
        </p:nvSpPr>
        <p:spPr>
          <a:xfrm>
            <a:off x="3338750" y="1450307"/>
            <a:ext cx="2563500" cy="3093396"/>
          </a:xfrm>
        </p:spPr>
        <p:txBody>
          <a:bodyPr/>
          <a:lstStyle/>
          <a:p>
            <a:pPr marL="127000" indent="0">
              <a:buNone/>
            </a:pPr>
            <a:r>
              <a:rPr lang="en-US" sz="1800" dirty="0"/>
              <a:t>Sequential Pattern Discovery</a:t>
            </a:r>
          </a:p>
          <a:p>
            <a:pPr marL="127000" indent="0">
              <a:buNone/>
            </a:pPr>
            <a:r>
              <a:rPr lang="en-US" sz="1400" b="1" dirty="0"/>
              <a:t>It finds patterns between events such that the presence of one set of items is followed by another set of items in a database of events over a period of time.</a:t>
            </a:r>
          </a:p>
          <a:p>
            <a:pPr marL="127000" indent="0">
              <a:buNone/>
            </a:pPr>
            <a:r>
              <a:rPr lang="en-US" sz="1400" b="1" dirty="0"/>
              <a:t>For example</a:t>
            </a:r>
          </a:p>
          <a:p>
            <a:r>
              <a:rPr lang="en-US" sz="1400" b="1" dirty="0"/>
              <a:t>This approach can be used to understand long-term customer buying behavior.</a:t>
            </a:r>
          </a:p>
          <a:p>
            <a:pPr marL="127000" indent="0">
              <a:buNone/>
            </a:pPr>
            <a:endParaRPr lang="en-US" dirty="0"/>
          </a:p>
        </p:txBody>
      </p:sp>
      <p:sp>
        <p:nvSpPr>
          <p:cNvPr id="5" name="Text Placeholder 4"/>
          <p:cNvSpPr>
            <a:spLocks noGrp="1"/>
          </p:cNvSpPr>
          <p:nvPr>
            <p:ph type="body" idx="3"/>
          </p:nvPr>
        </p:nvSpPr>
        <p:spPr>
          <a:xfrm>
            <a:off x="6098100" y="1450307"/>
            <a:ext cx="2563500" cy="3233896"/>
          </a:xfrm>
        </p:spPr>
        <p:txBody>
          <a:bodyPr/>
          <a:lstStyle/>
          <a:p>
            <a:pPr marL="127000" indent="0">
              <a:buNone/>
            </a:pPr>
            <a:r>
              <a:rPr lang="en-US" sz="1800" dirty="0"/>
              <a:t>Similar Time Sequence Discovery</a:t>
            </a:r>
          </a:p>
          <a:p>
            <a:pPr marL="127000" indent="0">
              <a:buNone/>
            </a:pPr>
            <a:r>
              <a:rPr lang="en-US" sz="1200" b="1" dirty="0"/>
              <a:t>It is used in the discovery of links between two sets of data that are time-dependent, and is based on the degree of similarity between the patterns that both time series demonstrate.</a:t>
            </a:r>
          </a:p>
          <a:p>
            <a:pPr marL="127000" indent="0">
              <a:buNone/>
            </a:pPr>
            <a:r>
              <a:rPr lang="en-US" sz="1200" b="1" dirty="0"/>
              <a:t>For Example</a:t>
            </a:r>
          </a:p>
          <a:p>
            <a:r>
              <a:rPr lang="en-US" sz="1200" b="1" dirty="0"/>
              <a:t>Within three months of buying property, new home owners will purchase goods such as stoves, refrigerators, and washing machines.</a:t>
            </a:r>
          </a:p>
          <a:p>
            <a:pPr marL="127000" indent="0">
              <a:buNone/>
            </a:pPr>
            <a:endParaRPr lang="en-US" sz="1100" b="1" dirty="0"/>
          </a:p>
          <a:p>
            <a:pPr marL="127000" indent="0">
              <a:buNone/>
            </a:pP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52143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Link Analysis</a:t>
            </a:r>
            <a:br>
              <a:rPr lang="en-US" dirty="0"/>
            </a:br>
            <a:endParaRPr lang="en-US" dirty="0"/>
          </a:p>
        </p:txBody>
      </p:sp>
      <p:sp>
        <p:nvSpPr>
          <p:cNvPr id="3" name="Text Placeholder 2"/>
          <p:cNvSpPr>
            <a:spLocks noGrp="1"/>
          </p:cNvSpPr>
          <p:nvPr>
            <p:ph type="body" idx="1"/>
          </p:nvPr>
        </p:nvSpPr>
        <p:spPr/>
        <p:txBody>
          <a:bodyPr/>
          <a:lstStyle/>
          <a:p>
            <a:pPr lvl="0"/>
            <a:r>
              <a:rPr lang="en-US" sz="3600" b="1" dirty="0"/>
              <a:t>Product affinity analysis</a:t>
            </a:r>
          </a:p>
          <a:p>
            <a:pPr lvl="0"/>
            <a:r>
              <a:rPr lang="en-US" sz="3600" b="1" dirty="0"/>
              <a:t>Direct marketing</a:t>
            </a:r>
          </a:p>
          <a:p>
            <a:pPr lvl="0"/>
            <a:r>
              <a:rPr lang="en-US" sz="3600" b="1" dirty="0"/>
              <a:t>Stock price movement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pSp>
        <p:nvGrpSpPr>
          <p:cNvPr id="5" name="Google Shape;3616;p38"/>
          <p:cNvGrpSpPr/>
          <p:nvPr/>
        </p:nvGrpSpPr>
        <p:grpSpPr>
          <a:xfrm>
            <a:off x="5737112" y="1557224"/>
            <a:ext cx="2911913" cy="3069698"/>
            <a:chOff x="2244025" y="145922"/>
            <a:chExt cx="4382832" cy="4762352"/>
          </a:xfrm>
        </p:grpSpPr>
        <p:grpSp>
          <p:nvGrpSpPr>
            <p:cNvPr id="6" name="Google Shape;3617;p38"/>
            <p:cNvGrpSpPr/>
            <p:nvPr/>
          </p:nvGrpSpPr>
          <p:grpSpPr>
            <a:xfrm>
              <a:off x="4124355" y="330300"/>
              <a:ext cx="2502502" cy="3373185"/>
              <a:chOff x="5785580" y="1232275"/>
              <a:chExt cx="2502502" cy="3373185"/>
            </a:xfrm>
          </p:grpSpPr>
          <p:sp>
            <p:nvSpPr>
              <p:cNvPr id="154"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 name="Google Shape;3666;p38"/>
            <p:cNvGrpSpPr/>
            <p:nvPr/>
          </p:nvGrpSpPr>
          <p:grpSpPr>
            <a:xfrm>
              <a:off x="3457891" y="2611797"/>
              <a:ext cx="595122" cy="410622"/>
              <a:chOff x="5119116" y="3513772"/>
              <a:chExt cx="595122" cy="410622"/>
            </a:xfrm>
          </p:grpSpPr>
          <p:sp>
            <p:nvSpPr>
              <p:cNvPr id="137"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3684;p38"/>
            <p:cNvGrpSpPr/>
            <p:nvPr/>
          </p:nvGrpSpPr>
          <p:grpSpPr>
            <a:xfrm>
              <a:off x="3545044" y="2530263"/>
              <a:ext cx="529590" cy="371284"/>
              <a:chOff x="5206269" y="3432238"/>
              <a:chExt cx="529590" cy="371284"/>
            </a:xfrm>
          </p:grpSpPr>
          <p:sp>
            <p:nvSpPr>
              <p:cNvPr id="121"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3701;p38"/>
            <p:cNvGrpSpPr/>
            <p:nvPr/>
          </p:nvGrpSpPr>
          <p:grpSpPr>
            <a:xfrm>
              <a:off x="3528852" y="2451777"/>
              <a:ext cx="529590" cy="371284"/>
              <a:chOff x="5190077" y="3353752"/>
              <a:chExt cx="529590" cy="371284"/>
            </a:xfrm>
          </p:grpSpPr>
          <p:sp>
            <p:nvSpPr>
              <p:cNvPr id="105"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3788;p38"/>
            <p:cNvGrpSpPr/>
            <p:nvPr/>
          </p:nvGrpSpPr>
          <p:grpSpPr>
            <a:xfrm flipH="1">
              <a:off x="2710663" y="2723583"/>
              <a:ext cx="319677" cy="242660"/>
              <a:chOff x="6621095" y="1452181"/>
              <a:chExt cx="330894" cy="250785"/>
            </a:xfrm>
          </p:grpSpPr>
          <p:sp>
            <p:nvSpPr>
              <p:cNvPr id="100"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 name="Google Shape;3796;p38"/>
            <p:cNvGrpSpPr/>
            <p:nvPr/>
          </p:nvGrpSpPr>
          <p:grpSpPr>
            <a:xfrm>
              <a:off x="4651669" y="468299"/>
              <a:ext cx="319677" cy="242660"/>
              <a:chOff x="6621095" y="1452181"/>
              <a:chExt cx="330894" cy="250785"/>
            </a:xfrm>
          </p:grpSpPr>
          <p:sp>
            <p:nvSpPr>
              <p:cNvPr id="95"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5292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98379" y="1783664"/>
            <a:ext cx="3928410" cy="1675258"/>
          </a:xfrm>
          <a:prstGeom prst="rect">
            <a:avLst/>
          </a:prstGeom>
        </p:spPr>
        <p:txBody>
          <a:bodyPr spcFirstLastPara="1" wrap="square" lIns="0" tIns="0" rIns="0" bIns="0" anchor="b" anchorCtr="0">
            <a:noAutofit/>
          </a:bodyPr>
          <a:lstStyle/>
          <a:p>
            <a:pPr lvl="0"/>
            <a:r>
              <a:rPr lang="en-US" dirty="0"/>
              <a:t>Deviation Detection</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02925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Deviation Detection</a:t>
            </a:r>
            <a:br>
              <a:rPr lang="en-US" dirty="0"/>
            </a:br>
            <a:endParaRPr lang="en-US" dirty="0"/>
          </a:p>
        </p:txBody>
      </p:sp>
      <p:sp>
        <p:nvSpPr>
          <p:cNvPr id="3" name="Text Placeholder 2"/>
          <p:cNvSpPr>
            <a:spLocks noGrp="1"/>
          </p:cNvSpPr>
          <p:nvPr>
            <p:ph type="body" idx="1"/>
          </p:nvPr>
        </p:nvSpPr>
        <p:spPr>
          <a:xfrm>
            <a:off x="457199" y="1605064"/>
            <a:ext cx="7577847" cy="3031586"/>
          </a:xfrm>
        </p:spPr>
        <p:txBody>
          <a:bodyPr/>
          <a:lstStyle/>
          <a:p>
            <a:pPr>
              <a:buFont typeface="Wingdings" panose="05000000000000000000" pitchFamily="2" charset="2"/>
              <a:buChar char="Ø"/>
            </a:pPr>
            <a:r>
              <a:rPr lang="en-US" b="1" dirty="0"/>
              <a:t>Deviation detection is often a source of true discovery, because it identifies outliers, which express deviation from some previously known expectation and norm.</a:t>
            </a:r>
          </a:p>
          <a:p>
            <a:pPr>
              <a:buFont typeface="Wingdings" panose="05000000000000000000" pitchFamily="2" charset="2"/>
              <a:buChar char="Ø"/>
            </a:pPr>
            <a:r>
              <a:rPr lang="en-US" b="1" dirty="0"/>
              <a:t> This operation can be performed using </a:t>
            </a:r>
            <a:r>
              <a:rPr lang="en-US" b="1" i="1" dirty="0"/>
              <a:t>statistics </a:t>
            </a:r>
            <a:r>
              <a:rPr lang="en-US" b="1" dirty="0"/>
              <a:t>and </a:t>
            </a:r>
            <a:r>
              <a:rPr lang="en-US" b="1" i="1" dirty="0"/>
              <a:t>visualization</a:t>
            </a:r>
            <a:r>
              <a:rPr lang="en-US" b="1" dirty="0"/>
              <a:t> techniques or as a by-product of data mining.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892382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An example of visualization of the data shown in Figure: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p:cNvPicPr/>
          <p:nvPr/>
        </p:nvPicPr>
        <p:blipFill>
          <a:blip r:embed="rId2"/>
          <a:stretch>
            <a:fillRect/>
          </a:stretch>
        </p:blipFill>
        <p:spPr>
          <a:xfrm>
            <a:off x="1512651" y="663657"/>
            <a:ext cx="5943600" cy="2901315"/>
          </a:xfrm>
          <a:prstGeom prst="rect">
            <a:avLst/>
          </a:prstGeom>
        </p:spPr>
      </p:pic>
    </p:spTree>
    <p:extLst>
      <p:ext uri="{BB962C8B-B14F-4D97-AF65-F5344CB8AC3E}">
        <p14:creationId xmlns:p14="http://schemas.microsoft.com/office/powerpoint/2010/main" val="183051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is Data Mining?</a:t>
            </a:r>
            <a:endParaRPr dirty="0"/>
          </a:p>
        </p:txBody>
      </p:sp>
      <p:sp>
        <p:nvSpPr>
          <p:cNvPr id="345" name="Google Shape;345;p13"/>
          <p:cNvSpPr txBox="1">
            <a:spLocks noGrp="1"/>
          </p:cNvSpPr>
          <p:nvPr>
            <p:ph type="body" idx="1"/>
          </p:nvPr>
        </p:nvSpPr>
        <p:spPr>
          <a:xfrm>
            <a:off x="457200" y="2133259"/>
            <a:ext cx="8346730" cy="2127900"/>
          </a:xfrm>
          <a:prstGeom prst="rect">
            <a:avLst/>
          </a:prstGeom>
        </p:spPr>
        <p:txBody>
          <a:bodyPr spcFirstLastPara="1" wrap="square" lIns="0" tIns="0" rIns="0" bIns="0" anchor="t" anchorCtr="0">
            <a:noAutofit/>
          </a:bodyPr>
          <a:lstStyle/>
          <a:p>
            <a:pPr marL="0" lvl="0" indent="0">
              <a:buClr>
                <a:schemeClr val="dk1"/>
              </a:buClr>
              <a:buSzPts val="1100"/>
              <a:buNone/>
            </a:pPr>
            <a:r>
              <a:rPr lang="en-US" sz="2000" b="1" dirty="0"/>
              <a:t>Data Mining is the technique to extract meaningful, hidden and unexpected information, trends and</a:t>
            </a:r>
          </a:p>
          <a:p>
            <a:pPr marL="0" lvl="0" indent="0">
              <a:buClr>
                <a:schemeClr val="dk1"/>
              </a:buClr>
              <a:buSzPts val="1100"/>
              <a:buNone/>
            </a:pPr>
            <a:r>
              <a:rPr lang="en-US" sz="2000" b="1" dirty="0"/>
              <a:t>patterns from huge amount of data which queries and reports can’t even handle effectively.</a:t>
            </a:r>
            <a:endParaRPr sz="2000" b="1"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Deviation Detection</a:t>
            </a:r>
          </a:p>
        </p:txBody>
      </p:sp>
      <p:sp>
        <p:nvSpPr>
          <p:cNvPr id="3" name="Text Placeholder 2"/>
          <p:cNvSpPr>
            <a:spLocks noGrp="1"/>
          </p:cNvSpPr>
          <p:nvPr>
            <p:ph type="body" idx="1"/>
          </p:nvPr>
        </p:nvSpPr>
        <p:spPr/>
        <p:txBody>
          <a:bodyPr/>
          <a:lstStyle/>
          <a:p>
            <a:pPr lvl="0"/>
            <a:r>
              <a:rPr lang="en-US" sz="2400" b="1" dirty="0"/>
              <a:t>Fraud detection in the use of credit card</a:t>
            </a:r>
          </a:p>
          <a:p>
            <a:pPr lvl="0"/>
            <a:r>
              <a:rPr lang="en-US" sz="2400" b="1" dirty="0"/>
              <a:t>Insurance claims</a:t>
            </a:r>
          </a:p>
          <a:p>
            <a:pPr lvl="0"/>
            <a:r>
              <a:rPr lang="en-US" sz="2400" b="1" dirty="0"/>
              <a:t>Quality control</a:t>
            </a:r>
          </a:p>
          <a:p>
            <a:pPr lvl="0"/>
            <a:r>
              <a:rPr lang="en-US" sz="2400" b="1" dirty="0"/>
              <a:t>Defects tracking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pSp>
        <p:nvGrpSpPr>
          <p:cNvPr id="5" name="Google Shape;3616;p38"/>
          <p:cNvGrpSpPr/>
          <p:nvPr/>
        </p:nvGrpSpPr>
        <p:grpSpPr>
          <a:xfrm>
            <a:off x="5590062" y="1507788"/>
            <a:ext cx="2629810" cy="3050242"/>
            <a:chOff x="2244025" y="145922"/>
            <a:chExt cx="4382832" cy="4762352"/>
          </a:xfrm>
        </p:grpSpPr>
        <p:grpSp>
          <p:nvGrpSpPr>
            <p:cNvPr id="6" name="Google Shape;3617;p38"/>
            <p:cNvGrpSpPr/>
            <p:nvPr/>
          </p:nvGrpSpPr>
          <p:grpSpPr>
            <a:xfrm>
              <a:off x="4124355" y="330300"/>
              <a:ext cx="2502502" cy="3373185"/>
              <a:chOff x="5785580" y="1232275"/>
              <a:chExt cx="2502502" cy="3373185"/>
            </a:xfrm>
          </p:grpSpPr>
          <p:sp>
            <p:nvSpPr>
              <p:cNvPr id="154"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 name="Google Shape;3666;p38"/>
            <p:cNvGrpSpPr/>
            <p:nvPr/>
          </p:nvGrpSpPr>
          <p:grpSpPr>
            <a:xfrm>
              <a:off x="3457891" y="2611797"/>
              <a:ext cx="595122" cy="410622"/>
              <a:chOff x="5119116" y="3513772"/>
              <a:chExt cx="595122" cy="410622"/>
            </a:xfrm>
          </p:grpSpPr>
          <p:sp>
            <p:nvSpPr>
              <p:cNvPr id="137"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3684;p38"/>
            <p:cNvGrpSpPr/>
            <p:nvPr/>
          </p:nvGrpSpPr>
          <p:grpSpPr>
            <a:xfrm>
              <a:off x="3545044" y="2530263"/>
              <a:ext cx="529590" cy="371284"/>
              <a:chOff x="5206269" y="3432238"/>
              <a:chExt cx="529590" cy="371284"/>
            </a:xfrm>
          </p:grpSpPr>
          <p:sp>
            <p:nvSpPr>
              <p:cNvPr id="121"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3701;p38"/>
            <p:cNvGrpSpPr/>
            <p:nvPr/>
          </p:nvGrpSpPr>
          <p:grpSpPr>
            <a:xfrm>
              <a:off x="3528852" y="2451777"/>
              <a:ext cx="529590" cy="371284"/>
              <a:chOff x="5190077" y="3353752"/>
              <a:chExt cx="529590" cy="371284"/>
            </a:xfrm>
          </p:grpSpPr>
          <p:sp>
            <p:nvSpPr>
              <p:cNvPr id="105"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3788;p38"/>
            <p:cNvGrpSpPr/>
            <p:nvPr/>
          </p:nvGrpSpPr>
          <p:grpSpPr>
            <a:xfrm flipH="1">
              <a:off x="2710663" y="2723583"/>
              <a:ext cx="319677" cy="242660"/>
              <a:chOff x="6621095" y="1452181"/>
              <a:chExt cx="330894" cy="250785"/>
            </a:xfrm>
          </p:grpSpPr>
          <p:sp>
            <p:nvSpPr>
              <p:cNvPr id="100"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 name="Google Shape;3796;p38"/>
            <p:cNvGrpSpPr/>
            <p:nvPr/>
          </p:nvGrpSpPr>
          <p:grpSpPr>
            <a:xfrm>
              <a:off x="4651669" y="468299"/>
              <a:ext cx="319677" cy="242660"/>
              <a:chOff x="6621095" y="1452181"/>
              <a:chExt cx="330894" cy="250785"/>
            </a:xfrm>
          </p:grpSpPr>
          <p:sp>
            <p:nvSpPr>
              <p:cNvPr id="95"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67799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48887" y="1866900"/>
            <a:ext cx="4814292" cy="1344898"/>
          </a:xfrm>
          <a:prstGeom prst="rect">
            <a:avLst/>
          </a:prstGeom>
        </p:spPr>
        <p:txBody>
          <a:bodyPr spcFirstLastPara="1" wrap="square" lIns="0" tIns="0" rIns="0" bIns="0" anchor="b" anchorCtr="0">
            <a:noAutofit/>
          </a:bodyPr>
          <a:lstStyle/>
          <a:p>
            <a:pPr lvl="0"/>
            <a:r>
              <a:rPr lang="en-US" dirty="0"/>
              <a:t>The CRISP-DM Model</a:t>
            </a:r>
            <a:endParaRPr sz="5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46249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CRISP-DM Model</a:t>
            </a:r>
          </a:p>
        </p:txBody>
      </p:sp>
      <p:sp>
        <p:nvSpPr>
          <p:cNvPr id="3" name="Text Placeholder 2"/>
          <p:cNvSpPr>
            <a:spLocks noGrp="1"/>
          </p:cNvSpPr>
          <p:nvPr>
            <p:ph type="body" idx="1"/>
          </p:nvPr>
        </p:nvSpPr>
        <p:spPr>
          <a:xfrm>
            <a:off x="369651" y="1775840"/>
            <a:ext cx="5640900" cy="3095210"/>
          </a:xfrm>
        </p:spPr>
        <p:txBody>
          <a:bodyPr/>
          <a:lstStyle/>
          <a:p>
            <a:pPr marL="114300" indent="0">
              <a:buNone/>
            </a:pPr>
            <a:r>
              <a:rPr lang="en-US" sz="1800" b="1" dirty="0"/>
              <a:t>The CRISP-DM methodology is a hierarchical process model. Process is divided into six phases.</a:t>
            </a:r>
          </a:p>
          <a:p>
            <a:pPr lvl="0"/>
            <a:r>
              <a:rPr lang="en-US" sz="1800" b="1" dirty="0"/>
              <a:t>Business Understanding</a:t>
            </a:r>
          </a:p>
          <a:p>
            <a:pPr lvl="0"/>
            <a:r>
              <a:rPr lang="en-US" sz="1800" b="1" dirty="0"/>
              <a:t>Data Understanding</a:t>
            </a:r>
          </a:p>
          <a:p>
            <a:pPr lvl="0"/>
            <a:r>
              <a:rPr lang="en-US" sz="1800" b="1" dirty="0"/>
              <a:t>Data preparation</a:t>
            </a:r>
          </a:p>
          <a:p>
            <a:pPr lvl="0"/>
            <a:r>
              <a:rPr lang="en-US" sz="1800" b="1" dirty="0"/>
              <a:t>Modeling</a:t>
            </a:r>
          </a:p>
          <a:p>
            <a:pPr lvl="0"/>
            <a:r>
              <a:rPr lang="en-US" sz="1800" b="1" dirty="0"/>
              <a:t>Evaluation</a:t>
            </a:r>
          </a:p>
          <a:p>
            <a:pPr lvl="0"/>
            <a:r>
              <a:rPr lang="en-US" sz="1800" b="1" dirty="0"/>
              <a:t>Deployment</a:t>
            </a:r>
          </a:p>
          <a:p>
            <a:pPr marL="114300" indent="0">
              <a:buNone/>
            </a:pPr>
            <a:endParaRPr lang="en-US" sz="1800" b="1" dirty="0"/>
          </a:p>
          <a:p>
            <a:pPr marL="114300" indent="0">
              <a:buNone/>
            </a:pPr>
            <a:r>
              <a:rPr lang="en-US" sz="1800" b="1" dirty="0"/>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957212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0314"/>
            <a:ext cx="2563500" cy="3945176"/>
          </a:xfrm>
        </p:spPr>
        <p:txBody>
          <a:bodyPr/>
          <a:lstStyle/>
          <a:p>
            <a:pPr marL="127000" indent="0">
              <a:buNone/>
            </a:pPr>
            <a:r>
              <a:rPr lang="en-US" sz="2400" u="sng" dirty="0"/>
              <a:t>Business Understanding</a:t>
            </a:r>
          </a:p>
          <a:p>
            <a:pPr marL="127000" indent="0">
              <a:buNone/>
            </a:pPr>
            <a:r>
              <a:rPr lang="en-US" b="1" dirty="0"/>
              <a:t>This focuses on objectives and requirements of project. This converts business problem to data mining problem. Determine business objectives, assess situation, determine data mining goal and produce project plan are the tasks involved in it.</a:t>
            </a:r>
          </a:p>
          <a:p>
            <a:pPr marL="127000" indent="0">
              <a:buNone/>
            </a:pPr>
            <a:endParaRPr lang="en-US" dirty="0"/>
          </a:p>
        </p:txBody>
      </p:sp>
      <p:sp>
        <p:nvSpPr>
          <p:cNvPr id="4" name="Text Placeholder 3"/>
          <p:cNvSpPr>
            <a:spLocks noGrp="1"/>
          </p:cNvSpPr>
          <p:nvPr>
            <p:ph type="body" idx="2"/>
          </p:nvPr>
        </p:nvSpPr>
        <p:spPr>
          <a:xfrm>
            <a:off x="3281146" y="1060314"/>
            <a:ext cx="2772383" cy="3945176"/>
          </a:xfrm>
        </p:spPr>
        <p:txBody>
          <a:bodyPr/>
          <a:lstStyle/>
          <a:p>
            <a:pPr marL="127000" indent="0">
              <a:buNone/>
            </a:pPr>
            <a:r>
              <a:rPr lang="en-US" sz="2400" u="sng" dirty="0"/>
              <a:t>Data Understanding</a:t>
            </a:r>
          </a:p>
          <a:p>
            <a:pPr marL="127000" indent="0">
              <a:buNone/>
            </a:pPr>
            <a:r>
              <a:rPr lang="en-US" b="1" dirty="0"/>
              <a:t>Data collection is included in this phase which establishes main characteristics of data in which data structure and quality, identifying subset of data are included. Collecting initial data describing the data, and verifying data quality are included in this phase.</a:t>
            </a:r>
          </a:p>
          <a:p>
            <a:pPr marL="127000" indent="0">
              <a:buNone/>
            </a:pPr>
            <a:endParaRPr lang="en-US" dirty="0"/>
          </a:p>
        </p:txBody>
      </p:sp>
      <p:sp>
        <p:nvSpPr>
          <p:cNvPr id="5" name="Text Placeholder 4"/>
          <p:cNvSpPr>
            <a:spLocks noGrp="1"/>
          </p:cNvSpPr>
          <p:nvPr>
            <p:ph type="body" idx="3"/>
          </p:nvPr>
        </p:nvSpPr>
        <p:spPr>
          <a:xfrm>
            <a:off x="6313975" y="1060314"/>
            <a:ext cx="2563500" cy="3945176"/>
          </a:xfrm>
        </p:spPr>
        <p:txBody>
          <a:bodyPr/>
          <a:lstStyle/>
          <a:p>
            <a:pPr marL="127000" indent="0">
              <a:buNone/>
            </a:pPr>
            <a:r>
              <a:rPr lang="en-US" sz="2400" u="sng" dirty="0"/>
              <a:t>Data Preparation</a:t>
            </a:r>
          </a:p>
          <a:p>
            <a:pPr marL="127000" indent="0">
              <a:buNone/>
            </a:pPr>
            <a:r>
              <a:rPr lang="en-US" b="1" dirty="0"/>
              <a:t>This includes all the activities for constructing final data set for applying modeling tool directly. Selecting data, cleaning data, constructing data, integrating data and formatting the data are included in this phase.</a:t>
            </a:r>
          </a:p>
          <a:p>
            <a:pPr marL="127000" indent="0">
              <a:buNone/>
            </a:pPr>
            <a:endParaRPr lang="en-US" dirty="0"/>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7" name="Title 1"/>
          <p:cNvSpPr>
            <a:spLocks noGrp="1"/>
          </p:cNvSpPr>
          <p:nvPr>
            <p:ph type="title"/>
          </p:nvPr>
        </p:nvSpPr>
        <p:spPr>
          <a:xfrm>
            <a:off x="457199" y="605600"/>
            <a:ext cx="8044775" cy="1082700"/>
          </a:xfrm>
        </p:spPr>
        <p:txBody>
          <a:bodyPr/>
          <a:lstStyle/>
          <a:p>
            <a:r>
              <a:rPr lang="en-US" sz="3600" dirty="0"/>
              <a:t>Phases of CDM Model (Cont.)</a:t>
            </a:r>
          </a:p>
        </p:txBody>
      </p:sp>
    </p:spTree>
    <p:extLst>
      <p:ext uri="{BB962C8B-B14F-4D97-AF65-F5344CB8AC3E}">
        <p14:creationId xmlns:p14="http://schemas.microsoft.com/office/powerpoint/2010/main" val="1996436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473" y="1478604"/>
            <a:ext cx="2563500" cy="3945176"/>
          </a:xfrm>
        </p:spPr>
        <p:txBody>
          <a:bodyPr/>
          <a:lstStyle/>
          <a:p>
            <a:pPr marL="127000" indent="0">
              <a:buNone/>
            </a:pPr>
            <a:r>
              <a:rPr lang="en-US" sz="2400" u="sng" dirty="0"/>
              <a:t>Modeling</a:t>
            </a:r>
          </a:p>
          <a:p>
            <a:pPr marL="127000" indent="0">
              <a:buNone/>
            </a:pPr>
            <a:r>
              <a:rPr lang="en-US" b="1" dirty="0"/>
              <a:t>In this phase involves selecting modeling techniques and modeling parameters and assessing created model. Select modeling technique, generate test design, build model, and assess model are the tasks in this phase.</a:t>
            </a:r>
          </a:p>
          <a:p>
            <a:pPr marL="127000" indent="0">
              <a:buNone/>
            </a:pPr>
            <a:endParaRPr lang="en-US" dirty="0"/>
          </a:p>
        </p:txBody>
      </p:sp>
      <p:sp>
        <p:nvSpPr>
          <p:cNvPr id="4" name="Text Placeholder 3"/>
          <p:cNvSpPr>
            <a:spLocks noGrp="1"/>
          </p:cNvSpPr>
          <p:nvPr>
            <p:ph type="body" idx="2"/>
          </p:nvPr>
        </p:nvSpPr>
        <p:spPr>
          <a:xfrm>
            <a:off x="3227588" y="1488331"/>
            <a:ext cx="2772383" cy="3945176"/>
          </a:xfrm>
        </p:spPr>
        <p:txBody>
          <a:bodyPr/>
          <a:lstStyle/>
          <a:p>
            <a:pPr marL="127000" indent="0">
              <a:buNone/>
            </a:pPr>
            <a:r>
              <a:rPr lang="en-US" sz="2400" u="sng" dirty="0"/>
              <a:t>Evaluation</a:t>
            </a:r>
          </a:p>
          <a:p>
            <a:pPr marL="127000" indent="0">
              <a:buNone/>
            </a:pPr>
            <a:r>
              <a:rPr lang="en-US" sz="1800" b="1" dirty="0"/>
              <a:t>This validates model in view of data analysis. Evaluate results, review process, and determine next steps are the tasks in this phase.</a:t>
            </a:r>
          </a:p>
        </p:txBody>
      </p:sp>
      <p:sp>
        <p:nvSpPr>
          <p:cNvPr id="5" name="Text Placeholder 4"/>
          <p:cNvSpPr>
            <a:spLocks noGrp="1"/>
          </p:cNvSpPr>
          <p:nvPr>
            <p:ph type="body" idx="3"/>
          </p:nvPr>
        </p:nvSpPr>
        <p:spPr>
          <a:xfrm>
            <a:off x="6216586" y="1410510"/>
            <a:ext cx="2563500" cy="3945176"/>
          </a:xfrm>
        </p:spPr>
        <p:txBody>
          <a:bodyPr/>
          <a:lstStyle/>
          <a:p>
            <a:pPr marL="127000" indent="0">
              <a:buNone/>
            </a:pPr>
            <a:r>
              <a:rPr lang="en-US" sz="2400" u="sng" dirty="0"/>
              <a:t>Deployment</a:t>
            </a:r>
          </a:p>
          <a:p>
            <a:pPr marL="127000" indent="0">
              <a:buNone/>
            </a:pPr>
            <a:r>
              <a:rPr lang="en-US" b="1" dirty="0"/>
              <a:t>This phase can be simple as generating a report. The business user normally executes the deployment phase. Plan deployment, plan monitoring and maintenance, produce final report, and review report are the steps involved in this phase.</a:t>
            </a:r>
          </a:p>
          <a:p>
            <a:pPr marL="127000" indent="0">
              <a:buNone/>
            </a:pPr>
            <a:endParaRPr lang="en-US" dirty="0"/>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1"/>
          <p:cNvSpPr>
            <a:spLocks noGrp="1"/>
          </p:cNvSpPr>
          <p:nvPr>
            <p:ph type="title"/>
          </p:nvPr>
        </p:nvSpPr>
        <p:spPr>
          <a:xfrm>
            <a:off x="447473" y="605600"/>
            <a:ext cx="8044775" cy="882731"/>
          </a:xfrm>
        </p:spPr>
        <p:txBody>
          <a:bodyPr/>
          <a:lstStyle/>
          <a:p>
            <a:r>
              <a:rPr lang="en-US" sz="3600" dirty="0"/>
              <a:t>Phases of CDM Model (Cont.)</a:t>
            </a:r>
          </a:p>
        </p:txBody>
      </p:sp>
    </p:spTree>
    <p:extLst>
      <p:ext uri="{BB962C8B-B14F-4D97-AF65-F5344CB8AC3E}">
        <p14:creationId xmlns:p14="http://schemas.microsoft.com/office/powerpoint/2010/main" val="3573805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48886" y="1866900"/>
            <a:ext cx="4242967" cy="1344898"/>
          </a:xfrm>
          <a:prstGeom prst="rect">
            <a:avLst/>
          </a:prstGeom>
        </p:spPr>
        <p:txBody>
          <a:bodyPr spcFirstLastPara="1" wrap="square" lIns="0" tIns="0" rIns="0" bIns="0" anchor="b" anchorCtr="0">
            <a:noAutofit/>
          </a:bodyPr>
          <a:lstStyle/>
          <a:p>
            <a:pPr lvl="0"/>
            <a:r>
              <a:rPr lang="en-US" dirty="0"/>
              <a:t>Data Mining Tools</a:t>
            </a:r>
            <a:endParaRPr sz="5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04737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 Mining Tools</a:t>
            </a:r>
            <a:br>
              <a:rPr lang="en-US" dirty="0"/>
            </a:br>
            <a:endParaRPr lang="en-US" dirty="0"/>
          </a:p>
        </p:txBody>
      </p:sp>
      <p:sp>
        <p:nvSpPr>
          <p:cNvPr id="3" name="Text Placeholder 2"/>
          <p:cNvSpPr>
            <a:spLocks noGrp="1"/>
          </p:cNvSpPr>
          <p:nvPr>
            <p:ph type="body" idx="1"/>
          </p:nvPr>
        </p:nvSpPr>
        <p:spPr>
          <a:xfrm>
            <a:off x="457200" y="1688300"/>
            <a:ext cx="7931887" cy="2679000"/>
          </a:xfrm>
        </p:spPr>
        <p:txBody>
          <a:bodyPr/>
          <a:lstStyle/>
          <a:p>
            <a:pPr marL="114300" indent="0" algn="l">
              <a:buNone/>
            </a:pPr>
            <a:r>
              <a:rPr lang="en-US" sz="1800" b="1" i="0" u="none" strike="noStrike" baseline="0" dirty="0">
                <a:latin typeface="Barlow Light" panose="020B0604020202020204" charset="0"/>
              </a:rPr>
              <a:t>There are a growing number of commercial data mining tools on the marketplace. The important features of data mining tools include:</a:t>
            </a:r>
          </a:p>
          <a:p>
            <a:pPr algn="l"/>
            <a:r>
              <a:rPr lang="en-US" sz="1800" b="1" i="0" u="none" strike="noStrike" baseline="0" dirty="0">
                <a:latin typeface="Barlow Light" panose="020B0604020202020204" charset="0"/>
              </a:rPr>
              <a:t>Data Preparation</a:t>
            </a:r>
          </a:p>
          <a:p>
            <a:pPr algn="l"/>
            <a:r>
              <a:rPr lang="en-US" sz="1800" b="1" i="0" u="none" strike="noStrike" baseline="0" dirty="0">
                <a:latin typeface="Barlow Light" panose="020B0604020202020204" charset="0"/>
              </a:rPr>
              <a:t>Selection of Mining operations</a:t>
            </a:r>
          </a:p>
          <a:p>
            <a:pPr algn="l"/>
            <a:r>
              <a:rPr lang="en-US" sz="1800" b="1" i="0" u="none" strike="noStrike" baseline="0" dirty="0">
                <a:latin typeface="Barlow Light" panose="020B0604020202020204" charset="0"/>
              </a:rPr>
              <a:t>Product scalability &amp; Performance</a:t>
            </a:r>
          </a:p>
          <a:p>
            <a:pPr algn="l"/>
            <a:r>
              <a:rPr lang="en-US" sz="1800" b="1" i="0" u="none" strike="noStrike" baseline="0" dirty="0">
                <a:latin typeface="Barlow Light" panose="020B0604020202020204" charset="0"/>
              </a:rPr>
              <a:t>Facilities for understanding results</a:t>
            </a:r>
            <a:endParaRPr lang="en-US"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2698976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 Preparation</a:t>
            </a:r>
            <a:br>
              <a:rPr lang="en-US" dirty="0"/>
            </a:br>
            <a:endParaRPr lang="en-US" dirty="0"/>
          </a:p>
        </p:txBody>
      </p:sp>
      <p:sp>
        <p:nvSpPr>
          <p:cNvPr id="3" name="Text Placeholder 2"/>
          <p:cNvSpPr>
            <a:spLocks noGrp="1"/>
          </p:cNvSpPr>
          <p:nvPr>
            <p:ph type="body" idx="1"/>
          </p:nvPr>
        </p:nvSpPr>
        <p:spPr>
          <a:xfrm>
            <a:off x="457200" y="1688300"/>
            <a:ext cx="7931887" cy="2679000"/>
          </a:xfrm>
        </p:spPr>
        <p:txBody>
          <a:bodyPr/>
          <a:lstStyle/>
          <a:p>
            <a:pPr marL="114300" indent="0" algn="l">
              <a:buNone/>
            </a:pPr>
            <a:r>
              <a:rPr lang="en-US" sz="1600" b="1" i="0" u="none" strike="noStrike" baseline="0" dirty="0">
                <a:latin typeface="Barlow Light" panose="020B0604020202020204" charset="0"/>
              </a:rPr>
              <a:t>Data preparation is the most time-consuming aspect of data mining. Some of the </a:t>
            </a:r>
            <a:r>
              <a:rPr lang="en-US" sz="1600" b="1" i="1" u="none" strike="noStrike" baseline="0" dirty="0">
                <a:latin typeface="Barlow Light" panose="020B0604020202020204" charset="0"/>
              </a:rPr>
              <a:t>functions </a:t>
            </a:r>
            <a:r>
              <a:rPr lang="en-US" sz="1600" b="1" i="0" u="none" strike="noStrike" baseline="0" dirty="0">
                <a:latin typeface="Barlow Light" panose="020B0604020202020204" charset="0"/>
              </a:rPr>
              <a:t>that a tool may provide to support data preparation include:</a:t>
            </a:r>
          </a:p>
          <a:p>
            <a:pPr algn="l"/>
            <a:r>
              <a:rPr lang="en-US" sz="1600" b="1" i="1" u="none" strike="noStrike" baseline="0" dirty="0">
                <a:latin typeface="Barlow Light" panose="020B0604020202020204" charset="0"/>
              </a:rPr>
              <a:t>Data cleansing</a:t>
            </a:r>
            <a:r>
              <a:rPr lang="en-US" sz="1600" b="1" i="0" u="none" strike="noStrike" baseline="0" dirty="0">
                <a:latin typeface="Barlow Light" panose="020B0604020202020204" charset="0"/>
              </a:rPr>
              <a:t>: such as handling missing data.</a:t>
            </a:r>
          </a:p>
          <a:p>
            <a:pPr algn="l"/>
            <a:r>
              <a:rPr lang="en-US" sz="1600" b="1" i="1" u="none" strike="noStrike" baseline="0" dirty="0">
                <a:latin typeface="Barlow Light" panose="020B0604020202020204" charset="0"/>
              </a:rPr>
              <a:t>Data describing</a:t>
            </a:r>
            <a:r>
              <a:rPr lang="en-US" sz="1600" b="1" i="0" u="none" strike="noStrike" baseline="0" dirty="0">
                <a:latin typeface="Barlow Light" panose="020B0604020202020204" charset="0"/>
              </a:rPr>
              <a:t>: such as the distribution of values.</a:t>
            </a:r>
          </a:p>
          <a:p>
            <a:pPr algn="l"/>
            <a:r>
              <a:rPr lang="en-US" sz="1600" b="1" i="1" u="none" strike="noStrike" baseline="0" dirty="0">
                <a:latin typeface="Barlow Light" panose="020B0604020202020204" charset="0"/>
              </a:rPr>
              <a:t>Data transforming</a:t>
            </a:r>
            <a:r>
              <a:rPr lang="en-US" sz="1600" b="1" i="0" u="none" strike="noStrike" baseline="0" dirty="0">
                <a:latin typeface="Barlow Light" panose="020B0604020202020204" charset="0"/>
              </a:rPr>
              <a:t>: such as performing calculations on existing columns.</a:t>
            </a:r>
          </a:p>
          <a:p>
            <a:pPr algn="l"/>
            <a:r>
              <a:rPr lang="en-US" sz="1600" b="1" i="1" u="none" strike="noStrike" baseline="0" dirty="0">
                <a:latin typeface="Barlow Light" panose="020B0604020202020204" charset="0"/>
              </a:rPr>
              <a:t>Data sampling</a:t>
            </a:r>
            <a:r>
              <a:rPr lang="en-US" sz="1600" b="1" i="0" u="none" strike="noStrike" baseline="0" dirty="0">
                <a:latin typeface="Barlow Light" panose="020B0604020202020204" charset="0"/>
              </a:rPr>
              <a:t>: for creation of training and validation data sets.</a:t>
            </a:r>
            <a:endParaRPr lang="en-US" sz="1600"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60977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14660" cy="627777"/>
          </a:xfrm>
        </p:spPr>
        <p:txBody>
          <a:bodyPr/>
          <a:lstStyle/>
          <a:p>
            <a:pPr lvl="0"/>
            <a:r>
              <a:rPr lang="en-US" sz="3600" dirty="0"/>
              <a:t>Selection of Mining Operations</a:t>
            </a:r>
            <a:br>
              <a:rPr lang="en-US" sz="3600" dirty="0"/>
            </a:br>
            <a:endParaRPr lang="en-US" sz="3600" dirty="0"/>
          </a:p>
        </p:txBody>
      </p:sp>
      <p:sp>
        <p:nvSpPr>
          <p:cNvPr id="3" name="Text Placeholder 2"/>
          <p:cNvSpPr>
            <a:spLocks noGrp="1"/>
          </p:cNvSpPr>
          <p:nvPr>
            <p:ph type="body" idx="1"/>
          </p:nvPr>
        </p:nvSpPr>
        <p:spPr>
          <a:xfrm>
            <a:off x="457200" y="1626782"/>
            <a:ext cx="8314660" cy="3871973"/>
          </a:xfrm>
        </p:spPr>
        <p:txBody>
          <a:bodyPr/>
          <a:lstStyle/>
          <a:p>
            <a:pPr marL="114300" indent="0" algn="l">
              <a:buNone/>
            </a:pPr>
            <a:r>
              <a:rPr lang="en-US" sz="1600" b="1" i="0" u="none" strike="noStrike" baseline="0" dirty="0">
                <a:latin typeface="Barlow Light" panose="020B0604020202020204" charset="0"/>
              </a:rPr>
              <a:t>It is important to understand the </a:t>
            </a:r>
            <a:r>
              <a:rPr lang="en-US" sz="1600" b="1" i="1" u="none" strike="noStrike" baseline="0" dirty="0">
                <a:latin typeface="Barlow Light" panose="020B0604020202020204" charset="0"/>
              </a:rPr>
              <a:t>characteristics of the operations </a:t>
            </a:r>
            <a:r>
              <a:rPr lang="en-US" sz="1600" b="1" i="0" u="none" strike="noStrike" baseline="0" dirty="0">
                <a:latin typeface="Barlow Light" panose="020B0604020202020204" charset="0"/>
              </a:rPr>
              <a:t>used by a data mining tool to ensure that they meet the user’s requirements. An important feature of an algorithm is its sensitivity to </a:t>
            </a:r>
            <a:r>
              <a:rPr lang="en-US" sz="1600" b="1" i="1" u="none" strike="noStrike" baseline="0" dirty="0">
                <a:latin typeface="Barlow Light" panose="020B0604020202020204" charset="0"/>
              </a:rPr>
              <a:t>noise</a:t>
            </a:r>
            <a:r>
              <a:rPr lang="en-US" sz="1600" b="1" i="0" u="none" strike="noStrike" baseline="0" dirty="0">
                <a:latin typeface="Barlow Light" panose="020B0604020202020204" charset="0"/>
              </a:rPr>
              <a:t>. In particular, it is important to establish that:</a:t>
            </a:r>
          </a:p>
          <a:p>
            <a:pPr algn="l"/>
            <a:r>
              <a:rPr lang="en-US" sz="1600" b="1" i="0" u="none" strike="noStrike" baseline="0" dirty="0">
                <a:latin typeface="Barlow Light" panose="020B0604020202020204" charset="0"/>
              </a:rPr>
              <a:t>How the algorithms treat the data types of the response and </a:t>
            </a:r>
            <a:r>
              <a:rPr lang="en-US" sz="1600" b="1" i="1" u="none" strike="noStrike" baseline="0" dirty="0">
                <a:latin typeface="Barlow Light" panose="020B0604020202020204" charset="0"/>
              </a:rPr>
              <a:t>predictor variables?</a:t>
            </a:r>
          </a:p>
          <a:p>
            <a:pPr algn="l"/>
            <a:r>
              <a:rPr lang="en-US" sz="1600" b="1" i="0" u="none" strike="noStrike" baseline="0" dirty="0">
                <a:latin typeface="Barlow Light" panose="020B0604020202020204" charset="0"/>
              </a:rPr>
              <a:t>How fast they train?</a:t>
            </a:r>
          </a:p>
          <a:p>
            <a:pPr algn="l"/>
            <a:r>
              <a:rPr lang="en-US" sz="1600" b="1" dirty="0">
                <a:latin typeface="Barlow Light" panose="020B0604020202020204" charset="0"/>
              </a:rPr>
              <a:t>H</a:t>
            </a:r>
            <a:r>
              <a:rPr lang="en-US" sz="1600" b="1" i="0" u="none" strike="noStrike" baseline="0" dirty="0">
                <a:latin typeface="Barlow Light" panose="020B0604020202020204" charset="0"/>
              </a:rPr>
              <a:t>ow fast they work on new data?</a:t>
            </a:r>
          </a:p>
          <a:p>
            <a:pPr algn="l"/>
            <a:r>
              <a:rPr lang="en-US" sz="1600" b="1" dirty="0">
                <a:latin typeface="Barlow Light" panose="020B0604020202020204" charset="0"/>
              </a:rPr>
              <a:t>H</a:t>
            </a:r>
            <a:r>
              <a:rPr lang="en-US" sz="1600" b="1" i="0" u="none" strike="noStrike" baseline="0" dirty="0">
                <a:latin typeface="Barlow Light" panose="020B0604020202020204" charset="0"/>
              </a:rPr>
              <a:t>ow sensitive a given algorithm is to missing data?</a:t>
            </a:r>
          </a:p>
          <a:p>
            <a:pPr algn="l"/>
            <a:r>
              <a:rPr lang="en-US" sz="1600" b="1" dirty="0">
                <a:latin typeface="Barlow Light" panose="020B0604020202020204" charset="0"/>
              </a:rPr>
              <a:t>H</a:t>
            </a:r>
            <a:r>
              <a:rPr lang="en-US" sz="1600" b="1" i="0" u="none" strike="noStrike" baseline="0" dirty="0">
                <a:latin typeface="Barlow Light" panose="020B0604020202020204" charset="0"/>
              </a:rPr>
              <a:t>ow robust are the patterns it discovers in the face of extraneous and incorrect data?</a:t>
            </a:r>
            <a:endParaRPr lang="en-US" sz="1600"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3779122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14660" cy="627777"/>
          </a:xfrm>
        </p:spPr>
        <p:txBody>
          <a:bodyPr/>
          <a:lstStyle/>
          <a:p>
            <a:pPr lvl="0"/>
            <a:r>
              <a:rPr lang="en-US" sz="3600" dirty="0"/>
              <a:t>Selection of Mining Operations</a:t>
            </a:r>
            <a:br>
              <a:rPr lang="en-US" sz="3600" dirty="0"/>
            </a:br>
            <a:endParaRPr lang="en-US" sz="3600" dirty="0"/>
          </a:p>
        </p:txBody>
      </p:sp>
      <p:sp>
        <p:nvSpPr>
          <p:cNvPr id="3" name="Text Placeholder 2"/>
          <p:cNvSpPr>
            <a:spLocks noGrp="1"/>
          </p:cNvSpPr>
          <p:nvPr>
            <p:ph type="body" idx="1"/>
          </p:nvPr>
        </p:nvSpPr>
        <p:spPr>
          <a:xfrm>
            <a:off x="457200" y="1641401"/>
            <a:ext cx="3466213" cy="2881422"/>
          </a:xfrm>
        </p:spPr>
        <p:txBody>
          <a:bodyPr/>
          <a:lstStyle/>
          <a:p>
            <a:pPr marL="114300" indent="0" algn="l">
              <a:buNone/>
            </a:pPr>
            <a:r>
              <a:rPr lang="en-US" sz="1800" b="1" i="1" u="sng" strike="noStrike" baseline="0" dirty="0">
                <a:latin typeface="Barlow Light" panose="020B0604020202020204" charset="0"/>
              </a:rPr>
              <a:t>~ Predictor Variables </a:t>
            </a:r>
            <a:r>
              <a:rPr lang="en-US" sz="1800" b="1" i="0" u="none" strike="noStrike" baseline="0" dirty="0">
                <a:latin typeface="Barlow Light" panose="020B0604020202020204" charset="0"/>
              </a:rPr>
              <a:t>: </a:t>
            </a:r>
            <a:r>
              <a:rPr lang="en-US" sz="1600" b="1" i="0" u="none" strike="noStrike" baseline="0" dirty="0">
                <a:latin typeface="Barlow Light" panose="020B0604020202020204" charset="0"/>
              </a:rPr>
              <a:t>A predictor variable is the column in a database that can be used to build a predictor model, to predict values in another column.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6" name="Text Placeholder 2">
            <a:extLst>
              <a:ext uri="{FF2B5EF4-FFF2-40B4-BE49-F238E27FC236}">
                <a16:creationId xmlns:a16="http://schemas.microsoft.com/office/drawing/2014/main" id="{E6A745A8-59F8-4507-BE21-5AC73C785CB5}"/>
              </a:ext>
            </a:extLst>
          </p:cNvPr>
          <p:cNvSpPr txBox="1">
            <a:spLocks/>
          </p:cNvSpPr>
          <p:nvPr/>
        </p:nvSpPr>
        <p:spPr>
          <a:xfrm>
            <a:off x="4614531" y="1233378"/>
            <a:ext cx="3700130" cy="31153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Font typeface="Barlow Light"/>
              <a:buNone/>
            </a:pPr>
            <a:endParaRPr lang="en-US" b="1" dirty="0">
              <a:latin typeface="Barlow Light" panose="020B0604020202020204" charset="0"/>
            </a:endParaRPr>
          </a:p>
          <a:p>
            <a:pPr marL="114300" indent="0">
              <a:buFont typeface="Barlow Light"/>
              <a:buNone/>
            </a:pPr>
            <a:r>
              <a:rPr lang="en-US" b="1" i="1" u="sng" dirty="0">
                <a:latin typeface="Barlow Light" panose="020B0604020202020204" charset="0"/>
              </a:rPr>
              <a:t>~ Noise </a:t>
            </a:r>
            <a:r>
              <a:rPr lang="en-US" b="1" dirty="0">
                <a:latin typeface="Barlow Light" panose="020B0604020202020204" charset="0"/>
              </a:rPr>
              <a:t>: </a:t>
            </a:r>
            <a:r>
              <a:rPr lang="en-US" sz="1600" b="1" dirty="0">
                <a:latin typeface="Barlow Light" panose="020B0604020202020204" charset="0"/>
              </a:rPr>
              <a:t>Noise is the difference between a model and its predictions. Sometimes data is referred to as being noisy when it contains errors such as many missing or incorrect values or when there are extraneous columns.</a:t>
            </a:r>
          </a:p>
        </p:txBody>
      </p:sp>
    </p:spTree>
    <p:extLst>
      <p:ext uri="{BB962C8B-B14F-4D97-AF65-F5344CB8AC3E}">
        <p14:creationId xmlns:p14="http://schemas.microsoft.com/office/powerpoint/2010/main" val="277062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7514" y="1586368"/>
            <a:ext cx="6267085" cy="3579900"/>
          </a:xfrm>
        </p:spPr>
        <p:txBody>
          <a:bodyPr/>
          <a:lstStyle/>
          <a:p>
            <a:pPr marL="25400" indent="0">
              <a:buNone/>
            </a:pPr>
            <a:r>
              <a:rPr lang="en-US" sz="2800" dirty="0"/>
              <a:t>“The process of extracting valid, previously unknown, comprehensible, and actionable information from large databases and using it to make crucial business decisions is called Data Mining”</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4" name="Google Shape;2228;p37"/>
          <p:cNvGrpSpPr/>
          <p:nvPr/>
        </p:nvGrpSpPr>
        <p:grpSpPr>
          <a:xfrm>
            <a:off x="6811333" y="493303"/>
            <a:ext cx="2066142" cy="1928884"/>
            <a:chOff x="2012475" y="393272"/>
            <a:chExt cx="4440240" cy="4609126"/>
          </a:xfrm>
        </p:grpSpPr>
        <p:sp>
          <p:nvSpPr>
            <p:cNvPr id="5" name="Google Shape;2229;p37"/>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230;p37"/>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231;p37"/>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232;p37"/>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233;p37"/>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234;p37"/>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235;p37"/>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236;p37"/>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237;p37"/>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238;p37"/>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239;p37"/>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240;p37"/>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241;p37"/>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242;p37"/>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243;p37"/>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244;p37"/>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245;p37"/>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46;p37"/>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247;p37"/>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248;p37"/>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249;p37"/>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250;p37"/>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251;p37"/>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252;p37"/>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253;p37"/>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254;p37"/>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255;p37"/>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256;p37"/>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257;p37"/>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258;p37"/>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259;p37"/>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260;p37"/>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261;p37"/>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262;p37"/>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263;p37"/>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264;p37"/>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265;p37"/>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266;p37"/>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267;p37"/>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268;p37"/>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269;p37"/>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270;p37"/>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71;p37"/>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272;p37"/>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273;p37"/>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274;p37"/>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275;p37"/>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76;p37"/>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277;p37"/>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278;p37"/>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279;p37"/>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280;p37"/>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281;p37"/>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282;p37"/>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283;p37"/>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284;p37"/>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285;p37"/>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286;p37"/>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287;p37"/>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288;p37"/>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289;p37"/>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290;p37"/>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291;p37"/>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292;p37"/>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293;p37"/>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294;p37"/>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295;p37"/>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296;p37"/>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297;p37"/>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298;p37"/>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299;p37"/>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00;p37"/>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01;p37"/>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02;p37"/>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03;p37"/>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04;p37"/>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05;p37"/>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06;p37"/>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07;p37"/>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08;p37"/>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309;p37"/>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310;p37"/>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311;p37"/>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312;p37"/>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313;p37"/>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314;p37"/>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315;p37"/>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316;p37"/>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317;p37"/>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318;p37"/>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319;p37"/>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320;p37"/>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321;p37"/>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87499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Product Scalability &amp; Performance</a:t>
            </a:r>
            <a:br>
              <a:rPr lang="en-US" sz="3600" dirty="0"/>
            </a:br>
            <a:endParaRPr lang="en-US" sz="3600" dirty="0"/>
          </a:p>
        </p:txBody>
      </p:sp>
      <p:sp>
        <p:nvSpPr>
          <p:cNvPr id="3" name="Text Placeholder 2"/>
          <p:cNvSpPr>
            <a:spLocks noGrp="1"/>
          </p:cNvSpPr>
          <p:nvPr>
            <p:ph type="body" idx="1"/>
          </p:nvPr>
        </p:nvSpPr>
        <p:spPr>
          <a:xfrm>
            <a:off x="457199" y="1417766"/>
            <a:ext cx="7931887" cy="3218984"/>
          </a:xfrm>
        </p:spPr>
        <p:txBody>
          <a:bodyPr/>
          <a:lstStyle/>
          <a:p>
            <a:pPr marL="114300" indent="0" algn="l">
              <a:buNone/>
            </a:pPr>
            <a:r>
              <a:rPr lang="en-US" sz="1600" b="1" dirty="0">
                <a:latin typeface="Barlow Light" panose="020B0604020202020204" charset="0"/>
              </a:rPr>
              <a:t>Scalability and performance are important considerations when seeking a tool that is capable of dealing with increasing amounts of data in terms of numbers of rows and columns possibly with sophisticated validation controls. The need to provide scalability while maintaining satisfactory performance may require investigations into whether a tool is capable of supporting parallel processing using technologies such as Symmetric Multi-Processing (SMP) or Massively Parallel Processing (MPP) or not?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730603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Facilities for Understanding Results</a:t>
            </a:r>
          </a:p>
        </p:txBody>
      </p:sp>
      <p:sp>
        <p:nvSpPr>
          <p:cNvPr id="3" name="Text Placeholder 2"/>
          <p:cNvSpPr>
            <a:spLocks noGrp="1"/>
          </p:cNvSpPr>
          <p:nvPr>
            <p:ph type="body" idx="1"/>
          </p:nvPr>
        </p:nvSpPr>
        <p:spPr>
          <a:xfrm>
            <a:off x="457199" y="1845709"/>
            <a:ext cx="7931887" cy="3218984"/>
          </a:xfrm>
        </p:spPr>
        <p:txBody>
          <a:bodyPr/>
          <a:lstStyle/>
          <a:p>
            <a:pPr marL="114300" indent="0" algn="l">
              <a:buNone/>
            </a:pPr>
            <a:r>
              <a:rPr lang="en-US" sz="1600" b="1" i="0" u="none" strike="noStrike" baseline="0" dirty="0">
                <a:latin typeface="Barlow Light" panose="020B0604020202020204" charset="0"/>
              </a:rPr>
              <a:t>A good data mining tool should help the user understand the results by providing measures such as those describing accuracy and significance in useful formats (e.g. confusion matrix). By allowing the user to perform sensitivity analysis on the result, and by presenting the result in alternative ways (using, for example, visualization techniques)</a:t>
            </a:r>
            <a:endParaRPr lang="en-US" sz="1600"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3248902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Facilities for Understanding Results</a:t>
            </a:r>
          </a:p>
        </p:txBody>
      </p:sp>
      <p:sp>
        <p:nvSpPr>
          <p:cNvPr id="3" name="Text Placeholder 2"/>
          <p:cNvSpPr>
            <a:spLocks noGrp="1"/>
          </p:cNvSpPr>
          <p:nvPr>
            <p:ph type="body" idx="1"/>
          </p:nvPr>
        </p:nvSpPr>
        <p:spPr>
          <a:xfrm>
            <a:off x="457199" y="1703289"/>
            <a:ext cx="3413052" cy="3203995"/>
          </a:xfrm>
        </p:spPr>
        <p:txBody>
          <a:bodyPr/>
          <a:lstStyle/>
          <a:p>
            <a:pPr algn="l"/>
            <a:r>
              <a:rPr lang="en-US" i="0" u="sng" strike="noStrike" baseline="0" dirty="0">
                <a:latin typeface="Barlow Light" panose="020B0604020202020204" charset="0"/>
              </a:rPr>
              <a:t>Sensitivity analysis </a:t>
            </a:r>
            <a:r>
              <a:rPr lang="en-US" sz="1600" b="1" i="0" u="none" strike="noStrike" baseline="0" dirty="0">
                <a:latin typeface="Barlow Light" panose="020B0604020202020204" charset="0"/>
              </a:rPr>
              <a:t>determines the sensitivity of a predictive model to small fluctuations in predictor value. Through this technique end-users can gauge the effects of noise and environmental change on the accuracy of the model.</a:t>
            </a:r>
            <a:endParaRPr lang="en-US" sz="1600"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6" name="Text Placeholder 2">
            <a:extLst>
              <a:ext uri="{FF2B5EF4-FFF2-40B4-BE49-F238E27FC236}">
                <a16:creationId xmlns:a16="http://schemas.microsoft.com/office/drawing/2014/main" id="{BEE3949A-AC12-42B0-B229-0014BEE566B0}"/>
              </a:ext>
            </a:extLst>
          </p:cNvPr>
          <p:cNvSpPr txBox="1">
            <a:spLocks/>
          </p:cNvSpPr>
          <p:nvPr/>
        </p:nvSpPr>
        <p:spPr>
          <a:xfrm>
            <a:off x="4646428" y="1688300"/>
            <a:ext cx="3413052" cy="321898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l"/>
            <a:r>
              <a:rPr lang="en-US" i="0" u="sng" strike="noStrike" baseline="0" dirty="0">
                <a:latin typeface="Barlow Light" panose="020B0604020202020204" charset="0"/>
              </a:rPr>
              <a:t>Confusion matrix </a:t>
            </a:r>
            <a:r>
              <a:rPr lang="en-US" i="0" u="none" strike="noStrike" baseline="0" dirty="0">
                <a:latin typeface="Barlow Light" panose="020B0604020202020204" charset="0"/>
              </a:rPr>
              <a:t>: </a:t>
            </a:r>
            <a:r>
              <a:rPr lang="en-US" sz="1600" b="1" i="0" u="none" strike="noStrike" baseline="0" dirty="0">
                <a:latin typeface="Barlow Light" panose="020B0604020202020204" charset="0"/>
              </a:rPr>
              <a:t>A Confusion matrix shows the counts of the actual versus predicted class values. It shows not only how well the model predicts, but also presents the details needed to see exactly where things may have gone wrong</a:t>
            </a:r>
            <a:endParaRPr lang="en-US" sz="1600" b="1" dirty="0">
              <a:latin typeface="Barlow Light" panose="020B0604020202020204" charset="0"/>
            </a:endParaRPr>
          </a:p>
        </p:txBody>
      </p:sp>
    </p:spTree>
    <p:extLst>
      <p:ext uri="{BB962C8B-B14F-4D97-AF65-F5344CB8AC3E}">
        <p14:creationId xmlns:p14="http://schemas.microsoft.com/office/powerpoint/2010/main" val="595688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Facilities for Understanding Results</a:t>
            </a:r>
          </a:p>
        </p:txBody>
      </p:sp>
      <p:sp>
        <p:nvSpPr>
          <p:cNvPr id="3" name="Text Placeholder 2"/>
          <p:cNvSpPr>
            <a:spLocks noGrp="1"/>
          </p:cNvSpPr>
          <p:nvPr>
            <p:ph type="body" idx="1"/>
          </p:nvPr>
        </p:nvSpPr>
        <p:spPr>
          <a:xfrm>
            <a:off x="244546" y="1667057"/>
            <a:ext cx="6060561" cy="1299428"/>
          </a:xfrm>
        </p:spPr>
        <p:txBody>
          <a:bodyPr/>
          <a:lstStyle/>
          <a:p>
            <a:pPr marL="114300" indent="0" algn="just">
              <a:buNone/>
            </a:pPr>
            <a:r>
              <a:rPr lang="en-US" b="1" i="0" u="sng" strike="noStrike" baseline="0" dirty="0">
                <a:latin typeface="Barlow Light" panose="020B0604020202020204" charset="0"/>
              </a:rPr>
              <a:t>Visualization</a:t>
            </a:r>
            <a:r>
              <a:rPr lang="en-US" sz="1600" b="1" i="0" u="none" strike="noStrike" baseline="0" dirty="0">
                <a:latin typeface="Barlow Light" panose="020B0604020202020204" charset="0"/>
              </a:rPr>
              <a:t> graphically displays data to facilitate better understanding of its meaning. Graphical capabilities range from simple scatter plots to complex multidimensional representations.</a:t>
            </a:r>
            <a:endParaRPr lang="en-US" sz="1600" b="1" dirty="0">
              <a:latin typeface="Barlow Light" panose="020B060402020202020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13" name="Picture 12">
            <a:extLst>
              <a:ext uri="{FF2B5EF4-FFF2-40B4-BE49-F238E27FC236}">
                <a16:creationId xmlns:a16="http://schemas.microsoft.com/office/drawing/2014/main" id="{F3B7F66E-3F70-4059-B54E-4CD2F2ACA77D}"/>
              </a:ext>
            </a:extLst>
          </p:cNvPr>
          <p:cNvPicPr>
            <a:picLocks noChangeAspect="1"/>
          </p:cNvPicPr>
          <p:nvPr/>
        </p:nvPicPr>
        <p:blipFill>
          <a:blip r:embed="rId2"/>
          <a:stretch>
            <a:fillRect/>
          </a:stretch>
        </p:blipFill>
        <p:spPr>
          <a:xfrm>
            <a:off x="6400800" y="1845608"/>
            <a:ext cx="2498654" cy="2692292"/>
          </a:xfrm>
          <a:prstGeom prst="rect">
            <a:avLst/>
          </a:prstGeom>
        </p:spPr>
      </p:pic>
      <p:pic>
        <p:nvPicPr>
          <p:cNvPr id="15" name="Picture 14">
            <a:extLst>
              <a:ext uri="{FF2B5EF4-FFF2-40B4-BE49-F238E27FC236}">
                <a16:creationId xmlns:a16="http://schemas.microsoft.com/office/drawing/2014/main" id="{6A48F051-1353-44A1-AF61-062870A3E62A}"/>
              </a:ext>
            </a:extLst>
          </p:cNvPr>
          <p:cNvPicPr>
            <a:picLocks noChangeAspect="1"/>
          </p:cNvPicPr>
          <p:nvPr/>
        </p:nvPicPr>
        <p:blipFill>
          <a:blip r:embed="rId3"/>
          <a:stretch>
            <a:fillRect/>
          </a:stretch>
        </p:blipFill>
        <p:spPr>
          <a:xfrm>
            <a:off x="680482" y="2664698"/>
            <a:ext cx="5188688" cy="2315864"/>
          </a:xfrm>
          <a:prstGeom prst="rect">
            <a:avLst/>
          </a:prstGeom>
        </p:spPr>
      </p:pic>
    </p:spTree>
    <p:extLst>
      <p:ext uri="{BB962C8B-B14F-4D97-AF65-F5344CB8AC3E}">
        <p14:creationId xmlns:p14="http://schemas.microsoft.com/office/powerpoint/2010/main" val="61671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48886" y="1866899"/>
            <a:ext cx="4376541" cy="1778765"/>
          </a:xfrm>
          <a:prstGeom prst="rect">
            <a:avLst/>
          </a:prstGeom>
        </p:spPr>
        <p:txBody>
          <a:bodyPr spcFirstLastPara="1" wrap="square" lIns="0" tIns="0" rIns="0" bIns="0" anchor="b" anchorCtr="0">
            <a:noAutofit/>
          </a:bodyPr>
          <a:lstStyle/>
          <a:p>
            <a:pPr lvl="0"/>
            <a:r>
              <a:rPr lang="en-US" dirty="0"/>
              <a:t>Data Mining &amp; Data Warehouse</a:t>
            </a:r>
            <a:endParaRPr sz="5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789021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07" y="605600"/>
            <a:ext cx="7549115" cy="1082700"/>
          </a:xfrm>
        </p:spPr>
        <p:txBody>
          <a:bodyPr/>
          <a:lstStyle/>
          <a:p>
            <a:pPr lvl="0"/>
            <a:r>
              <a:rPr lang="en-US" sz="3600" dirty="0"/>
              <a:t>Data Mining &amp; Data Warehouse</a:t>
            </a:r>
          </a:p>
        </p:txBody>
      </p:sp>
      <p:sp>
        <p:nvSpPr>
          <p:cNvPr id="3" name="Text Placeholder 2"/>
          <p:cNvSpPr>
            <a:spLocks noGrp="1"/>
          </p:cNvSpPr>
          <p:nvPr>
            <p:ph type="body" idx="1"/>
          </p:nvPr>
        </p:nvSpPr>
        <p:spPr>
          <a:xfrm>
            <a:off x="255181" y="1233377"/>
            <a:ext cx="8708066" cy="3304523"/>
          </a:xfrm>
        </p:spPr>
        <p:txBody>
          <a:bodyPr/>
          <a:lstStyle/>
          <a:p>
            <a:pPr marL="114300" indent="0">
              <a:buNone/>
            </a:pPr>
            <a:r>
              <a:rPr lang="en-PK" sz="1600" b="1" dirty="0">
                <a:effectLst/>
                <a:latin typeface="Barlow Light" panose="020B0604020202020204" charset="0"/>
                <a:ea typeface="Times New Roman" panose="02020603050405020304" pitchFamily="18" charset="0"/>
                <a:cs typeface="Calibri" panose="020F0502020204030204" pitchFamily="34" charset="0"/>
              </a:rPr>
              <a:t>Data mining requires a single, separate, clean, integrated, and self-consistent source of data.</a:t>
            </a:r>
            <a:r>
              <a:rPr lang="en-US" sz="1600" b="1" dirty="0">
                <a:effectLst/>
                <a:latin typeface="Barlow Light" panose="020B0604020202020204" charset="0"/>
                <a:ea typeface="Times New Roman" panose="02020603050405020304" pitchFamily="18" charset="0"/>
                <a:cs typeface="Calibri" panose="020F0502020204030204" pitchFamily="34" charset="0"/>
              </a:rPr>
              <a:t> Following are the reasons of data warehouse for providing data mining:</a:t>
            </a:r>
          </a:p>
          <a:p>
            <a:pPr marL="285750" indent="-285750">
              <a:lnSpc>
                <a:spcPct val="100000"/>
              </a:lnSpc>
              <a:spcAft>
                <a:spcPts val="800"/>
              </a:spcAft>
            </a:pPr>
            <a:r>
              <a:rPr lang="en-US" sz="1600" b="1" dirty="0">
                <a:effectLst/>
                <a:latin typeface="Barlow Light" panose="020B0604020202020204" charset="0"/>
                <a:ea typeface="Times New Roman" panose="02020603050405020304" pitchFamily="18" charset="0"/>
                <a:cs typeface="Calibri" panose="020F0502020204030204" pitchFamily="34" charset="0"/>
              </a:rPr>
              <a:t>Quality and flexibility of data are the requirement of mining for ensuring accuracy of model.</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a:p>
            <a:pPr marL="285750" indent="-285750">
              <a:lnSpc>
                <a:spcPct val="100000"/>
              </a:lnSpc>
              <a:spcAft>
                <a:spcPts val="800"/>
              </a:spcAft>
            </a:pPr>
            <a:r>
              <a:rPr lang="en-US" sz="1600" b="1" dirty="0">
                <a:effectLst/>
                <a:latin typeface="Barlow Light" panose="020B0604020202020204" charset="0"/>
                <a:ea typeface="Times New Roman" panose="02020603050405020304" pitchFamily="18" charset="0"/>
                <a:cs typeface="Calibri" panose="020F0502020204030204" pitchFamily="34" charset="0"/>
              </a:rPr>
              <a:t>Mining data from multiple sources is beneficial. Data warehouse contain data from many sources.</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a:p>
            <a:pPr marL="285750" indent="-285750">
              <a:lnSpc>
                <a:spcPct val="100000"/>
              </a:lnSpc>
              <a:spcAft>
                <a:spcPts val="800"/>
              </a:spcAft>
            </a:pPr>
            <a:r>
              <a:rPr lang="en-US" sz="1600" b="1" dirty="0">
                <a:effectLst/>
                <a:latin typeface="Barlow Light" panose="020B0604020202020204" charset="0"/>
                <a:ea typeface="Times New Roman" panose="02020603050405020304" pitchFamily="18" charset="0"/>
                <a:cs typeface="Calibri" panose="020F0502020204030204" pitchFamily="34" charset="0"/>
              </a:rPr>
              <a:t>Selecting appropriate subsets of fields and records for mining need query capabilities.</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a:p>
            <a:pPr marL="285750" indent="-285750">
              <a:lnSpc>
                <a:spcPct val="100000"/>
              </a:lnSpc>
              <a:spcAft>
                <a:spcPts val="800"/>
              </a:spcAft>
            </a:pPr>
            <a:r>
              <a:rPr lang="en-US" sz="1600" b="1" dirty="0">
                <a:effectLst/>
                <a:latin typeface="Barlow Light" panose="020B0604020202020204" charset="0"/>
                <a:ea typeface="Times New Roman" panose="02020603050405020304" pitchFamily="18" charset="0"/>
                <a:cs typeface="Calibri" panose="020F0502020204030204" pitchFamily="34" charset="0"/>
              </a:rPr>
              <a:t>Data mining is useful and data warehouse give us facility for back to data source.</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a:p>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3425659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48886" y="1866900"/>
            <a:ext cx="4242967" cy="1344898"/>
          </a:xfrm>
          <a:prstGeom prst="rect">
            <a:avLst/>
          </a:prstGeom>
        </p:spPr>
        <p:txBody>
          <a:bodyPr spcFirstLastPara="1" wrap="square" lIns="0" tIns="0" rIns="0" bIns="0" anchor="b" anchorCtr="0">
            <a:noAutofit/>
          </a:bodyPr>
          <a:lstStyle/>
          <a:p>
            <a:pPr lvl="0"/>
            <a:r>
              <a:rPr lang="en-US" dirty="0"/>
              <a:t>Oracle Data Mining</a:t>
            </a:r>
            <a:endParaRPr sz="5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749472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a:t>
            </a:r>
          </a:p>
        </p:txBody>
      </p:sp>
      <p:sp>
        <p:nvSpPr>
          <p:cNvPr id="3" name="Text Placeholder 2"/>
          <p:cNvSpPr>
            <a:spLocks noGrp="1"/>
          </p:cNvSpPr>
          <p:nvPr>
            <p:ph type="body" idx="1"/>
          </p:nvPr>
        </p:nvSpPr>
        <p:spPr>
          <a:xfrm>
            <a:off x="457198" y="1382233"/>
            <a:ext cx="7453423" cy="3155667"/>
          </a:xfrm>
        </p:spPr>
        <p:txBody>
          <a:bodyPr/>
          <a:lstStyle/>
          <a:p>
            <a:pPr marL="114300" indent="0" algn="l">
              <a:buNone/>
            </a:pPr>
            <a:r>
              <a:rPr lang="en-US" sz="2400" b="1" i="0" u="none" strike="noStrike" baseline="0" dirty="0">
                <a:latin typeface="Barlow Light" panose="020B0604020202020204" charset="0"/>
              </a:rPr>
              <a:t>Two major types of analysis are:</a:t>
            </a:r>
          </a:p>
          <a:p>
            <a:r>
              <a:rPr lang="en-US" sz="2400" b="1" i="0" u="none" strike="noStrike" baseline="0" dirty="0">
                <a:latin typeface="Barlow Light" panose="020B0604020202020204" charset="0"/>
              </a:rPr>
              <a:t>OLAP and</a:t>
            </a:r>
          </a:p>
          <a:p>
            <a:r>
              <a:rPr lang="en-US" sz="2400" b="1" i="0" u="none" strike="noStrike" baseline="0" dirty="0">
                <a:latin typeface="Barlow Light" panose="020B0604020202020204" charset="0"/>
              </a:rPr>
              <a:t>Data mining. </a:t>
            </a:r>
          </a:p>
          <a:p>
            <a:pPr marL="114300" indent="0">
              <a:buNone/>
            </a:pPr>
            <a:r>
              <a:rPr lang="en-US" sz="2400" b="1" i="0" u="none" strike="noStrike" baseline="0" dirty="0">
                <a:latin typeface="Barlow Light" panose="020B0604020202020204" charset="0"/>
              </a:rPr>
              <a:t>Oracle has integrated OLAP and data mining capabilities directly into the database server.</a:t>
            </a:r>
            <a:endParaRPr lang="en-PK" sz="2400" b="1" dirty="0">
              <a:effectLst/>
              <a:latin typeface="Barlow Light" panose="020B0604020202020204" charset="0"/>
              <a:ea typeface="Times New Roman" panose="02020603050405020304" pitchFamily="18" charset="0"/>
              <a:cs typeface="Times New Roman" panose="02020603050405020304" pitchFamily="18" charset="0"/>
            </a:endParaRPr>
          </a:p>
          <a:p>
            <a:pPr marL="114300" indent="0" algn="l">
              <a:buNone/>
            </a:pPr>
            <a:endParaRPr lang="en-PK" sz="1600"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129426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Data Mining Capabilities</a:t>
            </a:r>
          </a:p>
        </p:txBody>
      </p:sp>
      <p:sp>
        <p:nvSpPr>
          <p:cNvPr id="3" name="Text Placeholder 2"/>
          <p:cNvSpPr>
            <a:spLocks noGrp="1"/>
          </p:cNvSpPr>
          <p:nvPr>
            <p:ph type="body" idx="1"/>
          </p:nvPr>
        </p:nvSpPr>
        <p:spPr>
          <a:xfrm>
            <a:off x="457199" y="1382233"/>
            <a:ext cx="7761768" cy="3155667"/>
          </a:xfrm>
        </p:spPr>
        <p:txBody>
          <a:bodyPr/>
          <a:lstStyle/>
          <a:p>
            <a:pPr algn="l"/>
            <a:r>
              <a:rPr lang="en-US" sz="1600" b="1" i="0" u="none" strike="noStrike" baseline="0" dirty="0">
                <a:latin typeface="Barlow Light" panose="020B0604020202020204" charset="0"/>
              </a:rPr>
              <a:t>An API that provides programmatic control and application integration;</a:t>
            </a:r>
          </a:p>
          <a:p>
            <a:pPr algn="l"/>
            <a:r>
              <a:rPr lang="en-US" sz="1600" b="1" i="0" u="none" strike="noStrike" baseline="0" dirty="0">
                <a:latin typeface="Barlow Light" panose="020B0604020202020204" charset="0"/>
              </a:rPr>
              <a:t>analytical capabilities with OLAP and statistical functions in the database.</a:t>
            </a:r>
          </a:p>
          <a:p>
            <a:pPr algn="l"/>
            <a:r>
              <a:rPr lang="en-US" sz="1600" b="1" i="0" u="none" strike="noStrike" baseline="0" dirty="0">
                <a:latin typeface="Barlow Light" panose="020B0604020202020204" charset="0"/>
              </a:rPr>
              <a:t>multiple algorithms: Naïve Bayes, Decision Trees, Clustering, and</a:t>
            </a:r>
          </a:p>
          <a:p>
            <a:pPr algn="l"/>
            <a:r>
              <a:rPr lang="en-US" sz="1600" b="1" i="0" u="none" strike="noStrike" baseline="0" dirty="0">
                <a:latin typeface="Barlow Light" panose="020B0604020202020204" charset="0"/>
              </a:rPr>
              <a:t>Association Rules.</a:t>
            </a:r>
          </a:p>
          <a:p>
            <a:pPr algn="l"/>
            <a:r>
              <a:rPr lang="en-US" sz="1600" b="1" i="0" u="none" strike="noStrike" baseline="0" dirty="0">
                <a:latin typeface="Barlow Light" panose="020B0604020202020204" charset="0"/>
              </a:rPr>
              <a:t>real-time and batch scoring modes.</a:t>
            </a:r>
          </a:p>
          <a:p>
            <a:pPr algn="l"/>
            <a:r>
              <a:rPr lang="en-US" sz="1600" b="1" i="0" u="none" strike="noStrike" baseline="0" dirty="0">
                <a:latin typeface="Barlow Light" panose="020B0604020202020204" charset="0"/>
              </a:rPr>
              <a:t>multiple prediction types.</a:t>
            </a:r>
          </a:p>
          <a:p>
            <a:pPr algn="l"/>
            <a:r>
              <a:rPr lang="en-US" sz="1600" b="1" i="0" u="none" strike="noStrike" baseline="0" dirty="0">
                <a:latin typeface="Barlow Light" panose="020B0604020202020204" charset="0"/>
              </a:rPr>
              <a:t>association insights.</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899084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Prediction &amp; Insights</a:t>
            </a:r>
          </a:p>
        </p:txBody>
      </p:sp>
      <p:sp>
        <p:nvSpPr>
          <p:cNvPr id="3" name="Text Placeholder 2"/>
          <p:cNvSpPr>
            <a:spLocks noGrp="1"/>
          </p:cNvSpPr>
          <p:nvPr>
            <p:ph type="body" idx="1"/>
          </p:nvPr>
        </p:nvSpPr>
        <p:spPr>
          <a:xfrm>
            <a:off x="457199" y="1584251"/>
            <a:ext cx="7761768" cy="2953649"/>
          </a:xfrm>
        </p:spPr>
        <p:txBody>
          <a:bodyPr/>
          <a:lstStyle/>
          <a:p>
            <a:pPr marL="114300" indent="0" algn="l">
              <a:buNone/>
            </a:pPr>
            <a:r>
              <a:rPr lang="en-US" sz="1600" b="1" i="0" u="none" strike="noStrike" baseline="0" dirty="0">
                <a:latin typeface="Barlow Light" panose="020B0604020202020204" charset="0"/>
              </a:rPr>
              <a:t>ODM uses data mining algorithms to sift through the large volumes of data generated</a:t>
            </a:r>
            <a:r>
              <a:rPr lang="en-US" sz="1600" b="1" dirty="0">
                <a:latin typeface="Barlow Light" panose="020B0604020202020204" charset="0"/>
              </a:rPr>
              <a:t> </a:t>
            </a:r>
            <a:r>
              <a:rPr lang="en-US" sz="1600" b="1" i="0" u="none" strike="noStrike" baseline="0" dirty="0">
                <a:latin typeface="Barlow Light" panose="020B0604020202020204" charset="0"/>
              </a:rPr>
              <a:t>by e-businesses to produce, evaluate, and deploy predictive models.</a:t>
            </a:r>
          </a:p>
          <a:p>
            <a:pPr marL="114300" indent="0" algn="l">
              <a:buNone/>
            </a:pPr>
            <a:r>
              <a:rPr lang="en-US" sz="1600" b="1" i="0" u="none" strike="noStrike" baseline="0" dirty="0">
                <a:latin typeface="Barlow Light" panose="020B0604020202020204" charset="0"/>
              </a:rPr>
              <a:t>ODM delivers real-time answers to questions such as:</a:t>
            </a:r>
          </a:p>
          <a:p>
            <a:pPr marL="114300" indent="0" algn="l">
              <a:buNone/>
            </a:pPr>
            <a:endParaRPr lang="en-US" sz="1600" b="1" i="0" u="none" strike="noStrike" baseline="0" dirty="0">
              <a:latin typeface="Barlow Light" panose="020B0604020202020204" charset="0"/>
            </a:endParaRPr>
          </a:p>
          <a:p>
            <a:pPr algn="l"/>
            <a:r>
              <a:rPr lang="en-US" sz="1600" b="1" i="0" u="none" strike="noStrike" baseline="0" dirty="0">
                <a:latin typeface="Barlow Light" panose="020B0604020202020204" charset="0"/>
              </a:rPr>
              <a:t>Which N items is person A most likely to buy or like?</a:t>
            </a:r>
          </a:p>
          <a:p>
            <a:pPr algn="l"/>
            <a:r>
              <a:rPr lang="en-US" sz="1600" b="1" i="0" u="none" strike="noStrike" baseline="0" dirty="0">
                <a:latin typeface="Barlow Light" panose="020B0604020202020204" charset="0"/>
              </a:rPr>
              <a:t>What is the likelihood that this product will be returned for repair?</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702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Why Data Mining is useful?</a:t>
            </a:r>
            <a:endParaRPr lang="en-US" sz="4400" dirty="0"/>
          </a:p>
        </p:txBody>
      </p:sp>
      <p:sp>
        <p:nvSpPr>
          <p:cNvPr id="3" name="Text Placeholder 2"/>
          <p:cNvSpPr>
            <a:spLocks noGrp="1"/>
          </p:cNvSpPr>
          <p:nvPr>
            <p:ph type="body" idx="1"/>
          </p:nvPr>
        </p:nvSpPr>
        <p:spPr>
          <a:xfrm>
            <a:off x="426874" y="1703443"/>
            <a:ext cx="8394970" cy="2640900"/>
          </a:xfrm>
        </p:spPr>
        <p:txBody>
          <a:bodyPr/>
          <a:lstStyle/>
          <a:p>
            <a:pPr marL="114300" indent="0">
              <a:buNone/>
            </a:pPr>
            <a:r>
              <a:rPr lang="en-US" b="1" dirty="0"/>
              <a:t>Simply storing information in a data warehouse does not provide the benefits that an organization is seeking. but with data mining we can extract patterns and trends by statistical analysis which can be very useful for an organization like predicting the future trends and checking which product caused surge in their income etc. Data mining can provide huge paybacks for companies who have made a significant investment in data warehousing.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00462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 Environment</a:t>
            </a:r>
          </a:p>
        </p:txBody>
      </p:sp>
      <p:sp>
        <p:nvSpPr>
          <p:cNvPr id="3" name="Text Placeholder 2"/>
          <p:cNvSpPr>
            <a:spLocks noGrp="1"/>
          </p:cNvSpPr>
          <p:nvPr>
            <p:ph type="body" idx="1"/>
          </p:nvPr>
        </p:nvSpPr>
        <p:spPr>
          <a:xfrm>
            <a:off x="457199" y="1552353"/>
            <a:ext cx="7761768" cy="2985547"/>
          </a:xfrm>
        </p:spPr>
        <p:txBody>
          <a:bodyPr/>
          <a:lstStyle/>
          <a:p>
            <a:pPr marL="114300" indent="0" algn="l">
              <a:buNone/>
            </a:pPr>
            <a:r>
              <a:rPr lang="en-US" sz="1600" b="1" i="0" u="none" strike="noStrike" baseline="0" dirty="0">
                <a:latin typeface="Barlow Light" panose="020B0604020202020204" charset="0"/>
              </a:rPr>
              <a:t>The Oracle Data Mining environment supports all the phases of data mining within the database. For each phase the ODM environment results in significant improvements</a:t>
            </a:r>
            <a:r>
              <a:rPr lang="en-US" sz="1600" b="1" dirty="0">
                <a:latin typeface="Barlow Light" panose="020B0604020202020204" charset="0"/>
              </a:rPr>
              <a:t> </a:t>
            </a:r>
            <a:r>
              <a:rPr lang="en-US" sz="1600" b="1" i="0" u="none" strike="noStrike" baseline="0" dirty="0">
                <a:latin typeface="Barlow Light" panose="020B0604020202020204" charset="0"/>
              </a:rPr>
              <a:t>in such areas as performance, automation, and integration.</a:t>
            </a:r>
          </a:p>
          <a:p>
            <a:pPr marL="114300" indent="0" algn="l">
              <a:buNone/>
            </a:pPr>
            <a:r>
              <a:rPr lang="en-US" sz="1600" b="1" i="0" u="none" strike="noStrike" baseline="0" dirty="0">
                <a:latin typeface="Barlow Light" panose="020B0604020202020204" charset="0"/>
              </a:rPr>
              <a:t>The important features of ODM tools include:</a:t>
            </a:r>
          </a:p>
          <a:p>
            <a:pPr algn="l"/>
            <a:r>
              <a:rPr lang="en-US" sz="1600" b="1" i="0" u="none" strike="noStrike" baseline="0" dirty="0">
                <a:latin typeface="Barlow Light" panose="020B0604020202020204" charset="0"/>
              </a:rPr>
              <a:t>Data Preparation.</a:t>
            </a:r>
          </a:p>
          <a:p>
            <a:pPr algn="l"/>
            <a:r>
              <a:rPr lang="en-US" sz="1600" b="1" i="0" u="none" strike="noStrike" baseline="0" dirty="0">
                <a:latin typeface="Barlow Light" panose="020B0604020202020204" charset="0"/>
              </a:rPr>
              <a:t>Model Building.</a:t>
            </a:r>
          </a:p>
          <a:p>
            <a:pPr algn="l"/>
            <a:r>
              <a:rPr lang="en-US" sz="1600" b="1" i="0" u="none" strike="noStrike" baseline="0" dirty="0">
                <a:latin typeface="Barlow Light" panose="020B0604020202020204" charset="0"/>
              </a:rPr>
              <a:t>Model Evaluation.</a:t>
            </a:r>
          </a:p>
          <a:p>
            <a:pPr algn="l"/>
            <a:r>
              <a:rPr lang="en-US" sz="1600" b="1" i="0" u="none" strike="noStrike" baseline="0" dirty="0">
                <a:latin typeface="Barlow Light" panose="020B0604020202020204" charset="0"/>
              </a:rPr>
              <a:t>Scoring.</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05337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 Environment</a:t>
            </a:r>
          </a:p>
        </p:txBody>
      </p:sp>
      <p:sp>
        <p:nvSpPr>
          <p:cNvPr id="3" name="Text Placeholder 2"/>
          <p:cNvSpPr>
            <a:spLocks noGrp="1"/>
          </p:cNvSpPr>
          <p:nvPr>
            <p:ph type="body" idx="1"/>
          </p:nvPr>
        </p:nvSpPr>
        <p:spPr>
          <a:xfrm>
            <a:off x="457199" y="1552353"/>
            <a:ext cx="7612913" cy="2985547"/>
          </a:xfrm>
        </p:spPr>
        <p:txBody>
          <a:bodyPr/>
          <a:lstStyle/>
          <a:p>
            <a:pPr marL="114300" indent="0" algn="l">
              <a:buNone/>
            </a:pPr>
            <a:r>
              <a:rPr lang="en-US" i="0" u="sng" strike="noStrike" baseline="0" dirty="0">
                <a:latin typeface="Barlow Light" panose="020B0604020202020204" charset="0"/>
              </a:rPr>
              <a:t>Data preparation</a:t>
            </a:r>
          </a:p>
          <a:p>
            <a:pPr marL="114300" indent="0">
              <a:buNone/>
            </a:pPr>
            <a:r>
              <a:rPr lang="en-US" sz="1600" b="1" i="0" u="none" strike="noStrike" baseline="0" dirty="0">
                <a:latin typeface="Barlow Light" panose="020B0604020202020204" charset="0"/>
              </a:rPr>
              <a:t> Data preparation can create new tables or views of existing data. ODM provides utilities for complex, data mining-specific tasks. Binning improves model build time and model performance, so ODM provides a utility for user-defined binning.</a:t>
            </a:r>
          </a:p>
          <a:p>
            <a:pPr marL="114300" indent="0" algn="l">
              <a:buNone/>
            </a:pPr>
            <a:r>
              <a:rPr lang="en-US" sz="1600" b="1" i="0" u="none" strike="noStrike" baseline="0" dirty="0">
                <a:latin typeface="Barlow Light" panose="020B0604020202020204" charset="0"/>
              </a:rPr>
              <a:t>Associated analysis for preparatory data exploration and model evaluation is extended by Oracle’s statistical functions and OLAP capabilities. They can all be incorporated into a seamless application, which allows for more functional and faster applications.</a:t>
            </a:r>
            <a:endParaRPr lang="en-PK" sz="1600" b="1" dirty="0">
              <a:effectLst/>
              <a:latin typeface="Barlow Light" panose="020B0604020202020204" charset="0"/>
              <a:ea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4214130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 Environment</a:t>
            </a:r>
          </a:p>
        </p:txBody>
      </p:sp>
      <p:sp>
        <p:nvSpPr>
          <p:cNvPr id="3" name="Text Placeholder 2"/>
          <p:cNvSpPr>
            <a:spLocks noGrp="1"/>
          </p:cNvSpPr>
          <p:nvPr>
            <p:ph type="body" idx="1"/>
          </p:nvPr>
        </p:nvSpPr>
        <p:spPr>
          <a:xfrm>
            <a:off x="457199" y="1552353"/>
            <a:ext cx="3391787" cy="2985547"/>
          </a:xfrm>
        </p:spPr>
        <p:txBody>
          <a:bodyPr/>
          <a:lstStyle/>
          <a:p>
            <a:pPr marL="114300" indent="0" algn="l">
              <a:buNone/>
            </a:pPr>
            <a:r>
              <a:rPr lang="en-US" i="0" u="sng" strike="noStrike" baseline="0" dirty="0">
                <a:latin typeface="Barlow Light" panose="020B0604020202020204" charset="0"/>
              </a:rPr>
              <a:t>Model building</a:t>
            </a:r>
          </a:p>
          <a:p>
            <a:pPr algn="l"/>
            <a:r>
              <a:rPr lang="en-US" sz="1600" b="1" i="0" u="none" strike="noStrike" baseline="0" dirty="0">
                <a:latin typeface="Barlow Light" panose="020B0604020202020204" charset="0"/>
              </a:rPr>
              <a:t>Oracle Data Mining provides four algorithms:</a:t>
            </a:r>
          </a:p>
          <a:p>
            <a:pPr algn="l"/>
            <a:r>
              <a:rPr lang="en-US" sz="1600" b="1" i="0" u="none" strike="noStrike" baseline="0" dirty="0">
                <a:latin typeface="Barlow Light" panose="020B0604020202020204" charset="0"/>
              </a:rPr>
              <a:t>Naïve Bayes.</a:t>
            </a:r>
          </a:p>
          <a:p>
            <a:pPr algn="l"/>
            <a:r>
              <a:rPr lang="en-US" sz="1600" b="1" i="0" u="none" strike="noStrike" baseline="0" dirty="0">
                <a:latin typeface="Barlow Light" panose="020B0604020202020204" charset="0"/>
              </a:rPr>
              <a:t>Decision Tree</a:t>
            </a:r>
          </a:p>
          <a:p>
            <a:pPr algn="l"/>
            <a:r>
              <a:rPr lang="en-US" sz="1600" b="1" i="0" u="none" strike="noStrike" baseline="0" dirty="0">
                <a:latin typeface="Barlow Light" panose="020B0604020202020204" charset="0"/>
              </a:rPr>
              <a:t>Clustering</a:t>
            </a:r>
          </a:p>
          <a:p>
            <a:pPr algn="l"/>
            <a:r>
              <a:rPr lang="en-US" sz="1600" b="1" i="0" u="none" strike="noStrike" baseline="0" dirty="0">
                <a:latin typeface="Barlow Light" panose="020B0604020202020204" charset="0"/>
              </a:rPr>
              <a:t>Association Rules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6" name="Text Placeholder 2">
            <a:extLst>
              <a:ext uri="{FF2B5EF4-FFF2-40B4-BE49-F238E27FC236}">
                <a16:creationId xmlns:a16="http://schemas.microsoft.com/office/drawing/2014/main" id="{7C1B2DA4-5554-4B2A-B22D-43AB2B6AE188}"/>
              </a:ext>
            </a:extLst>
          </p:cNvPr>
          <p:cNvSpPr txBox="1">
            <a:spLocks/>
          </p:cNvSpPr>
          <p:nvPr/>
        </p:nvSpPr>
        <p:spPr>
          <a:xfrm>
            <a:off x="4061637" y="1552352"/>
            <a:ext cx="4029740" cy="30843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l">
              <a:buNone/>
            </a:pPr>
            <a:r>
              <a:rPr lang="en-US" sz="1600" b="1" i="0" u="none" strike="noStrike" baseline="0" dirty="0">
                <a:latin typeface="Barlow Light" panose="020B0604020202020204" charset="0"/>
              </a:rPr>
              <a:t>These algorithms address a broad spectrum of business problems, ranging from:</a:t>
            </a:r>
          </a:p>
          <a:p>
            <a:r>
              <a:rPr lang="en-US" sz="1600" b="1" i="0" u="none" strike="noStrike" baseline="0" dirty="0">
                <a:latin typeface="Barlow Light" panose="020B0604020202020204" charset="0"/>
              </a:rPr>
              <a:t>predicting the future likelihood of a customer purchasing a given product.</a:t>
            </a:r>
          </a:p>
          <a:p>
            <a:r>
              <a:rPr lang="en-US" sz="1600" b="1" i="0" u="none" strike="noStrike" baseline="0" dirty="0">
                <a:latin typeface="Barlow Light" panose="020B0604020202020204" charset="0"/>
              </a:rPr>
              <a:t>To understanding which products are likely to be purchased together in a single trip to the grocery store</a:t>
            </a:r>
            <a:endParaRPr lang="en-US" sz="1600" b="1" dirty="0">
              <a:latin typeface="Barlow Light" panose="020B0604020202020204" charset="0"/>
            </a:endParaRPr>
          </a:p>
        </p:txBody>
      </p:sp>
    </p:spTree>
    <p:extLst>
      <p:ext uri="{BB962C8B-B14F-4D97-AF65-F5344CB8AC3E}">
        <p14:creationId xmlns:p14="http://schemas.microsoft.com/office/powerpoint/2010/main" val="2496117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 Environment</a:t>
            </a:r>
          </a:p>
        </p:txBody>
      </p:sp>
      <p:sp>
        <p:nvSpPr>
          <p:cNvPr id="3" name="Text Placeholder 2"/>
          <p:cNvSpPr>
            <a:spLocks noGrp="1"/>
          </p:cNvSpPr>
          <p:nvPr>
            <p:ph type="body" idx="1"/>
          </p:nvPr>
        </p:nvSpPr>
        <p:spPr>
          <a:xfrm>
            <a:off x="457199" y="1552353"/>
            <a:ext cx="7676708" cy="3221666"/>
          </a:xfrm>
        </p:spPr>
        <p:txBody>
          <a:bodyPr/>
          <a:lstStyle/>
          <a:p>
            <a:pPr marL="114300" indent="0" algn="l">
              <a:buNone/>
            </a:pPr>
            <a:r>
              <a:rPr lang="en-US" sz="1800" b="1" i="0" u="sng" strike="noStrike" baseline="0" dirty="0">
                <a:latin typeface="Barlow Light" panose="020B0604020202020204" charset="0"/>
              </a:rPr>
              <a:t>Model evaluation</a:t>
            </a:r>
          </a:p>
          <a:p>
            <a:pPr marL="114300" indent="0" algn="l">
              <a:buNone/>
            </a:pPr>
            <a:r>
              <a:rPr lang="en-US" sz="1800" b="1" i="0" u="none" strike="noStrike" baseline="0" dirty="0">
                <a:latin typeface="Barlow Light" panose="020B0604020202020204" charset="0"/>
              </a:rPr>
              <a:t>ODM provides APIs for calculating traditional confusion matrices and lift charts. It stores;</a:t>
            </a:r>
          </a:p>
          <a:p>
            <a:pPr algn="l"/>
            <a:r>
              <a:rPr lang="en-US" sz="1800" b="1" i="0" u="none" strike="noStrike" baseline="0" dirty="0">
                <a:latin typeface="Barlow Light" panose="020B0604020202020204" charset="0"/>
              </a:rPr>
              <a:t>The models.</a:t>
            </a:r>
          </a:p>
          <a:p>
            <a:pPr algn="l"/>
            <a:r>
              <a:rPr lang="en-US" sz="1800" b="1" i="0" u="none" strike="noStrike" baseline="0" dirty="0">
                <a:latin typeface="Barlow Light" panose="020B0604020202020204" charset="0"/>
              </a:rPr>
              <a:t>The underlying data.</a:t>
            </a:r>
          </a:p>
          <a:p>
            <a:pPr marL="114300" indent="0" algn="l">
              <a:buNone/>
            </a:pPr>
            <a:r>
              <a:rPr lang="en-US" sz="1800" b="1" i="0" u="none" strike="noStrike" baseline="0" dirty="0">
                <a:latin typeface="Barlow Light" panose="020B0604020202020204" charset="0"/>
              </a:rPr>
              <a:t>To allow further analysis, reporting, and application-specific model management.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654354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Oracle Data Mining Environment</a:t>
            </a:r>
          </a:p>
        </p:txBody>
      </p:sp>
      <p:sp>
        <p:nvSpPr>
          <p:cNvPr id="3" name="Text Placeholder 2"/>
          <p:cNvSpPr>
            <a:spLocks noGrp="1"/>
          </p:cNvSpPr>
          <p:nvPr>
            <p:ph type="body" idx="1"/>
          </p:nvPr>
        </p:nvSpPr>
        <p:spPr>
          <a:xfrm>
            <a:off x="457198" y="1552353"/>
            <a:ext cx="8229603" cy="3221666"/>
          </a:xfrm>
        </p:spPr>
        <p:txBody>
          <a:bodyPr/>
          <a:lstStyle/>
          <a:p>
            <a:pPr marL="114300" indent="0" algn="l">
              <a:buNone/>
            </a:pPr>
            <a:r>
              <a:rPr lang="en-US" sz="1800" i="0" u="sng" strike="noStrike" baseline="0" dirty="0">
                <a:latin typeface="Barlow Light" panose="020B0604020202020204" charset="0"/>
              </a:rPr>
              <a:t>Scoring</a:t>
            </a:r>
          </a:p>
          <a:p>
            <a:pPr marL="114300" indent="0" algn="l">
              <a:buNone/>
            </a:pPr>
            <a:r>
              <a:rPr lang="en-US" sz="1600" b="1" i="0" u="none" strike="noStrike" baseline="0" dirty="0">
                <a:latin typeface="Barlow Light" panose="020B0604020202020204" charset="0"/>
              </a:rPr>
              <a:t>Oracle Data Mining provides both batch and real-time scoring. In both modes, ODM can deliver a variety of scores. It can return a rating or probability of a specific outcome. Alternatively, it can return a predicted outcome and the probability of that outcome occurring.</a:t>
            </a:r>
          </a:p>
          <a:p>
            <a:pPr marL="114300" indent="0" algn="l">
              <a:buNone/>
            </a:pPr>
            <a:r>
              <a:rPr lang="en-US" sz="1800" b="1" i="0" u="sng" strike="noStrike" baseline="0" dirty="0">
                <a:latin typeface="Barlow Light" panose="020B0604020202020204" charset="0"/>
              </a:rPr>
              <a:t>Examples:</a:t>
            </a:r>
          </a:p>
          <a:p>
            <a:pPr marL="114300" indent="0" algn="l">
              <a:buNone/>
            </a:pPr>
            <a:r>
              <a:rPr lang="en-US" sz="1600" b="1" i="0" u="none" strike="noStrike" baseline="0" dirty="0">
                <a:latin typeface="Barlow Light" panose="020B0604020202020204" charset="0"/>
              </a:rPr>
              <a:t>• How likely is this event to end in outcome A?</a:t>
            </a:r>
          </a:p>
          <a:p>
            <a:pPr marL="114300" indent="0" algn="l">
              <a:buNone/>
            </a:pPr>
            <a:r>
              <a:rPr lang="en-US" sz="1600" b="1" i="0" u="none" strike="noStrike" baseline="0" dirty="0">
                <a:latin typeface="Barlow Light" panose="020B0604020202020204" charset="0"/>
              </a:rPr>
              <a:t>• Which outcome is most likely to result from this event?</a:t>
            </a:r>
          </a:p>
          <a:p>
            <a:pPr marL="114300" indent="0" algn="l">
              <a:buNone/>
            </a:pPr>
            <a:r>
              <a:rPr lang="en-US" sz="1600" b="1" i="0" u="none" strike="noStrike" baseline="0" dirty="0">
                <a:latin typeface="Barlow Light" panose="020B0604020202020204" charset="0"/>
              </a:rPr>
              <a:t>• What is the probability of each possible outcome for this event?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866706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7453423" cy="1082700"/>
          </a:xfrm>
        </p:spPr>
        <p:txBody>
          <a:bodyPr/>
          <a:lstStyle/>
          <a:p>
            <a:pPr lvl="0"/>
            <a:r>
              <a:rPr lang="en-US" sz="3600" dirty="0"/>
              <a:t>Data Mining Features </a:t>
            </a:r>
          </a:p>
        </p:txBody>
      </p:sp>
      <p:sp>
        <p:nvSpPr>
          <p:cNvPr id="3" name="Text Placeholder 2"/>
          <p:cNvSpPr>
            <a:spLocks noGrp="1"/>
          </p:cNvSpPr>
          <p:nvPr>
            <p:ph type="body" idx="1"/>
          </p:nvPr>
        </p:nvSpPr>
        <p:spPr>
          <a:xfrm>
            <a:off x="457198" y="1552353"/>
            <a:ext cx="7985053" cy="3221666"/>
          </a:xfrm>
        </p:spPr>
        <p:txBody>
          <a:bodyPr/>
          <a:lstStyle/>
          <a:p>
            <a:pPr algn="l"/>
            <a:r>
              <a:rPr lang="en-US" sz="1800" b="1" i="0" u="none" strike="noStrike" baseline="0" dirty="0">
                <a:latin typeface="Barlow Light" panose="020B0604020202020204" charset="0"/>
              </a:rPr>
              <a:t>Enables you to easily build and deploy next-generation applications that deliver predictive analytics and new insights.</a:t>
            </a:r>
          </a:p>
          <a:p>
            <a:pPr algn="l"/>
            <a:r>
              <a:rPr lang="en-US" sz="1800" b="1" i="0" u="none" strike="noStrike" baseline="0" dirty="0">
                <a:latin typeface="Barlow Light" panose="020B0604020202020204" charset="0"/>
              </a:rPr>
              <a:t>Application developers can rapidly build next-generation applications using ODM’ and deploy results in real-time throughout the enterprise.</a:t>
            </a:r>
          </a:p>
          <a:p>
            <a:pPr algn="l"/>
            <a:r>
              <a:rPr lang="en-US" sz="1800" b="1" i="0" u="none" strike="noStrike" baseline="0" dirty="0">
                <a:latin typeface="Barlow Light" panose="020B0604020202020204" charset="0"/>
              </a:rPr>
              <a:t>Because the data, models, and results remain in the Oracle Database</a:t>
            </a:r>
            <a:r>
              <a:rPr lang="en-US" b="1" dirty="0">
                <a:latin typeface="Barlow Light" panose="020B0604020202020204" charset="0"/>
              </a:rPr>
              <a:t>, So</a:t>
            </a:r>
            <a:endParaRPr lang="en-US" sz="1800" b="1" i="0" u="none" strike="noStrike" baseline="0" dirty="0">
              <a:latin typeface="Barlow Light" panose="020B0604020202020204" charset="0"/>
            </a:endParaRPr>
          </a:p>
          <a:p>
            <a:pPr lvl="1">
              <a:buFont typeface="Wingdings" panose="05000000000000000000" pitchFamily="2" charset="2"/>
              <a:buChar char="v"/>
            </a:pPr>
            <a:r>
              <a:rPr lang="en-US" b="1" dirty="0">
                <a:latin typeface="Barlow Light" panose="020B0604020202020204" charset="0"/>
              </a:rPr>
              <a:t>D</a:t>
            </a:r>
            <a:r>
              <a:rPr lang="en-US" b="1" i="0" u="none" strike="noStrike" baseline="0" dirty="0">
                <a:latin typeface="Barlow Light" panose="020B0604020202020204" charset="0"/>
              </a:rPr>
              <a:t>ata movement is eliminated.</a:t>
            </a:r>
          </a:p>
          <a:p>
            <a:pPr lvl="1">
              <a:buFont typeface="Wingdings" panose="05000000000000000000" pitchFamily="2" charset="2"/>
              <a:buChar char="v"/>
            </a:pPr>
            <a:r>
              <a:rPr lang="en-US" b="1" i="0" u="none" strike="noStrike" baseline="0" dirty="0">
                <a:latin typeface="Barlow Light" panose="020B0604020202020204" charset="0"/>
              </a:rPr>
              <a:t>Security is maximized</a:t>
            </a:r>
          </a:p>
          <a:p>
            <a:pPr lvl="1">
              <a:buFont typeface="Wingdings" panose="05000000000000000000" pitchFamily="2" charset="2"/>
              <a:buChar char="v"/>
            </a:pPr>
            <a:r>
              <a:rPr lang="en-US" b="1" dirty="0">
                <a:latin typeface="Barlow Light" panose="020B0604020202020204" charset="0"/>
              </a:rPr>
              <a:t>I</a:t>
            </a:r>
            <a:r>
              <a:rPr lang="en-US" b="1" i="0" u="none" strike="noStrike" baseline="0" dirty="0">
                <a:latin typeface="Barlow Light" panose="020B0604020202020204" charset="0"/>
              </a:rPr>
              <a:t>nformation latency is minimized.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14791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4000" b="1" dirty="0">
                <a:solidFill>
                  <a:schemeClr val="accent1"/>
                </a:solidFill>
                <a:latin typeface="Barlow"/>
                <a:ea typeface="Barlow"/>
                <a:cs typeface="Barlow"/>
                <a:sym typeface="Barlow"/>
              </a:rPr>
              <a:t>Any questions?</a:t>
            </a:r>
            <a:endParaRPr sz="4000" b="1" dirty="0">
              <a:solidFill>
                <a:schemeClr val="accent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Uses of Data Mining</a:t>
            </a:r>
            <a:endParaRPr lang="en-US" sz="4000" dirty="0"/>
          </a:p>
        </p:txBody>
      </p:sp>
      <p:sp>
        <p:nvSpPr>
          <p:cNvPr id="3" name="Text Placeholder 2"/>
          <p:cNvSpPr>
            <a:spLocks noGrp="1"/>
          </p:cNvSpPr>
          <p:nvPr>
            <p:ph type="body" idx="1"/>
          </p:nvPr>
        </p:nvSpPr>
        <p:spPr>
          <a:xfrm>
            <a:off x="243190" y="1474292"/>
            <a:ext cx="8550613" cy="3068526"/>
          </a:xfrm>
        </p:spPr>
        <p:txBody>
          <a:bodyPr/>
          <a:lstStyle/>
          <a:p>
            <a:pPr marL="114300" indent="0">
              <a:buNone/>
            </a:pPr>
            <a:r>
              <a:rPr lang="en-US" b="1" dirty="0"/>
              <a:t>Data mining is used in a wide range of companies some of them are following.</a:t>
            </a:r>
          </a:p>
          <a:p>
            <a:pPr>
              <a:buFont typeface="Wingdings" panose="05000000000000000000" pitchFamily="2" charset="2"/>
              <a:buChar char="q"/>
            </a:pPr>
            <a:r>
              <a:rPr lang="en-US" sz="2400" dirty="0"/>
              <a:t>Retail/Marketing</a:t>
            </a:r>
          </a:p>
          <a:p>
            <a:r>
              <a:rPr lang="en-US" b="1" dirty="0"/>
              <a:t>Identifying buying patterns of customers</a:t>
            </a:r>
          </a:p>
          <a:p>
            <a:r>
              <a:rPr lang="en-US" b="1" dirty="0"/>
              <a:t>Finding associations among customer demographic characteristics</a:t>
            </a:r>
          </a:p>
          <a:p>
            <a:r>
              <a:rPr lang="en-US" b="1" dirty="0"/>
              <a:t>Predicting response to mailing campaigns</a:t>
            </a:r>
          </a:p>
          <a:p>
            <a:r>
              <a:rPr lang="en-US" b="1" dirty="0"/>
              <a:t>Market basket analysis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51069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6838545" cy="1082700"/>
          </a:xfrm>
        </p:spPr>
        <p:txBody>
          <a:bodyPr/>
          <a:lstStyle/>
          <a:p>
            <a:r>
              <a:rPr lang="en-US" dirty="0"/>
              <a:t>Uses of Data Mining (Cont.)</a:t>
            </a:r>
          </a:p>
        </p:txBody>
      </p:sp>
      <p:sp>
        <p:nvSpPr>
          <p:cNvPr id="3" name="Text Placeholder 2"/>
          <p:cNvSpPr>
            <a:spLocks noGrp="1"/>
          </p:cNvSpPr>
          <p:nvPr>
            <p:ph type="body" idx="1"/>
          </p:nvPr>
        </p:nvSpPr>
        <p:spPr>
          <a:xfrm>
            <a:off x="457199" y="1917928"/>
            <a:ext cx="8005865" cy="2640900"/>
          </a:xfrm>
        </p:spPr>
        <p:txBody>
          <a:bodyPr/>
          <a:lstStyle/>
          <a:p>
            <a:pPr>
              <a:buFont typeface="Wingdings" panose="05000000000000000000" pitchFamily="2" charset="2"/>
              <a:buChar char="q"/>
            </a:pPr>
            <a:r>
              <a:rPr lang="en-US" sz="2800" dirty="0"/>
              <a:t>Banking</a:t>
            </a:r>
          </a:p>
          <a:p>
            <a:r>
              <a:rPr lang="en-US" b="1" dirty="0"/>
              <a:t>Detecting patterns of fraudulent credit card use</a:t>
            </a:r>
          </a:p>
          <a:p>
            <a:r>
              <a:rPr lang="en-US" b="1" dirty="0"/>
              <a:t>Identifying loyal customers</a:t>
            </a:r>
          </a:p>
          <a:p>
            <a:r>
              <a:rPr lang="en-US" b="1" dirty="0"/>
              <a:t>Predicting customers likely to change their credit card affiliation</a:t>
            </a:r>
          </a:p>
          <a:p>
            <a:r>
              <a:rPr lang="en-US" b="1" dirty="0"/>
              <a:t>Determining credit card spending by customer groups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01572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DM (Cont.)</a:t>
            </a:r>
          </a:p>
        </p:txBody>
      </p:sp>
      <p:sp>
        <p:nvSpPr>
          <p:cNvPr id="3" name="Text Placeholder 2"/>
          <p:cNvSpPr>
            <a:spLocks noGrp="1"/>
          </p:cNvSpPr>
          <p:nvPr>
            <p:ph type="body" idx="1"/>
          </p:nvPr>
        </p:nvSpPr>
        <p:spPr>
          <a:xfrm>
            <a:off x="457200" y="1616371"/>
            <a:ext cx="8297694" cy="2640900"/>
          </a:xfrm>
        </p:spPr>
        <p:txBody>
          <a:bodyPr/>
          <a:lstStyle/>
          <a:p>
            <a:pPr>
              <a:buFont typeface="Wingdings" panose="05000000000000000000" pitchFamily="2" charset="2"/>
              <a:buChar char="q"/>
            </a:pPr>
            <a:r>
              <a:rPr lang="en-US" sz="2400" dirty="0"/>
              <a:t>Insurance</a:t>
            </a:r>
          </a:p>
          <a:p>
            <a:r>
              <a:rPr lang="en-US" b="1" dirty="0"/>
              <a:t>Claims analysis</a:t>
            </a:r>
          </a:p>
          <a:p>
            <a:r>
              <a:rPr lang="en-US" b="1" dirty="0"/>
              <a:t>Predicting which customers will buy new policies</a:t>
            </a:r>
          </a:p>
          <a:p>
            <a:pPr>
              <a:buFont typeface="Wingdings" panose="05000000000000000000" pitchFamily="2" charset="2"/>
              <a:buChar char="q"/>
            </a:pPr>
            <a:r>
              <a:rPr lang="en-US" sz="2400" dirty="0"/>
              <a:t>Medicine</a:t>
            </a:r>
          </a:p>
          <a:p>
            <a:r>
              <a:rPr lang="en-US" b="1" dirty="0"/>
              <a:t>Characterizing patient behavior to predict surgery visits</a:t>
            </a:r>
          </a:p>
          <a:p>
            <a:r>
              <a:rPr lang="en-US" b="1" dirty="0"/>
              <a:t>Identifying successful medical therapies for different illnesses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1525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6479" y="2051998"/>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t>Data Mining Techniques</a:t>
            </a:r>
            <a:endParaRPr sz="5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2434</Words>
  <Application>Microsoft Office PowerPoint</Application>
  <PresentationFormat>On-screen Show (16:9)</PresentationFormat>
  <Paragraphs>298</Paragraphs>
  <Slides>56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Calibri</vt:lpstr>
      <vt:lpstr>Barlow Light</vt:lpstr>
      <vt:lpstr>Barlow</vt:lpstr>
      <vt:lpstr>Wingdings</vt:lpstr>
      <vt:lpstr>Raleway Thin</vt:lpstr>
      <vt:lpstr>Arial</vt:lpstr>
      <vt:lpstr>Raleway</vt:lpstr>
      <vt:lpstr>Gaoler template</vt:lpstr>
      <vt:lpstr>Data Mining</vt:lpstr>
      <vt:lpstr>Group Members</vt:lpstr>
      <vt:lpstr>What is Data Mining?</vt:lpstr>
      <vt:lpstr>PowerPoint Presentation</vt:lpstr>
      <vt:lpstr>Why Data Mining is useful?</vt:lpstr>
      <vt:lpstr>Uses of Data Mining</vt:lpstr>
      <vt:lpstr>Uses of Data Mining (Cont.)</vt:lpstr>
      <vt:lpstr>Uses of DM (Cont.)</vt:lpstr>
      <vt:lpstr>Data Mining Techniques</vt:lpstr>
      <vt:lpstr>Data Mining Techniques include Four Major operations</vt:lpstr>
      <vt:lpstr>Predictive  Modeling</vt:lpstr>
      <vt:lpstr>Predictive Modeling</vt:lpstr>
      <vt:lpstr>Training</vt:lpstr>
      <vt:lpstr>Application of Predictive Modeling</vt:lpstr>
      <vt:lpstr>Classification</vt:lpstr>
      <vt:lpstr>Specializations of Classification</vt:lpstr>
      <vt:lpstr>PowerPoint Presentation</vt:lpstr>
      <vt:lpstr>Value Prediction </vt:lpstr>
      <vt:lpstr>Applications of Value Prediction </vt:lpstr>
      <vt:lpstr>Data Segmentation</vt:lpstr>
      <vt:lpstr>Database Segmentation</vt:lpstr>
      <vt:lpstr>Applications  of Data Segmentation</vt:lpstr>
      <vt:lpstr>Link Analysis</vt:lpstr>
      <vt:lpstr>Link Analysis </vt:lpstr>
      <vt:lpstr>Specialization of Link Analysis</vt:lpstr>
      <vt:lpstr>Applications of Link Analysis </vt:lpstr>
      <vt:lpstr>Deviation Detection</vt:lpstr>
      <vt:lpstr>Deviation Detection </vt:lpstr>
      <vt:lpstr>PowerPoint Presentation</vt:lpstr>
      <vt:lpstr>Applications of Deviation Detection</vt:lpstr>
      <vt:lpstr>The CRISP-DM Model</vt:lpstr>
      <vt:lpstr>The CRISP-DM Model</vt:lpstr>
      <vt:lpstr>Phases of CDM Model (Cont.)</vt:lpstr>
      <vt:lpstr>Phases of CDM Model (Cont.)</vt:lpstr>
      <vt:lpstr>Data Mining Tools</vt:lpstr>
      <vt:lpstr>Data Mining Tools </vt:lpstr>
      <vt:lpstr>Data Preparation </vt:lpstr>
      <vt:lpstr>Selection of Mining Operations </vt:lpstr>
      <vt:lpstr>Selection of Mining Operations </vt:lpstr>
      <vt:lpstr>Product Scalability &amp; Performance </vt:lpstr>
      <vt:lpstr>Facilities for Understanding Results</vt:lpstr>
      <vt:lpstr>Facilities for Understanding Results</vt:lpstr>
      <vt:lpstr>Facilities for Understanding Results</vt:lpstr>
      <vt:lpstr>Data Mining &amp; Data Warehouse</vt:lpstr>
      <vt:lpstr>Data Mining &amp; Data Warehouse</vt:lpstr>
      <vt:lpstr>Oracle Data Mining</vt:lpstr>
      <vt:lpstr>Oracle Data Mining</vt:lpstr>
      <vt:lpstr>Data Mining Capabilities</vt:lpstr>
      <vt:lpstr>Prediction &amp; Insights</vt:lpstr>
      <vt:lpstr>Oracle Data Mining Environment</vt:lpstr>
      <vt:lpstr>Oracle Data Mining Environment</vt:lpstr>
      <vt:lpstr>Oracle Data Mining Environment</vt:lpstr>
      <vt:lpstr>Oracle Data Mining Environment</vt:lpstr>
      <vt:lpstr>Oracle Data Mining Environment</vt:lpstr>
      <vt:lpstr>Data Mining Features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Aazam Sultan</dc:creator>
  <cp:lastModifiedBy>Muhammad Junaid</cp:lastModifiedBy>
  <cp:revision>35</cp:revision>
  <dcterms:modified xsi:type="dcterms:W3CDTF">2021-01-19T05:35:51Z</dcterms:modified>
</cp:coreProperties>
</file>