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79" r:id="rId3"/>
    <p:sldId id="257" r:id="rId4"/>
    <p:sldId id="258" r:id="rId5"/>
    <p:sldId id="280" r:id="rId6"/>
    <p:sldId id="259" r:id="rId7"/>
    <p:sldId id="260" r:id="rId8"/>
    <p:sldId id="261" r:id="rId9"/>
    <p:sldId id="262" r:id="rId10"/>
    <p:sldId id="263" r:id="rId11"/>
    <p:sldId id="283" r:id="rId12"/>
    <p:sldId id="264" r:id="rId13"/>
    <p:sldId id="266" r:id="rId14"/>
    <p:sldId id="267" r:id="rId15"/>
    <p:sldId id="268" r:id="rId16"/>
    <p:sldId id="269" r:id="rId17"/>
    <p:sldId id="270" r:id="rId18"/>
    <p:sldId id="271" r:id="rId19"/>
    <p:sldId id="272" r:id="rId20"/>
    <p:sldId id="273" r:id="rId21"/>
    <p:sldId id="281" r:id="rId22"/>
    <p:sldId id="274" r:id="rId23"/>
    <p:sldId id="275" r:id="rId24"/>
    <p:sldId id="276" r:id="rId25"/>
    <p:sldId id="282" r:id="rId26"/>
    <p:sldId id="277"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768120-DCD1-4CA3-A014-58ABE35E042A}" type="datetimeFigureOut">
              <a:rPr lang="en-US" smtClean="0"/>
              <a:t>1/9/2021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4745290-32E6-4979-B840-52B8F605F88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64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8120-DCD1-4CA3-A014-58ABE35E042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5290-32E6-4979-B840-52B8F605F88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4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8120-DCD1-4CA3-A014-58ABE35E042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5290-32E6-4979-B840-52B8F605F88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22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8120-DCD1-4CA3-A014-58ABE35E042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5290-32E6-4979-B840-52B8F605F88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342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8120-DCD1-4CA3-A014-58ABE35E042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45290-32E6-4979-B840-52B8F605F88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66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68120-DCD1-4CA3-A014-58ABE35E042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5290-32E6-4979-B840-52B8F605F88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37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768120-DCD1-4CA3-A014-58ABE35E042A}"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45290-32E6-4979-B840-52B8F605F88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453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68120-DCD1-4CA3-A014-58ABE35E042A}"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45290-32E6-4979-B840-52B8F605F88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96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68120-DCD1-4CA3-A014-58ABE35E042A}"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45290-32E6-4979-B840-52B8F605F880}" type="slidenum">
              <a:rPr lang="en-US" smtClean="0"/>
              <a:t>‹#›</a:t>
            </a:fld>
            <a:endParaRPr lang="en-US"/>
          </a:p>
        </p:txBody>
      </p:sp>
    </p:spTree>
    <p:extLst>
      <p:ext uri="{BB962C8B-B14F-4D97-AF65-F5344CB8AC3E}">
        <p14:creationId xmlns:p14="http://schemas.microsoft.com/office/powerpoint/2010/main" val="233641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768120-DCD1-4CA3-A014-58ABE35E042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45290-32E6-4979-B840-52B8F605F88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96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768120-DCD1-4CA3-A014-58ABE35E042A}" type="datetimeFigureOut">
              <a:rPr lang="en-US" smtClean="0"/>
              <a:t>1/9/2021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4745290-32E6-4979-B840-52B8F605F88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51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768120-DCD1-4CA3-A014-58ABE35E042A}" type="datetimeFigureOut">
              <a:rPr lang="en-US" smtClean="0"/>
              <a:t>1/9/2021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4745290-32E6-4979-B840-52B8F605F88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313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F7E6-77AF-4FFF-B179-6D144C7C42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Submitted to : Sir </a:t>
            </a:r>
            <a:r>
              <a:rPr lang="en-US" dirty="0" err="1">
                <a:latin typeface="Times New Roman" panose="02020603050405020304" pitchFamily="18" charset="0"/>
                <a:cs typeface="Times New Roman" panose="02020603050405020304" pitchFamily="18" charset="0"/>
              </a:rPr>
              <a:t>asif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sohail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625A5E-CB57-41A3-848F-AFF2E7020862}"/>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GROUP 5</a:t>
            </a:r>
          </a:p>
          <a:p>
            <a:r>
              <a:rPr lang="en-US" dirty="0">
                <a:latin typeface="Times New Roman" panose="02020603050405020304" pitchFamily="18" charset="0"/>
                <a:cs typeface="Times New Roman" panose="02020603050405020304" pitchFamily="18" charset="0"/>
              </a:rPr>
              <a:t>BCSF18M003</a:t>
            </a:r>
          </a:p>
          <a:p>
            <a:r>
              <a:rPr lang="en-US" dirty="0">
                <a:latin typeface="Times New Roman" panose="02020603050405020304" pitchFamily="18" charset="0"/>
                <a:cs typeface="Times New Roman" panose="02020603050405020304" pitchFamily="18" charset="0"/>
              </a:rPr>
              <a:t>BCSF18M006</a:t>
            </a:r>
          </a:p>
          <a:p>
            <a:r>
              <a:rPr lang="en-US" dirty="0">
                <a:latin typeface="Times New Roman" panose="02020603050405020304" pitchFamily="18" charset="0"/>
                <a:cs typeface="Times New Roman" panose="02020603050405020304" pitchFamily="18" charset="0"/>
              </a:rPr>
              <a:t>BCSF18M021</a:t>
            </a:r>
          </a:p>
          <a:p>
            <a:r>
              <a:rPr lang="en-US" dirty="0">
                <a:latin typeface="Times New Roman" panose="02020603050405020304" pitchFamily="18" charset="0"/>
                <a:cs typeface="Times New Roman" panose="02020603050405020304" pitchFamily="18" charset="0"/>
              </a:rPr>
              <a:t>BCSF18M030</a:t>
            </a:r>
          </a:p>
        </p:txBody>
      </p:sp>
    </p:spTree>
    <p:extLst>
      <p:ext uri="{BB962C8B-B14F-4D97-AF65-F5344CB8AC3E}">
        <p14:creationId xmlns:p14="http://schemas.microsoft.com/office/powerpoint/2010/main" val="109830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96AB-5FD4-4C98-A926-2554ADE7F1B0}"/>
              </a:ext>
            </a:extLst>
          </p:cNvPr>
          <p:cNvSpPr>
            <a:spLocks noGrp="1"/>
          </p:cNvSpPr>
          <p:nvPr>
            <p:ph type="title"/>
          </p:nvPr>
        </p:nvSpPr>
        <p:spPr>
          <a:xfrm>
            <a:off x="1451579" y="1060681"/>
            <a:ext cx="9603275" cy="1049235"/>
          </a:xfrm>
        </p:spPr>
        <p:txBody>
          <a:bodyPr>
            <a:normAutofit/>
          </a:bodyPr>
          <a:lstStyle/>
          <a:p>
            <a:r>
              <a:rPr lang="en-US" sz="3200" b="1" dirty="0">
                <a:latin typeface="Times New Roman" panose="02020603050405020304" pitchFamily="18" charset="0"/>
                <a:cs typeface="Times New Roman" panose="02020603050405020304" pitchFamily="18" charset="0"/>
              </a:rPr>
              <a:t>Real-Time Data Warehouse:</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36EB5-CA8C-4747-9468-9ADD5C9BD7E7}"/>
              </a:ext>
            </a:extLst>
          </p:cNvPr>
          <p:cNvSpPr>
            <a:spLocks noGrp="1"/>
          </p:cNvSpPr>
          <p:nvPr>
            <p:ph idx="1"/>
          </p:nvPr>
        </p:nvSpPr>
        <p:spPr>
          <a:xfrm>
            <a:off x="1137146" y="2258197"/>
            <a:ext cx="10515600" cy="4351338"/>
          </a:xfrm>
        </p:spPr>
        <p:txBody>
          <a:bodyPr>
            <a:normAutofit/>
          </a:bodyPr>
          <a:lstStyle/>
          <a:p>
            <a:pP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The major problems faced by the developers of RT/NRT data warehouses identified by </a:t>
            </a:r>
            <a:r>
              <a:rPr lang="en-US" dirty="0" err="1">
                <a:latin typeface="Times New Roman" panose="02020603050405020304" pitchFamily="18" charset="0"/>
                <a:cs typeface="Times New Roman" panose="02020603050405020304" pitchFamily="18" charset="0"/>
              </a:rPr>
              <a:t>Langseth</a:t>
            </a:r>
            <a:r>
              <a:rPr lang="en-US" dirty="0">
                <a:latin typeface="Times New Roman" panose="02020603050405020304" pitchFamily="18" charset="0"/>
                <a:cs typeface="Times New Roman" panose="02020603050405020304" pitchFamily="18" charset="0"/>
              </a:rPr>
              <a:t> (2004) include:</a:t>
            </a:r>
          </a:p>
          <a:p>
            <a:pP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 Enabling RT/NRT extraction, transformation, and loading (ETL) of source data</a:t>
            </a:r>
          </a:p>
          <a:p>
            <a:pP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 Modeling RT fact tables</a:t>
            </a:r>
          </a:p>
          <a:p>
            <a:pP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 OLAP queries versus changing data</a:t>
            </a:r>
          </a:p>
          <a:p>
            <a:pP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Scalability and query contention</a:t>
            </a:r>
          </a:p>
          <a:p>
            <a:endParaRPr lang="en-US" dirty="0"/>
          </a:p>
        </p:txBody>
      </p:sp>
    </p:spTree>
    <p:extLst>
      <p:ext uri="{BB962C8B-B14F-4D97-AF65-F5344CB8AC3E}">
        <p14:creationId xmlns:p14="http://schemas.microsoft.com/office/powerpoint/2010/main" val="366065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C8A9-525B-4393-B645-C2A94C12C128}"/>
              </a:ext>
            </a:extLst>
          </p:cNvPr>
          <p:cNvSpPr>
            <a:spLocks noGrp="1"/>
          </p:cNvSpPr>
          <p:nvPr>
            <p:ph type="title"/>
          </p:nvPr>
        </p:nvSpPr>
        <p:spPr>
          <a:xfrm>
            <a:off x="1196545" y="1242455"/>
            <a:ext cx="10515600" cy="1325563"/>
          </a:xfrm>
        </p:spPr>
        <p:txBody>
          <a:bodyPr/>
          <a:lstStyle/>
          <a:p>
            <a:r>
              <a:rPr lang="en-US" sz="4400" b="1" dirty="0">
                <a:latin typeface="Times New Roman" panose="02020603050405020304" pitchFamily="18" charset="0"/>
                <a:cs typeface="Times New Roman" panose="02020603050405020304" pitchFamily="18" charset="0"/>
              </a:rPr>
              <a:t>Data Warehouse Architecture</a:t>
            </a:r>
            <a:endParaRPr lang="en-US" dirty="0"/>
          </a:p>
        </p:txBody>
      </p:sp>
    </p:spTree>
    <p:extLst>
      <p:ext uri="{BB962C8B-B14F-4D97-AF65-F5344CB8AC3E}">
        <p14:creationId xmlns:p14="http://schemas.microsoft.com/office/powerpoint/2010/main" val="134054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3F6C-868E-4F47-8D17-0C54BE99FEC4}"/>
              </a:ext>
            </a:extLst>
          </p:cNvPr>
          <p:cNvSpPr>
            <a:spLocks noGrp="1"/>
          </p:cNvSpPr>
          <p:nvPr>
            <p:ph type="title"/>
          </p:nvPr>
        </p:nvSpPr>
        <p:spPr>
          <a:xfrm>
            <a:off x="1451579" y="1417852"/>
            <a:ext cx="9603275" cy="1049235"/>
          </a:xfrm>
        </p:spPr>
        <p:txBody>
          <a:bodyPr>
            <a:normAutofit/>
          </a:bodyPr>
          <a:lstStyle/>
          <a:p>
            <a:r>
              <a:rPr lang="en-US" sz="3200" b="1" dirty="0">
                <a:latin typeface="Times New Roman" panose="02020603050405020304" pitchFamily="18" charset="0"/>
                <a:cs typeface="Times New Roman" panose="02020603050405020304" pitchFamily="18" charset="0"/>
              </a:rPr>
              <a:t>Data Warehouse Architecture:</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6D1182-2E5A-4BC9-8AF5-D8FB695563CC}"/>
              </a:ext>
            </a:extLst>
          </p:cNvPr>
          <p:cNvSpPr>
            <a:spLocks noGrp="1"/>
          </p:cNvSpPr>
          <p:nvPr>
            <p:ph idx="1"/>
          </p:nvPr>
        </p:nvSpPr>
        <p:spPr>
          <a:xfrm>
            <a:off x="1320114" y="1942469"/>
            <a:ext cx="10515600" cy="4667250"/>
          </a:xfrm>
        </p:spPr>
        <p:txBody>
          <a:bodyPr>
            <a:noAutofit/>
          </a:bodyPr>
          <a:lstStyle/>
          <a:p>
            <a:r>
              <a:rPr lang="en-US" dirty="0">
                <a:latin typeface="Times New Roman" panose="02020603050405020304" pitchFamily="18" charset="0"/>
                <a:cs typeface="Times New Roman" panose="02020603050405020304" pitchFamily="18" charset="0"/>
              </a:rPr>
              <a:t>Operational Data</a:t>
            </a:r>
          </a:p>
          <a:p>
            <a:r>
              <a:rPr lang="en-US" dirty="0">
                <a:latin typeface="Times New Roman" panose="02020603050405020304" pitchFamily="18" charset="0"/>
                <a:cs typeface="Times New Roman" panose="02020603050405020304" pitchFamily="18" charset="0"/>
              </a:rPr>
              <a:t>Operational Data Store</a:t>
            </a:r>
          </a:p>
          <a:p>
            <a:r>
              <a:rPr lang="en-US" dirty="0">
                <a:latin typeface="Times New Roman" panose="02020603050405020304" pitchFamily="18" charset="0"/>
                <a:cs typeface="Times New Roman" panose="02020603050405020304" pitchFamily="18" charset="0"/>
              </a:rPr>
              <a:t>ETL Manager</a:t>
            </a:r>
          </a:p>
          <a:p>
            <a:r>
              <a:rPr lang="en-US" dirty="0">
                <a:latin typeface="Times New Roman" panose="02020603050405020304" pitchFamily="18" charset="0"/>
                <a:cs typeface="Times New Roman" panose="02020603050405020304" pitchFamily="18" charset="0"/>
              </a:rPr>
              <a:t>Warehouse Manager</a:t>
            </a:r>
          </a:p>
          <a:p>
            <a:r>
              <a:rPr lang="en-US" dirty="0">
                <a:latin typeface="Times New Roman" panose="02020603050405020304" pitchFamily="18" charset="0"/>
                <a:cs typeface="Times New Roman" panose="02020603050405020304" pitchFamily="18" charset="0"/>
              </a:rPr>
              <a:t>Query Manager</a:t>
            </a:r>
          </a:p>
          <a:p>
            <a:r>
              <a:rPr lang="en-US" dirty="0">
                <a:latin typeface="Times New Roman" panose="02020603050405020304" pitchFamily="18" charset="0"/>
                <a:cs typeface="Times New Roman" panose="02020603050405020304" pitchFamily="18" charset="0"/>
              </a:rPr>
              <a:t>Detailed Data</a:t>
            </a:r>
          </a:p>
          <a:p>
            <a:r>
              <a:rPr lang="en-US" dirty="0">
                <a:latin typeface="Times New Roman" panose="02020603050405020304" pitchFamily="18" charset="0"/>
                <a:cs typeface="Times New Roman" panose="02020603050405020304" pitchFamily="18" charset="0"/>
              </a:rPr>
              <a:t>Lightly and Highly Summarized Data</a:t>
            </a:r>
          </a:p>
          <a:p>
            <a:r>
              <a:rPr lang="en-US" dirty="0">
                <a:latin typeface="Times New Roman" panose="02020603050405020304" pitchFamily="18" charset="0"/>
                <a:cs typeface="Times New Roman" panose="02020603050405020304" pitchFamily="18" charset="0"/>
              </a:rPr>
              <a:t>Archive/Backup Data</a:t>
            </a:r>
          </a:p>
          <a:p>
            <a:r>
              <a:rPr lang="en-US" dirty="0">
                <a:latin typeface="Times New Roman" panose="02020603050405020304" pitchFamily="18" charset="0"/>
                <a:cs typeface="Times New Roman" panose="02020603050405020304" pitchFamily="18" charset="0"/>
              </a:rPr>
              <a:t>Metadata</a:t>
            </a:r>
          </a:p>
          <a:p>
            <a:r>
              <a:rPr lang="en-US" dirty="0">
                <a:latin typeface="Times New Roman" panose="02020603050405020304" pitchFamily="18" charset="0"/>
                <a:cs typeface="Times New Roman" panose="02020603050405020304" pitchFamily="18" charset="0"/>
              </a:rPr>
              <a:t>End-User Access Tools</a:t>
            </a:r>
          </a:p>
          <a:p>
            <a:endParaRPr lang="en-US" dirty="0"/>
          </a:p>
        </p:txBody>
      </p:sp>
    </p:spTree>
    <p:extLst>
      <p:ext uri="{BB962C8B-B14F-4D97-AF65-F5344CB8AC3E}">
        <p14:creationId xmlns:p14="http://schemas.microsoft.com/office/powerpoint/2010/main" val="10808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D357-3732-48DB-A3FD-D533AE0E6DC8}"/>
              </a:ext>
            </a:extLst>
          </p:cNvPr>
          <p:cNvSpPr>
            <a:spLocks noGrp="1"/>
          </p:cNvSpPr>
          <p:nvPr>
            <p:ph type="title"/>
          </p:nvPr>
        </p:nvSpPr>
        <p:spPr>
          <a:xfrm>
            <a:off x="709411" y="1374388"/>
            <a:ext cx="10515600" cy="1325563"/>
          </a:xfrm>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Warehousing Tools and Technologies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76714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E8A0-C239-46EB-8634-8D98E5686A52}"/>
              </a:ext>
            </a:extLst>
          </p:cNvPr>
          <p:cNvSpPr>
            <a:spLocks noGrp="1"/>
          </p:cNvSpPr>
          <p:nvPr>
            <p:ph type="title"/>
          </p:nvPr>
        </p:nvSpPr>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Extraction, Transformation, and Loading (ETL)</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B1040EED-FD65-4D9E-A490-A92D889AC04C}"/>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Extraction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Transformation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Loading Data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Data profiling and data quality control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Metadata management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299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03AE-ECB1-4F25-AD4B-7BCDE592C314}"/>
              </a:ext>
            </a:extLst>
          </p:cNvPr>
          <p:cNvSpPr>
            <a:spLocks noGrp="1"/>
          </p:cNvSpPr>
          <p:nvPr>
            <p:ph type="title"/>
          </p:nvPr>
        </p:nvSpPr>
        <p:spPr>
          <a:xfrm>
            <a:off x="1451579" y="1143570"/>
            <a:ext cx="9603275" cy="1049235"/>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Data Warehouse DBMS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167DC3FC-688E-41C3-8F61-BA489602B9B5}"/>
              </a:ext>
            </a:extLst>
          </p:cNvPr>
          <p:cNvSpPr>
            <a:spLocks noGrp="1"/>
          </p:cNvSpPr>
          <p:nvPr>
            <p:ph idx="1"/>
          </p:nvPr>
        </p:nvSpPr>
        <p:spPr/>
        <p:txBody>
          <a:bodyPr/>
          <a:lstStyle/>
          <a:p>
            <a:pPr marR="0" indent="0">
              <a:lnSpc>
                <a:spcPct val="107000"/>
              </a:lnSpc>
              <a:spcBef>
                <a:spcPts val="0"/>
              </a:spcBef>
              <a:spcAft>
                <a:spcPts val="8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Requirements for data warehouse DBMS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9715A9CD-A373-42B3-B89C-47A16CDBE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905" y="2651818"/>
            <a:ext cx="4210638" cy="3686689"/>
          </a:xfrm>
          <a:prstGeom prst="rect">
            <a:avLst/>
          </a:prstGeom>
        </p:spPr>
      </p:pic>
    </p:spTree>
    <p:extLst>
      <p:ext uri="{BB962C8B-B14F-4D97-AF65-F5344CB8AC3E}">
        <p14:creationId xmlns:p14="http://schemas.microsoft.com/office/powerpoint/2010/main" val="189974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9834-14C6-491C-B912-918B6CBD217E}"/>
              </a:ext>
            </a:extLst>
          </p:cNvPr>
          <p:cNvSpPr>
            <a:spLocks noGrp="1"/>
          </p:cNvSpPr>
          <p:nvPr>
            <p:ph type="title"/>
          </p:nvPr>
        </p:nvSpPr>
        <p:spPr>
          <a:xfrm>
            <a:off x="1451579" y="1391655"/>
            <a:ext cx="9603275" cy="1049235"/>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Parallel DBMS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EF8972C4-69FD-4B53-A2D9-F8DED1904B46}"/>
              </a:ext>
            </a:extLst>
          </p:cNvPr>
          <p:cNvSpPr>
            <a:spLocks noGrp="1"/>
          </p:cNvSpPr>
          <p:nvPr>
            <p:ph idx="1"/>
          </p:nvPr>
        </p:nvSpPr>
        <p:spPr>
          <a:xfrm>
            <a:off x="1137146" y="2238154"/>
            <a:ext cx="9603275" cy="3450613"/>
          </a:xfrm>
        </p:spPr>
        <p:txBody>
          <a:bodyPr>
            <a:normAutofit/>
          </a:bodyPr>
          <a:lstStyle/>
          <a:p>
            <a:pPr marR="0" indent="0">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are two main parallel hardware architectures commonly used as database server platforms for data warehousing:</a:t>
            </a:r>
          </a:p>
          <a:p>
            <a:pPr marR="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Symmetric multiprocessing (SMP):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set of tightly coupled processors that share memory and disk storage.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Massively parallel processing (MPP)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set of loosely coupled processors, each of which has its own memory and disk storage.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7912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B1F4-5D85-4582-B3E1-356475BD2D89}"/>
              </a:ext>
            </a:extLst>
          </p:cNvPr>
          <p:cNvSpPr>
            <a:spLocks noGrp="1"/>
          </p:cNvSpPr>
          <p:nvPr>
            <p:ph type="title"/>
          </p:nvPr>
        </p:nvSpPr>
        <p:spPr>
          <a:xfrm>
            <a:off x="1451579" y="1138152"/>
            <a:ext cx="9603275" cy="1049235"/>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Data Warehouse Metadata</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E61C0383-2C74-4442-9B0D-26653C1C9A80}"/>
              </a:ext>
            </a:extLst>
          </p:cNvPr>
          <p:cNvSpPr>
            <a:spLocks noGrp="1"/>
          </p:cNvSpPr>
          <p:nvPr>
            <p:ph idx="1"/>
          </p:nvPr>
        </p:nvSpPr>
        <p:spPr>
          <a:xfrm>
            <a:off x="1137146" y="2028088"/>
            <a:ext cx="9603275" cy="3450613"/>
          </a:xfrm>
        </p:spPr>
        <p:txBody>
          <a:bodyPr>
            <a:noAutofit/>
          </a:bodyPr>
          <a:lstStyle/>
          <a:p>
            <a:pPr marL="514350" indent="-28575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ocus on the integration of metadata, that is “data about data”. </a:t>
            </a:r>
          </a:p>
          <a:p>
            <a:pPr marL="514350" indent="-28575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Major purpose of metadata is to show the pathway back to where the data began,</a:t>
            </a:r>
          </a:p>
          <a:p>
            <a:pPr marL="514350" indent="-28575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etadata associated with data management describes the data as it is stored in the warehouse.</a:t>
            </a:r>
          </a:p>
          <a:p>
            <a:pPr marL="514350" indent="-28575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Metadata described previously is also required by the query manager to generate appropriate queries.</a:t>
            </a:r>
          </a:p>
          <a:p>
            <a:pPr marL="514350" indent="-28575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Meta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associated with the users of queries that includes, for example, information describing what the term “price” or “customer” means in a particular database and whether the meaning has changed over time</a:t>
            </a:r>
          </a:p>
          <a:p>
            <a:pPr marL="457200" marR="0">
              <a:lnSpc>
                <a:spcPct val="107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Synchronizing metadata  </a:t>
            </a: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were two major standards for metadata and modeling in the areas of data warehousing and component-based development proposed by the Meta Data Coalition (MDC) and the Object Management Group (OMG).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802487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B3E0-8180-4459-9B7D-60C53058035F}"/>
              </a:ext>
            </a:extLst>
          </p:cNvPr>
          <p:cNvSpPr>
            <a:spLocks noGrp="1"/>
          </p:cNvSpPr>
          <p:nvPr>
            <p:ph type="title"/>
          </p:nvPr>
        </p:nvSpPr>
        <p:spPr>
          <a:xfrm>
            <a:off x="1451579" y="322605"/>
            <a:ext cx="9603275" cy="1049235"/>
          </a:xfrm>
        </p:spPr>
        <p:txBody>
          <a:bodyPr>
            <a:noAutofit/>
          </a:bodyPr>
          <a:lstStyle/>
          <a:p>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Administration and Management Tools</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03BFDC9B-E643-4091-AAB2-E83CDD8AF701}"/>
              </a:ext>
            </a:extLst>
          </p:cNvPr>
          <p:cNvSpPr>
            <a:spLocks noGrp="1"/>
          </p:cNvSpPr>
          <p:nvPr>
            <p:ph idx="1"/>
          </p:nvPr>
        </p:nvSpPr>
        <p:spPr>
          <a:xfrm>
            <a:off x="1183151" y="2114586"/>
            <a:ext cx="9603275" cy="3450613"/>
          </a:xfrm>
        </p:spPr>
        <p:txBody>
          <a:bodyPr>
            <a:normAutofit fontScale="92500" lnSpcReduction="20000"/>
          </a:bodyPr>
          <a:lstStyle/>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Monitoring Data Loading from Multiple Sources;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 Quality and Integrity Checks;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Managing and Updating Metadata;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Monitoring Database Performance to Ensure Efficient Query Response Times and Resource Utilization;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Auditing Data Warehouse Usage to Provide User Chargeback Information;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Replicating, Sub setting, And Distributing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Maintaining Efficient Data Storage Management;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Purging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Archiving and Backing Up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Implementing Recovery Following Failure;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Security Management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972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D357-3732-48DB-A3FD-D533AE0E6DC8}"/>
              </a:ext>
            </a:extLst>
          </p:cNvPr>
          <p:cNvSpPr>
            <a:spLocks noGrp="1"/>
          </p:cNvSpPr>
          <p:nvPr>
            <p:ph type="title"/>
          </p:nvPr>
        </p:nvSpPr>
        <p:spPr>
          <a:xfrm>
            <a:off x="1883303" y="1250821"/>
            <a:ext cx="10515600" cy="1325563"/>
          </a:xfrm>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                      DATA MART</a:t>
            </a:r>
            <a:endParaRPr lang="en-US" dirty="0"/>
          </a:p>
        </p:txBody>
      </p:sp>
    </p:spTree>
    <p:extLst>
      <p:ext uri="{BB962C8B-B14F-4D97-AF65-F5344CB8AC3E}">
        <p14:creationId xmlns:p14="http://schemas.microsoft.com/office/powerpoint/2010/main" val="48808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ABCA-6025-4A76-A785-69900320A711}"/>
              </a:ext>
            </a:extLst>
          </p:cNvPr>
          <p:cNvSpPr>
            <a:spLocks noGrp="1"/>
          </p:cNvSpPr>
          <p:nvPr>
            <p:ph type="title"/>
          </p:nvPr>
        </p:nvSpPr>
        <p:spPr>
          <a:xfrm>
            <a:off x="1480752" y="1081817"/>
            <a:ext cx="10515600" cy="1325563"/>
          </a:xfrm>
        </p:spPr>
        <p:txBody>
          <a:bodyPr>
            <a:noAutofit/>
          </a:bodyPr>
          <a:lstStyle/>
          <a:p>
            <a:r>
              <a:rPr lang="en-US" sz="6000" b="1" dirty="0">
                <a:latin typeface="Times New Roman" panose="02020603050405020304" pitchFamily="18" charset="0"/>
                <a:cs typeface="Times New Roman" panose="02020603050405020304" pitchFamily="18" charset="0"/>
              </a:rPr>
              <a:t>DATA WAREHOUSING</a:t>
            </a:r>
            <a:br>
              <a:rPr lang="en-US" sz="6000" b="1" dirty="0">
                <a:latin typeface="Times New Roman" panose="02020603050405020304" pitchFamily="18" charset="0"/>
                <a:cs typeface="Times New Roman" panose="02020603050405020304" pitchFamily="18" charset="0"/>
              </a:rPr>
            </a:br>
            <a:endParaRPr lang="en-US" sz="6000" dirty="0"/>
          </a:p>
        </p:txBody>
      </p:sp>
    </p:spTree>
    <p:extLst>
      <p:ext uri="{BB962C8B-B14F-4D97-AF65-F5344CB8AC3E}">
        <p14:creationId xmlns:p14="http://schemas.microsoft.com/office/powerpoint/2010/main" val="325271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3987-96E6-4166-8FE5-A97544EE716E}"/>
              </a:ext>
            </a:extLst>
          </p:cNvPr>
          <p:cNvSpPr>
            <a:spLocks noGrp="1"/>
          </p:cNvSpPr>
          <p:nvPr>
            <p:ph type="title"/>
          </p:nvPr>
        </p:nvSpPr>
        <p:spPr>
          <a:xfrm>
            <a:off x="167425" y="365125"/>
            <a:ext cx="11186375" cy="1325563"/>
          </a:xfrm>
        </p:spPr>
        <p:txBody>
          <a:bodyPr>
            <a:normAutofit fontScale="90000"/>
          </a:bodyPr>
          <a:lstStyle/>
          <a:p>
            <a:pPr marL="457200" marR="0">
              <a:lnSpc>
                <a:spcPct val="107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DATA MART: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database that contains a subset of corporate data to support the analytical requirements of a particular business unit (such as the Sales department) or to support users who share the same requirement to analyze a particular business process (such as property sales).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32C21E-C7BC-49ED-8475-DBFFEDBB2EE1}"/>
              </a:ext>
            </a:extLst>
          </p:cNvPr>
          <p:cNvSpPr>
            <a:spLocks noGrp="1"/>
          </p:cNvSpPr>
          <p:nvPr>
            <p:ph idx="1"/>
          </p:nvPr>
        </p:nvSpPr>
        <p:spPr>
          <a:xfrm>
            <a:off x="1134414" y="2018808"/>
            <a:ext cx="10515600" cy="4351338"/>
          </a:xfrm>
        </p:spPr>
        <p:txBody>
          <a:bodyPr>
            <a:normAutofit/>
          </a:bodyPr>
          <a:lstStyle/>
          <a:p>
            <a:pPr marR="0" indent="0">
              <a:lnSpc>
                <a:spcPct val="107000"/>
              </a:lnSpc>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Reasons for Creating a Data Mart</a:t>
            </a:r>
          </a:p>
          <a:p>
            <a:pPr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give users access to the data they need to analyze most often.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provide data in a form that matches the collective view of the data by a group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 users in a department or group of users interested in a particular business process.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improve end-user response time due to the reduction in the volume of data to be accessed.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provide appropriately structured data as dictated.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marts normally use less data, so the data ETL process is less complex.</a:t>
            </a:r>
          </a:p>
          <a:p>
            <a:pPr>
              <a:lnSpc>
                <a:spcPct val="107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cost of implementing data marts is normally less than that required to establish an EDW.</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potential users of a data mart are more clearly defined </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be more easily targeted to obtain support for a data mart project rather than an EDW project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697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60D7-2184-4330-82B3-694A82679F56}"/>
              </a:ext>
            </a:extLst>
          </p:cNvPr>
          <p:cNvSpPr>
            <a:spLocks noGrp="1"/>
          </p:cNvSpPr>
          <p:nvPr>
            <p:ph type="title"/>
          </p:nvPr>
        </p:nvSpPr>
        <p:spPr>
          <a:xfrm>
            <a:off x="1110049" y="735828"/>
            <a:ext cx="10515600" cy="1325563"/>
          </a:xfrm>
        </p:spPr>
        <p:txBody>
          <a:bodyPr>
            <a:normAutofit fontScale="90000"/>
          </a:bodyPr>
          <a:lstStyle/>
          <a:p>
            <a:r>
              <a:rPr lang="en-US" sz="4400" b="1" dirty="0">
                <a:latin typeface="Times New Roman" panose="02020603050405020304" pitchFamily="18" charset="0"/>
                <a:ea typeface="+mj-ea"/>
                <a:cs typeface="Times New Roman" panose="02020603050405020304" pitchFamily="18" charset="0"/>
              </a:rPr>
              <a:t>Data Warehousing and Temporal Databases</a:t>
            </a:r>
            <a:br>
              <a:rPr lang="en-US" sz="4400" b="1" dirty="0">
                <a:latin typeface="Times New Roman" panose="02020603050405020304" pitchFamily="18" charset="0"/>
                <a:ea typeface="+mj-ea"/>
                <a:cs typeface="Times New Roman" panose="02020603050405020304" pitchFamily="18" charset="0"/>
              </a:rPr>
            </a:br>
            <a:endParaRPr lang="en-US" dirty="0"/>
          </a:p>
        </p:txBody>
      </p:sp>
    </p:spTree>
    <p:extLst>
      <p:ext uri="{BB962C8B-B14F-4D97-AF65-F5344CB8AC3E}">
        <p14:creationId xmlns:p14="http://schemas.microsoft.com/office/powerpoint/2010/main" val="3000389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E70195-12CD-449C-8798-1EAFE7E6C327}"/>
              </a:ext>
            </a:extLst>
          </p:cNvPr>
          <p:cNvSpPr txBox="1"/>
          <p:nvPr/>
        </p:nvSpPr>
        <p:spPr>
          <a:xfrm>
            <a:off x="324896" y="1954269"/>
            <a:ext cx="11867104" cy="3976217"/>
          </a:xfrm>
          <a:prstGeom prst="rect">
            <a:avLst/>
          </a:prstGeom>
          <a:noFill/>
        </p:spPr>
        <p:txBody>
          <a:bodyPr wrap="square" rtlCol="0">
            <a:spAutoFit/>
          </a:bodyPr>
          <a:lstStyle/>
          <a:p>
            <a:pPr algn="ct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emporal Data:</a:t>
            </a:r>
          </a:p>
          <a:p>
            <a:pPr marL="0" marR="0" algn="l">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that changes over time</a:t>
            </a:r>
          </a:p>
          <a:p>
            <a:pPr algn="l">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Temporal Database:</a:t>
            </a:r>
          </a:p>
          <a:p>
            <a:pPr algn="l">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database that contains time-varying historical data with the possible inclusion of current and future data and has the ability to manipulate this data</a:t>
            </a:r>
          </a:p>
          <a:p>
            <a:pPr marL="0" marR="0" algn="l">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516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E0B20D-5DD0-471C-860A-55F02ACAA850}"/>
              </a:ext>
            </a:extLst>
          </p:cNvPr>
          <p:cNvSpPr txBox="1"/>
          <p:nvPr/>
        </p:nvSpPr>
        <p:spPr>
          <a:xfrm>
            <a:off x="486383" y="680936"/>
            <a:ext cx="10894979" cy="3270895"/>
          </a:xfrm>
          <a:prstGeom prst="rect">
            <a:avLst/>
          </a:prstGeom>
          <a:noFill/>
        </p:spPr>
        <p:txBody>
          <a:bodyPr wrap="square" rtlCol="0">
            <a:spAutoFit/>
          </a:bodyPr>
          <a:lstStyle/>
          <a:p>
            <a:pPr marR="0">
              <a:lnSpc>
                <a:spcPct val="90000"/>
              </a:lnSpc>
              <a:spcBef>
                <a:spcPct val="0"/>
              </a:spcBef>
              <a:spcAft>
                <a:spcPts val="800"/>
              </a:spcAft>
            </a:pPr>
            <a:r>
              <a:rPr lang="en-US" sz="3200" b="1" dirty="0">
                <a:latin typeface="Times New Roman" panose="02020603050405020304" pitchFamily="18" charset="0"/>
                <a:ea typeface="+mj-ea"/>
                <a:cs typeface="Times New Roman" panose="02020603050405020304" pitchFamily="18" charset="0"/>
              </a:rPr>
              <a:t>Case 1</a:t>
            </a: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Rent remain constant for the whole year: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In this case for the non-temporal transaction database, there is no need to associate time with the </a:t>
            </a:r>
            <a:r>
              <a:rPr lang="en-US" sz="1800" dirty="0" err="1">
                <a:effectLst/>
                <a:latin typeface="Times New Roman" panose="02020603050405020304" pitchFamily="18" charset="0"/>
                <a:ea typeface="Calibri" panose="020F0502020204030204" pitchFamily="34" charset="0"/>
              </a:rPr>
              <a:t>PropertyForRent</a:t>
            </a:r>
            <a:r>
              <a:rPr lang="en-US" sz="1800" dirty="0">
                <a:effectLst/>
                <a:latin typeface="Times New Roman" panose="02020603050405020304" pitchFamily="18" charset="0"/>
                <a:ea typeface="Calibri" panose="020F0502020204030204" pitchFamily="34" charset="0"/>
              </a:rPr>
              <a:t> table as the rent column always stores the current value that is used for all live database applications. If all property rents are updated on the same day and remain fixed for that year, the identification of valid rental values is relatively straightforward requiring an association of each value with a value to identify the year.</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scenario allows for the identification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propertyNo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year} as the primary key for the copy of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PropertyForRent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table in the data warehouse.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6" name="Picture 5">
            <a:extLst>
              <a:ext uri="{FF2B5EF4-FFF2-40B4-BE49-F238E27FC236}">
                <a16:creationId xmlns:a16="http://schemas.microsoft.com/office/drawing/2014/main" id="{9A000C09-10ED-469C-B898-A3FF3EA5EEA8}"/>
              </a:ext>
            </a:extLst>
          </p:cNvPr>
          <p:cNvPicPr>
            <a:picLocks noChangeAspect="1"/>
          </p:cNvPicPr>
          <p:nvPr/>
        </p:nvPicPr>
        <p:blipFill>
          <a:blip r:embed="rId2"/>
          <a:stretch>
            <a:fillRect/>
          </a:stretch>
        </p:blipFill>
        <p:spPr>
          <a:xfrm>
            <a:off x="486383" y="3633150"/>
            <a:ext cx="7459778" cy="2953532"/>
          </a:xfrm>
          <a:prstGeom prst="rect">
            <a:avLst/>
          </a:prstGeom>
        </p:spPr>
      </p:pic>
    </p:spTree>
    <p:extLst>
      <p:ext uri="{BB962C8B-B14F-4D97-AF65-F5344CB8AC3E}">
        <p14:creationId xmlns:p14="http://schemas.microsoft.com/office/powerpoint/2010/main" val="43645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498D6-267E-4281-B149-A567F35D5638}"/>
              </a:ext>
            </a:extLst>
          </p:cNvPr>
          <p:cNvSpPr txBox="1"/>
          <p:nvPr/>
        </p:nvSpPr>
        <p:spPr>
          <a:xfrm>
            <a:off x="214009" y="700391"/>
            <a:ext cx="11575914" cy="2993897"/>
          </a:xfrm>
          <a:prstGeom prst="rect">
            <a:avLst/>
          </a:prstGeom>
          <a:noFill/>
        </p:spPr>
        <p:txBody>
          <a:bodyPr wrap="square" rtlCol="0">
            <a:spAutoFit/>
          </a:bodyPr>
          <a:lstStyle/>
          <a:p>
            <a:pPr>
              <a:lnSpc>
                <a:spcPct val="90000"/>
              </a:lnSpc>
              <a:spcBef>
                <a:spcPct val="0"/>
              </a:spcBef>
              <a:spcAft>
                <a:spcPts val="800"/>
              </a:spcAft>
            </a:pPr>
            <a:r>
              <a:rPr lang="en-US" sz="3200" b="1" dirty="0">
                <a:latin typeface="Times New Roman" panose="02020603050405020304" pitchFamily="18" charset="0"/>
                <a:ea typeface="+mj-ea"/>
                <a:cs typeface="Times New Roman" panose="02020603050405020304" pitchFamily="18" charset="0"/>
              </a:rPr>
              <a:t>Case 2</a:t>
            </a: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Rent can change at any time of the year: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Assume that the rent for each property can be changed at any time throughout a given year to attract potential clients. This scenario is more complex when considering analysis of temporal data in the data warehouse. This scenario requires the identification of {</a:t>
            </a:r>
            <a:r>
              <a:rPr lang="en-US" sz="1800" dirty="0" err="1">
                <a:effectLst/>
                <a:latin typeface="Times New Roman" panose="02020603050405020304" pitchFamily="18" charset="0"/>
                <a:ea typeface="Calibri" panose="020F0502020204030204" pitchFamily="34" charset="0"/>
              </a:rPr>
              <a:t>propertyNo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startDate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endDate</a:t>
            </a:r>
            <a:r>
              <a:rPr lang="en-US" sz="1800" dirty="0">
                <a:effectLst/>
                <a:latin typeface="Times New Roman" panose="02020603050405020304" pitchFamily="18" charset="0"/>
                <a:ea typeface="Calibri" panose="020F0502020204030204" pitchFamily="34" charset="0"/>
              </a:rPr>
              <a:t>} as the primary key. To support the management of data that changes over time, temporal databases use two independent time dimensions called valid time (also known as application or effective time) and transaction time (also known as system or assertive time) for maintaining the data.</a:t>
            </a:r>
          </a:p>
          <a:p>
            <a:endParaRPr lang="en-US" dirty="0">
              <a:latin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4BB1197-92E8-46CA-BE60-33D0810A8C7F}"/>
              </a:ext>
            </a:extLst>
          </p:cNvPr>
          <p:cNvPicPr>
            <a:picLocks noChangeAspect="1"/>
          </p:cNvPicPr>
          <p:nvPr/>
        </p:nvPicPr>
        <p:blipFill>
          <a:blip r:embed="rId2"/>
          <a:stretch>
            <a:fillRect/>
          </a:stretch>
        </p:blipFill>
        <p:spPr>
          <a:xfrm>
            <a:off x="214009" y="3227350"/>
            <a:ext cx="6874594" cy="3463044"/>
          </a:xfrm>
          <a:prstGeom prst="rect">
            <a:avLst/>
          </a:prstGeom>
        </p:spPr>
      </p:pic>
    </p:spTree>
    <p:extLst>
      <p:ext uri="{BB962C8B-B14F-4D97-AF65-F5344CB8AC3E}">
        <p14:creationId xmlns:p14="http://schemas.microsoft.com/office/powerpoint/2010/main" val="3800646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E0D9-A01C-4DE9-A964-77A5FA4428CB}"/>
              </a:ext>
            </a:extLst>
          </p:cNvPr>
          <p:cNvSpPr>
            <a:spLocks noGrp="1"/>
          </p:cNvSpPr>
          <p:nvPr>
            <p:ph type="title"/>
          </p:nvPr>
        </p:nvSpPr>
        <p:spPr>
          <a:xfrm>
            <a:off x="665205" y="760541"/>
            <a:ext cx="10515600" cy="1325563"/>
          </a:xfrm>
        </p:spPr>
        <p:txBody>
          <a:bodyPr>
            <a:normAutofit fontScale="90000"/>
          </a:bodyPr>
          <a:lstStyle/>
          <a:p>
            <a:r>
              <a:rPr lang="en-US" sz="4400" b="1" dirty="0">
                <a:latin typeface="Times New Roman" panose="02020603050405020304" pitchFamily="18" charset="0"/>
                <a:ea typeface="+mj-ea"/>
                <a:cs typeface="Times New Roman" panose="02020603050405020304" pitchFamily="18" charset="0"/>
              </a:rPr>
              <a:t>Temporal Extensions to the SQL Standard</a:t>
            </a:r>
            <a:br>
              <a:rPr lang="en-US" sz="4400" b="1" dirty="0">
                <a:latin typeface="Times New Roman" panose="02020603050405020304" pitchFamily="18" charset="0"/>
                <a:ea typeface="+mj-ea"/>
                <a:cs typeface="Times New Roman" panose="02020603050405020304" pitchFamily="18" charset="0"/>
              </a:rPr>
            </a:br>
            <a:endParaRPr lang="en-US" dirty="0"/>
          </a:p>
        </p:txBody>
      </p:sp>
    </p:spTree>
    <p:extLst>
      <p:ext uri="{BB962C8B-B14F-4D97-AF65-F5344CB8AC3E}">
        <p14:creationId xmlns:p14="http://schemas.microsoft.com/office/powerpoint/2010/main" val="207865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73B95-9556-4560-9F72-B51FE628AFF3}"/>
              </a:ext>
            </a:extLst>
          </p:cNvPr>
          <p:cNvSpPr txBox="1"/>
          <p:nvPr/>
        </p:nvSpPr>
        <p:spPr>
          <a:xfrm>
            <a:off x="317770" y="780350"/>
            <a:ext cx="11556460" cy="4026102"/>
          </a:xfrm>
          <a:prstGeom prst="rect">
            <a:avLst/>
          </a:prstGeom>
          <a:noFill/>
        </p:spPr>
        <p:txBody>
          <a:bodyPr wrap="square" rtlCol="0">
            <a:spAutoFit/>
          </a:bodyPr>
          <a:lstStyle/>
          <a:p>
            <a:endParaRPr lang="en-US" dirty="0"/>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T180 system-versioned tables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T181 application-time period tables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System-versioned tables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System-versioned tables are tables that contain a PERIOD clause with a predefined period name (SYSTEM_TIME) and specify WITH SYSTEM VERSIONING. System-versioned tables must contain two additional columns: one to store the start time of the SYSTEM_TIME period and one to store the end time of the SYSTEM_TIME period. </a:t>
            </a:r>
          </a:p>
          <a:p>
            <a:endParaRPr lang="en-US" dirty="0">
              <a:latin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Application-time period tables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requirement for application-time period tables is that the table must contain two additional columns: one to store the start time of a period associated with the row and one to store the end time of the period.</a:t>
            </a:r>
            <a:endParaRPr lang="en-US" dirty="0"/>
          </a:p>
        </p:txBody>
      </p:sp>
    </p:spTree>
    <p:extLst>
      <p:ext uri="{BB962C8B-B14F-4D97-AF65-F5344CB8AC3E}">
        <p14:creationId xmlns:p14="http://schemas.microsoft.com/office/powerpoint/2010/main" val="302012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F863-80BE-4C7B-8D6C-06C34B888FDC}"/>
              </a:ext>
            </a:extLst>
          </p:cNvPr>
          <p:cNvSpPr>
            <a:spLocks noGrp="1"/>
          </p:cNvSpPr>
          <p:nvPr>
            <p:ph type="title"/>
          </p:nvPr>
        </p:nvSpPr>
        <p:spPr>
          <a:xfrm>
            <a:off x="1451579" y="631524"/>
            <a:ext cx="9603275" cy="1049235"/>
          </a:xfrm>
        </p:spPr>
        <p:txBody>
          <a:bodyPr>
            <a:normAutofit fontScale="90000"/>
          </a:bodyPr>
          <a:lstStyle/>
          <a:p>
            <a:pPr marR="0">
              <a:lnSpc>
                <a:spcPct val="90000"/>
              </a:lnSpc>
              <a:spcBef>
                <a:spcPct val="0"/>
              </a:spcBef>
              <a:spcAft>
                <a:spcPts val="800"/>
              </a:spcAft>
            </a:pPr>
            <a:r>
              <a:rPr lang="en-US" sz="4800" b="1" dirty="0">
                <a:latin typeface="Times New Roman" panose="02020603050405020304" pitchFamily="18" charset="0"/>
                <a:ea typeface="+mj-ea"/>
                <a:cs typeface="Times New Roman" panose="02020603050405020304" pitchFamily="18" charset="0"/>
              </a:rPr>
              <a:t>Data Warehousing Using Oracle</a:t>
            </a:r>
            <a:br>
              <a:rPr lang="en-US" sz="4800" b="1" dirty="0">
                <a:latin typeface="Times New Roman" panose="02020603050405020304" pitchFamily="18" charset="0"/>
                <a:ea typeface="+mj-ea"/>
                <a:cs typeface="Times New Roman" panose="02020603050405020304" pitchFamily="18" charset="0"/>
              </a:rPr>
            </a:br>
            <a:br>
              <a:rPr lang="en-US" dirty="0"/>
            </a:br>
            <a:endParaRPr lang="en-US" dirty="0"/>
          </a:p>
        </p:txBody>
      </p:sp>
      <p:sp>
        <p:nvSpPr>
          <p:cNvPr id="3" name="Content Placeholder 2">
            <a:extLst>
              <a:ext uri="{FF2B5EF4-FFF2-40B4-BE49-F238E27FC236}">
                <a16:creationId xmlns:a16="http://schemas.microsoft.com/office/drawing/2014/main" id="{4CB6C888-83DE-43AC-B00B-A6DC1971FE25}"/>
              </a:ext>
            </a:extLst>
          </p:cNvPr>
          <p:cNvSpPr>
            <a:spLocks noGrp="1"/>
          </p:cNvSpPr>
          <p:nvPr>
            <p:ph idx="1"/>
          </p:nvPr>
        </p:nvSpPr>
        <p:spPr>
          <a:xfrm>
            <a:off x="1294362" y="2114586"/>
            <a:ext cx="9603275" cy="3450613"/>
          </a:xfrm>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Oracle, which are particularly aimed at supporting data warehousing applications. These features include: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Summary management;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Analytical functions;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Bitmapped indexes;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Advanced join methods;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Sophisticated SQL optimizer;</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Resource management.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30497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0A1B-E72D-489E-97B8-D5642432FB14}"/>
              </a:ext>
            </a:extLst>
          </p:cNvPr>
          <p:cNvSpPr>
            <a:spLocks noGrp="1"/>
          </p:cNvSpPr>
          <p:nvPr>
            <p:ph type="title"/>
          </p:nvPr>
        </p:nvSpPr>
        <p:spPr>
          <a:xfrm>
            <a:off x="1550433" y="1286433"/>
            <a:ext cx="9603275" cy="1049235"/>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C3A0B91-C23D-4CF6-811E-BC764AA137FC}"/>
              </a:ext>
            </a:extLst>
          </p:cNvPr>
          <p:cNvSpPr>
            <a:spLocks noGrp="1"/>
          </p:cNvSpPr>
          <p:nvPr>
            <p:ph idx="1"/>
          </p:nvPr>
        </p:nvSpPr>
        <p:spPr>
          <a:xfrm>
            <a:off x="1167373" y="2213440"/>
            <a:ext cx="9603275" cy="3450613"/>
          </a:xfrm>
        </p:spPr>
        <p:txBody>
          <a:bodyPr/>
          <a:lstStyle/>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Data warehouses are clearly here to stay; they are no longer regarded as an optional part of the database “armory” for many businesses.</a:t>
            </a:r>
          </a:p>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 The increasing popularity of data warehouses is thought to be driven by a range of factors, including, for example, government regulatory compliance that requires businesses to maintain transactional histories and cheaper.</a:t>
            </a:r>
          </a:p>
          <a:p>
            <a:endParaRPr lang="en-US" sz="2500" dirty="0"/>
          </a:p>
        </p:txBody>
      </p:sp>
    </p:spTree>
    <p:extLst>
      <p:ext uri="{BB962C8B-B14F-4D97-AF65-F5344CB8AC3E}">
        <p14:creationId xmlns:p14="http://schemas.microsoft.com/office/powerpoint/2010/main" val="89030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C808-9561-47D9-98D0-A20DB0372B9F}"/>
              </a:ext>
            </a:extLst>
          </p:cNvPr>
          <p:cNvSpPr>
            <a:spLocks noGrp="1"/>
          </p:cNvSpPr>
          <p:nvPr>
            <p:ph type="title"/>
          </p:nvPr>
        </p:nvSpPr>
        <p:spPr>
          <a:xfrm>
            <a:off x="1320114" y="1352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Evolution of Data Warehousing:</a:t>
            </a:r>
          </a:p>
        </p:txBody>
      </p:sp>
      <p:sp>
        <p:nvSpPr>
          <p:cNvPr id="3" name="Content Placeholder 2">
            <a:extLst>
              <a:ext uri="{FF2B5EF4-FFF2-40B4-BE49-F238E27FC236}">
                <a16:creationId xmlns:a16="http://schemas.microsoft.com/office/drawing/2014/main" id="{30A55874-E9EC-4836-949D-B5651F66DA99}"/>
              </a:ext>
            </a:extLst>
          </p:cNvPr>
          <p:cNvSpPr>
            <a:spLocks noGrp="1"/>
          </p:cNvSpPr>
          <p:nvPr>
            <p:ph idx="1"/>
          </p:nvPr>
        </p:nvSpPr>
        <p:spPr>
          <a:xfrm>
            <a:off x="1068519" y="2454181"/>
            <a:ext cx="9603275" cy="3450613"/>
          </a:xfrm>
        </p:spPr>
        <p:txBody>
          <a:bodyPr>
            <a:normAutofit/>
          </a:bodyPr>
          <a:lstStyle/>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Since the 1970s, organizations have mostly focused their investment </a:t>
            </a:r>
          </a:p>
          <a:p>
            <a:pPr marL="514350" indent="-285750">
              <a:lnSpc>
                <a:spcPct val="107000"/>
              </a:lnSpc>
              <a:spcBef>
                <a:spcPts val="0"/>
              </a:spcBef>
              <a:spcAft>
                <a:spcPts val="800"/>
              </a:spcAft>
            </a:pPr>
            <a:endParaRPr lang="en-US" dirty="0">
              <a:latin typeface="Times New Roman" panose="02020603050405020304" pitchFamily="18" charset="0"/>
              <a:cs typeface="Times New Roman" panose="02020603050405020304" pitchFamily="18" charset="0"/>
            </a:endParaRPr>
          </a:p>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In recent times, when such systems are commonplace, organizations are focusing on ways to use operational data </a:t>
            </a:r>
          </a:p>
          <a:p>
            <a:pPr marL="514350" indent="-285750">
              <a:lnSpc>
                <a:spcPct val="107000"/>
              </a:lnSpc>
              <a:spcBef>
                <a:spcPts val="0"/>
              </a:spcBef>
              <a:spcAft>
                <a:spcPts val="800"/>
              </a:spcAft>
            </a:pPr>
            <a:endParaRPr lang="en-US" dirty="0">
              <a:latin typeface="Times New Roman" panose="02020603050405020304" pitchFamily="18" charset="0"/>
              <a:cs typeface="Times New Roman" panose="02020603050405020304" pitchFamily="18" charset="0"/>
            </a:endParaRPr>
          </a:p>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 Operational systems were never designed to support such business activities</a:t>
            </a:r>
          </a:p>
        </p:txBody>
      </p:sp>
    </p:spTree>
    <p:extLst>
      <p:ext uri="{BB962C8B-B14F-4D97-AF65-F5344CB8AC3E}">
        <p14:creationId xmlns:p14="http://schemas.microsoft.com/office/powerpoint/2010/main" val="426514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B5BA-0106-440B-A8C3-E9577E7175E4}"/>
              </a:ext>
            </a:extLst>
          </p:cNvPr>
          <p:cNvSpPr>
            <a:spLocks noGrp="1"/>
          </p:cNvSpPr>
          <p:nvPr>
            <p:ph type="title"/>
          </p:nvPr>
        </p:nvSpPr>
        <p:spPr>
          <a:xfrm>
            <a:off x="1344827" y="1263178"/>
            <a:ext cx="10515600" cy="1325563"/>
          </a:xfrm>
        </p:spPr>
        <p:txBody>
          <a:bodyPr/>
          <a:lstStyle/>
          <a:p>
            <a:r>
              <a:rPr lang="en-US" sz="4400" b="1" dirty="0">
                <a:latin typeface="Times New Roman" panose="02020603050405020304" pitchFamily="18" charset="0"/>
                <a:cs typeface="Times New Roman" panose="02020603050405020304" pitchFamily="18" charset="0"/>
              </a:rPr>
              <a:t>Data Warehousing Concepts</a:t>
            </a:r>
            <a:br>
              <a:rPr lang="en-US" sz="4400"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16129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04E7-ACD2-48AD-8B3C-A7AC98163268}"/>
              </a:ext>
            </a:extLst>
          </p:cNvPr>
          <p:cNvSpPr>
            <a:spLocks noGrp="1"/>
          </p:cNvSpPr>
          <p:nvPr>
            <p:ph type="title"/>
          </p:nvPr>
        </p:nvSpPr>
        <p:spPr>
          <a:xfrm>
            <a:off x="1451579" y="1391655"/>
            <a:ext cx="9603275" cy="1049235"/>
          </a:xfrm>
        </p:spPr>
        <p:txBody>
          <a:bodyPr>
            <a:normAutofit fontScale="90000"/>
          </a:bodyPr>
          <a:lstStyle/>
          <a:p>
            <a:r>
              <a:rPr lang="en-US" sz="3600" b="1" dirty="0">
                <a:latin typeface="Times New Roman" panose="02020603050405020304" pitchFamily="18" charset="0"/>
                <a:cs typeface="Times New Roman" panose="02020603050405020304" pitchFamily="18" charset="0"/>
              </a:rPr>
              <a:t>Data Warehousing Concepts: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E3310C-86BB-4668-8CF6-322804C97AFF}"/>
              </a:ext>
            </a:extLst>
          </p:cNvPr>
          <p:cNvSpPr>
            <a:spLocks noGrp="1"/>
          </p:cNvSpPr>
          <p:nvPr>
            <p:ph idx="1"/>
          </p:nvPr>
        </p:nvSpPr>
        <p:spPr>
          <a:xfrm>
            <a:off x="1019093" y="2238154"/>
            <a:ext cx="9603275" cy="3450613"/>
          </a:xfrm>
        </p:spPr>
        <p:txBody>
          <a:bodyPr>
            <a:normAutofit/>
          </a:bodyPr>
          <a:lstStyle/>
          <a:p>
            <a:pPr marL="514350" marR="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“A subject-oriented, integrated, time-variant, and nonvolatile collection of data in support of management’s decision-making process.”</a:t>
            </a:r>
          </a:p>
          <a:p>
            <a:pPr marL="514350" marR="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In this early definition by </a:t>
            </a:r>
            <a:r>
              <a:rPr lang="en-US" dirty="0" err="1">
                <a:latin typeface="Times New Roman" panose="02020603050405020304" pitchFamily="18" charset="0"/>
                <a:cs typeface="Times New Roman" panose="02020603050405020304" pitchFamily="18" charset="0"/>
              </a:rPr>
              <a:t>Inmon</a:t>
            </a:r>
            <a:r>
              <a:rPr lang="en-US" dirty="0">
                <a:latin typeface="Times New Roman" panose="02020603050405020304" pitchFamily="18" charset="0"/>
                <a:cs typeface="Times New Roman" panose="02020603050405020304" pitchFamily="18" charset="0"/>
              </a:rPr>
              <a:t> (1993), the data is:</a:t>
            </a:r>
          </a:p>
          <a:p>
            <a:pPr marL="514350" marR="0" lvl="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Subject-oriented</a:t>
            </a:r>
          </a:p>
          <a:p>
            <a:pPr marL="514350" marR="0" lvl="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Integrated</a:t>
            </a:r>
          </a:p>
          <a:p>
            <a:pPr marL="514350" marR="0" lvl="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Time-variant</a:t>
            </a:r>
          </a:p>
          <a:p>
            <a:pPr marL="514350" marR="0" lvl="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Non-volatile</a:t>
            </a:r>
          </a:p>
          <a:p>
            <a:endParaRPr lang="en-US" sz="2500" dirty="0"/>
          </a:p>
        </p:txBody>
      </p:sp>
    </p:spTree>
    <p:extLst>
      <p:ext uri="{BB962C8B-B14F-4D97-AF65-F5344CB8AC3E}">
        <p14:creationId xmlns:p14="http://schemas.microsoft.com/office/powerpoint/2010/main" val="373512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736-6F38-4F95-BC0E-817389D464CD}"/>
              </a:ext>
            </a:extLst>
          </p:cNvPr>
          <p:cNvSpPr>
            <a:spLocks noGrp="1"/>
          </p:cNvSpPr>
          <p:nvPr>
            <p:ph type="title"/>
          </p:nvPr>
        </p:nvSpPr>
        <p:spPr>
          <a:xfrm>
            <a:off x="1451578" y="1391655"/>
            <a:ext cx="9603275" cy="1049235"/>
          </a:xfrm>
        </p:spPr>
        <p:txBody>
          <a:bodyPr>
            <a:normAutofit fontScale="90000"/>
          </a:bodyPr>
          <a:lstStyle/>
          <a:p>
            <a:r>
              <a:rPr lang="en-US" sz="3600" b="1" dirty="0">
                <a:latin typeface="Times New Roman" panose="02020603050405020304" pitchFamily="18" charset="0"/>
                <a:cs typeface="Times New Roman" panose="02020603050405020304" pitchFamily="18" charset="0"/>
              </a:rPr>
              <a:t>Benefits of Data Warehousing:</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4DCFAF-A71A-4556-A102-C063F8B9B0D8}"/>
              </a:ext>
            </a:extLst>
          </p:cNvPr>
          <p:cNvSpPr>
            <a:spLocks noGrp="1"/>
          </p:cNvSpPr>
          <p:nvPr>
            <p:ph idx="1"/>
          </p:nvPr>
        </p:nvSpPr>
        <p:spPr>
          <a:xfrm>
            <a:off x="1137147" y="2440890"/>
            <a:ext cx="9603275" cy="3450613"/>
          </a:xfrm>
        </p:spPr>
        <p:txBody>
          <a:bodyPr>
            <a:normAutofit/>
          </a:bodyPr>
          <a:lstStyle/>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Potential high returns on investment</a:t>
            </a:r>
          </a:p>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Competitive advantage</a:t>
            </a:r>
          </a:p>
          <a:p>
            <a:pPr marL="514350" indent="-285750">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Increased productivity of corporate decision makers</a:t>
            </a:r>
          </a:p>
        </p:txBody>
      </p:sp>
    </p:spTree>
    <p:extLst>
      <p:ext uri="{BB962C8B-B14F-4D97-AF65-F5344CB8AC3E}">
        <p14:creationId xmlns:p14="http://schemas.microsoft.com/office/powerpoint/2010/main" val="76939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4813-DBF2-4A91-B032-7AEBDD112D2D}"/>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Comparison of OLTP Systems and Data Warehousing:</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9BE5D8A-5314-487B-9C85-F37C7FE0D510}"/>
              </a:ext>
            </a:extLst>
          </p:cNvPr>
          <p:cNvPicPr>
            <a:picLocks noGrp="1"/>
          </p:cNvPicPr>
          <p:nvPr>
            <p:ph idx="1"/>
          </p:nvPr>
        </p:nvPicPr>
        <p:blipFill>
          <a:blip r:embed="rId2"/>
          <a:stretch>
            <a:fillRect/>
          </a:stretch>
        </p:blipFill>
        <p:spPr>
          <a:xfrm>
            <a:off x="5920740" y="2165179"/>
            <a:ext cx="5233422" cy="2984207"/>
          </a:xfrm>
          <a:prstGeom prst="rect">
            <a:avLst/>
          </a:prstGeom>
        </p:spPr>
      </p:pic>
      <p:sp>
        <p:nvSpPr>
          <p:cNvPr id="6" name="TextBox 5">
            <a:extLst>
              <a:ext uri="{FF2B5EF4-FFF2-40B4-BE49-F238E27FC236}">
                <a16:creationId xmlns:a16="http://schemas.microsoft.com/office/drawing/2014/main" id="{01AA841F-99B1-49F3-AFD5-89CFE844F68D}"/>
              </a:ext>
            </a:extLst>
          </p:cNvPr>
          <p:cNvSpPr txBox="1"/>
          <p:nvPr/>
        </p:nvSpPr>
        <p:spPr>
          <a:xfrm>
            <a:off x="609600" y="2164358"/>
            <a:ext cx="4922520" cy="4203267"/>
          </a:xfrm>
          <a:prstGeom prst="rect">
            <a:avLst/>
          </a:prstGeom>
          <a:noFill/>
        </p:spPr>
        <p:txBody>
          <a:bodyPr wrap="square">
            <a:spAutoFit/>
          </a:bodyPr>
          <a:lstStyle/>
          <a:p>
            <a:pPr marL="514350" marR="0" indent="-285750">
              <a:lnSpc>
                <a:spcPct val="107000"/>
              </a:lnSpc>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DBMS built for OLTP is generally regarded as unsuitable for data warehousing, because each system is designed with a differing set of requirements in mind.</a:t>
            </a:r>
          </a:p>
          <a:p>
            <a:pPr marL="571500" indent="-342900">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OLTP systems are not built to quickly answer ad hoc queries. They also tend not to store historical data, which is necessary to analyze trends. Basically, OLTP offers large amounts of raw data, which is not easily analyzed.</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80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508E-D1D6-46B7-9F81-3C7795A593DD}"/>
              </a:ext>
            </a:extLst>
          </p:cNvPr>
          <p:cNvSpPr>
            <a:spLocks noGrp="1"/>
          </p:cNvSpPr>
          <p:nvPr>
            <p:ph type="title"/>
          </p:nvPr>
        </p:nvSpPr>
        <p:spPr>
          <a:xfrm>
            <a:off x="1451579" y="1199935"/>
            <a:ext cx="9603275" cy="1049235"/>
          </a:xfrm>
        </p:spPr>
        <p:txBody>
          <a:bodyPr>
            <a:normAutofit/>
          </a:bodyPr>
          <a:lstStyle/>
          <a:p>
            <a:r>
              <a:rPr lang="en-US" sz="3200" b="1" dirty="0">
                <a:latin typeface="Times New Roman" panose="02020603050405020304" pitchFamily="18" charset="0"/>
                <a:cs typeface="Times New Roman" panose="02020603050405020304" pitchFamily="18" charset="0"/>
              </a:rPr>
              <a:t>Problems of Data Warehousing:</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A97783-EEF9-42C5-B7D7-DAE79892C487}"/>
              </a:ext>
            </a:extLst>
          </p:cNvPr>
          <p:cNvSpPr>
            <a:spLocks noGrp="1"/>
          </p:cNvSpPr>
          <p:nvPr>
            <p:ph idx="1"/>
          </p:nvPr>
        </p:nvSpPr>
        <p:spPr>
          <a:xfrm>
            <a:off x="1137146" y="1892164"/>
            <a:ext cx="9603275" cy="3450613"/>
          </a:xfrm>
        </p:spPr>
        <p:txBody>
          <a:bodyPr>
            <a:noAutofit/>
          </a:bodyPr>
          <a:lstStyle/>
          <a:p>
            <a:pPr marL="0" marR="0" indent="0">
              <a:lnSpc>
                <a:spcPct val="107000"/>
              </a:lnSpc>
              <a:spcBef>
                <a:spcPts val="0"/>
              </a:spcBef>
              <a:spcAft>
                <a:spcPts val="800"/>
              </a:spcAft>
              <a:buNone/>
            </a:pPr>
            <a:r>
              <a:rPr lang="en-US" sz="2000" dirty="0">
                <a:latin typeface="Times New Roman" panose="02020603050405020304" pitchFamily="18" charset="0"/>
                <a:cs typeface="Times New Roman" panose="02020603050405020304" pitchFamily="18" charset="0"/>
              </a:rPr>
              <a:t>The problems associated with developing and managing a data warehouse are listed:</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Underestimation of resources for data ETL</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Hidden problems with source systems</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Required data not captured</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Increased end-user demands</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 Data homogenization</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 High demand for resources</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 Data ownership </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High maintenance</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 Long-duration projects</a:t>
            </a:r>
          </a:p>
          <a:p>
            <a:pPr marR="0" lvl="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 Complexity of integration</a:t>
            </a:r>
          </a:p>
          <a:p>
            <a:endParaRPr lang="en-US" sz="2200" dirty="0"/>
          </a:p>
        </p:txBody>
      </p:sp>
    </p:spTree>
    <p:extLst>
      <p:ext uri="{BB962C8B-B14F-4D97-AF65-F5344CB8AC3E}">
        <p14:creationId xmlns:p14="http://schemas.microsoft.com/office/powerpoint/2010/main" val="42777235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TotalTime>
  <Words>1391</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Times New Roman</vt:lpstr>
      <vt:lpstr>Gallery</vt:lpstr>
      <vt:lpstr>Submitted to : Sir asif sohail</vt:lpstr>
      <vt:lpstr>DATA WAREHOUSING </vt:lpstr>
      <vt:lpstr>Introduction:</vt:lpstr>
      <vt:lpstr>Evolution of Data Warehousing:</vt:lpstr>
      <vt:lpstr>Data Warehousing Concepts </vt:lpstr>
      <vt:lpstr>Data Warehousing Concepts: </vt:lpstr>
      <vt:lpstr>Benefits of Data Warehousing: </vt:lpstr>
      <vt:lpstr>Comparison of OLTP Systems and Data Warehousing: </vt:lpstr>
      <vt:lpstr>Problems of Data Warehousing: </vt:lpstr>
      <vt:lpstr>Real-Time Data Warehouse: </vt:lpstr>
      <vt:lpstr>Data Warehouse Architecture</vt:lpstr>
      <vt:lpstr>Data Warehouse Architecture: </vt:lpstr>
      <vt:lpstr>Data Warehousing Tools and Technologies </vt:lpstr>
      <vt:lpstr>Extraction, Transformation, and Loading (ETL) </vt:lpstr>
      <vt:lpstr>Data Warehouse DBMS </vt:lpstr>
      <vt:lpstr>Parallel DBMS  </vt:lpstr>
      <vt:lpstr>Data Warehouse Metadata </vt:lpstr>
      <vt:lpstr> Administration and Management Tools    </vt:lpstr>
      <vt:lpstr>                      DATA MART</vt:lpstr>
      <vt:lpstr>DATA MART:A database that contains a subset of corporate data to support the analytical requirements of a particular business unit (such as the Sales department) or to support users who share the same requirement to analyze a particular business process (such as property sales).</vt:lpstr>
      <vt:lpstr>Data Warehousing and Temporal Databases </vt:lpstr>
      <vt:lpstr>PowerPoint Presentation</vt:lpstr>
      <vt:lpstr>PowerPoint Presentation</vt:lpstr>
      <vt:lpstr>PowerPoint Presentation</vt:lpstr>
      <vt:lpstr>Temporal Extensions to the SQL Standard </vt:lpstr>
      <vt:lpstr>PowerPoint Presentation</vt:lpstr>
      <vt:lpstr>Data Warehousing Using Oracle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hamzamalikm003@gmail.com</dc:creator>
  <cp:lastModifiedBy>khurram qamar</cp:lastModifiedBy>
  <cp:revision>10</cp:revision>
  <dcterms:created xsi:type="dcterms:W3CDTF">2021-01-04T18:05:28Z</dcterms:created>
  <dcterms:modified xsi:type="dcterms:W3CDTF">2021-01-09T15:16:04Z</dcterms:modified>
</cp:coreProperties>
</file>