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52"/>
  </p:notesMasterIdLst>
  <p:handoutMasterIdLst>
    <p:handoutMasterId r:id="rId53"/>
  </p:handoutMasterIdLst>
  <p:sldIdLst>
    <p:sldId id="304"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56" r:id="rId23"/>
    <p:sldId id="258" r:id="rId24"/>
    <p:sldId id="257" r:id="rId25"/>
    <p:sldId id="259" r:id="rId26"/>
    <p:sldId id="260" r:id="rId27"/>
    <p:sldId id="261" r:id="rId28"/>
    <p:sldId id="262" r:id="rId29"/>
    <p:sldId id="263" r:id="rId30"/>
    <p:sldId id="264" r:id="rId31"/>
    <p:sldId id="265" r:id="rId32"/>
    <p:sldId id="266" r:id="rId33"/>
    <p:sldId id="267" r:id="rId34"/>
    <p:sldId id="268" r:id="rId35"/>
    <p:sldId id="269" r:id="rId36"/>
    <p:sldId id="271" r:id="rId37"/>
    <p:sldId id="270" r:id="rId38"/>
    <p:sldId id="272" r:id="rId39"/>
    <p:sldId id="293" r:id="rId40"/>
    <p:sldId id="294" r:id="rId41"/>
    <p:sldId id="295" r:id="rId42"/>
    <p:sldId id="296" r:id="rId43"/>
    <p:sldId id="297" r:id="rId44"/>
    <p:sldId id="298" r:id="rId45"/>
    <p:sldId id="299" r:id="rId46"/>
    <p:sldId id="300" r:id="rId47"/>
    <p:sldId id="301" r:id="rId48"/>
    <p:sldId id="302" r:id="rId49"/>
    <p:sldId id="303"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p:cViewPr varScale="1">
        <p:scale>
          <a:sx n="74" d="100"/>
          <a:sy n="74" d="100"/>
        </p:scale>
        <p:origin x="5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an Sheikh" userId="6c4ed5e1ca7268da" providerId="LiveId" clId="{EE17C914-6553-43BC-9945-0EBCE853E80C}"/>
    <pc:docChg chg="undo custSel modSld sldOrd">
      <pc:chgData name="Ahsan Sheikh" userId="6c4ed5e1ca7268da" providerId="LiveId" clId="{EE17C914-6553-43BC-9945-0EBCE853E80C}" dt="2021-01-19T05:48:32.910" v="259" actId="5793"/>
      <pc:docMkLst>
        <pc:docMk/>
      </pc:docMkLst>
      <pc:sldChg chg="modSp mod">
        <pc:chgData name="Ahsan Sheikh" userId="6c4ed5e1ca7268da" providerId="LiveId" clId="{EE17C914-6553-43BC-9945-0EBCE853E80C}" dt="2021-01-19T05:46:07.729" v="185" actId="1076"/>
        <pc:sldMkLst>
          <pc:docMk/>
          <pc:sldMk cId="1287763690" sldId="256"/>
        </pc:sldMkLst>
        <pc:spChg chg="mod">
          <ac:chgData name="Ahsan Sheikh" userId="6c4ed5e1ca7268da" providerId="LiveId" clId="{EE17C914-6553-43BC-9945-0EBCE853E80C}" dt="2021-01-19T05:46:07.729" v="185" actId="1076"/>
          <ac:spMkLst>
            <pc:docMk/>
            <pc:sldMk cId="1287763690" sldId="256"/>
            <ac:spMk id="5" creationId="{07C82385-3F17-4F23-9320-21B2EF9E2272}"/>
          </ac:spMkLst>
        </pc:spChg>
      </pc:sldChg>
      <pc:sldChg chg="modSp mod">
        <pc:chgData name="Ahsan Sheikh" userId="6c4ed5e1ca7268da" providerId="LiveId" clId="{EE17C914-6553-43BC-9945-0EBCE853E80C}" dt="2021-01-19T05:46:17.546" v="191" actId="5793"/>
        <pc:sldMkLst>
          <pc:docMk/>
          <pc:sldMk cId="2789700519" sldId="257"/>
        </pc:sldMkLst>
        <pc:spChg chg="mod">
          <ac:chgData name="Ahsan Sheikh" userId="6c4ed5e1ca7268da" providerId="LiveId" clId="{EE17C914-6553-43BC-9945-0EBCE853E80C}" dt="2021-01-19T05:46:17.546" v="191" actId="5793"/>
          <ac:spMkLst>
            <pc:docMk/>
            <pc:sldMk cId="2789700519" sldId="257"/>
            <ac:spMk id="3" creationId="{FC3C7A22-6152-43FD-8DB1-39717DDAEA23}"/>
          </ac:spMkLst>
        </pc:spChg>
      </pc:sldChg>
      <pc:sldChg chg="modSp mod">
        <pc:chgData name="Ahsan Sheikh" userId="6c4ed5e1ca7268da" providerId="LiveId" clId="{EE17C914-6553-43BC-9945-0EBCE853E80C}" dt="2021-01-19T05:45:49.094" v="176" actId="5793"/>
        <pc:sldMkLst>
          <pc:docMk/>
          <pc:sldMk cId="392503791" sldId="258"/>
        </pc:sldMkLst>
        <pc:spChg chg="mod">
          <ac:chgData name="Ahsan Sheikh" userId="6c4ed5e1ca7268da" providerId="LiveId" clId="{EE17C914-6553-43BC-9945-0EBCE853E80C}" dt="2021-01-19T05:45:49.094" v="176" actId="5793"/>
          <ac:spMkLst>
            <pc:docMk/>
            <pc:sldMk cId="392503791" sldId="258"/>
            <ac:spMk id="3" creationId="{AA772056-93B1-43A5-9DD1-BDA9C7E288DB}"/>
          </ac:spMkLst>
        </pc:spChg>
      </pc:sldChg>
      <pc:sldChg chg="modSp mod">
        <pc:chgData name="Ahsan Sheikh" userId="6c4ed5e1ca7268da" providerId="LiveId" clId="{EE17C914-6553-43BC-9945-0EBCE853E80C}" dt="2021-01-19T05:46:26.815" v="196" actId="20577"/>
        <pc:sldMkLst>
          <pc:docMk/>
          <pc:sldMk cId="3035619514" sldId="259"/>
        </pc:sldMkLst>
        <pc:spChg chg="mod">
          <ac:chgData name="Ahsan Sheikh" userId="6c4ed5e1ca7268da" providerId="LiveId" clId="{EE17C914-6553-43BC-9945-0EBCE853E80C}" dt="2021-01-19T05:46:26.815" v="196" actId="20577"/>
          <ac:spMkLst>
            <pc:docMk/>
            <pc:sldMk cId="3035619514" sldId="259"/>
            <ac:spMk id="3" creationId="{B93F3CD3-5D0B-4513-A2E9-A4DC99AA835B}"/>
          </ac:spMkLst>
        </pc:spChg>
      </pc:sldChg>
      <pc:sldChg chg="modSp mod">
        <pc:chgData name="Ahsan Sheikh" userId="6c4ed5e1ca7268da" providerId="LiveId" clId="{EE17C914-6553-43BC-9945-0EBCE853E80C}" dt="2021-01-19T05:46:41.519" v="204" actId="1076"/>
        <pc:sldMkLst>
          <pc:docMk/>
          <pc:sldMk cId="121839978" sldId="260"/>
        </pc:sldMkLst>
        <pc:spChg chg="mod">
          <ac:chgData name="Ahsan Sheikh" userId="6c4ed5e1ca7268da" providerId="LiveId" clId="{EE17C914-6553-43BC-9945-0EBCE853E80C}" dt="2021-01-19T05:46:41.519" v="204" actId="1076"/>
          <ac:spMkLst>
            <pc:docMk/>
            <pc:sldMk cId="121839978" sldId="260"/>
            <ac:spMk id="3" creationId="{28D4C91D-D1BE-49BF-9970-56A299616107}"/>
          </ac:spMkLst>
        </pc:spChg>
      </pc:sldChg>
      <pc:sldChg chg="modSp mod">
        <pc:chgData name="Ahsan Sheikh" userId="6c4ed5e1ca7268da" providerId="LiveId" clId="{EE17C914-6553-43BC-9945-0EBCE853E80C}" dt="2021-01-19T05:46:51.666" v="210" actId="5793"/>
        <pc:sldMkLst>
          <pc:docMk/>
          <pc:sldMk cId="3030657147" sldId="261"/>
        </pc:sldMkLst>
        <pc:spChg chg="mod">
          <ac:chgData name="Ahsan Sheikh" userId="6c4ed5e1ca7268da" providerId="LiveId" clId="{EE17C914-6553-43BC-9945-0EBCE853E80C}" dt="2021-01-19T05:46:51.666" v="210" actId="5793"/>
          <ac:spMkLst>
            <pc:docMk/>
            <pc:sldMk cId="3030657147" sldId="261"/>
            <ac:spMk id="3" creationId="{06643DFE-9F0D-4032-92F9-992E9307C791}"/>
          </ac:spMkLst>
        </pc:spChg>
      </pc:sldChg>
      <pc:sldChg chg="modSp mod">
        <pc:chgData name="Ahsan Sheikh" userId="6c4ed5e1ca7268da" providerId="LiveId" clId="{EE17C914-6553-43BC-9945-0EBCE853E80C}" dt="2021-01-19T05:46:59.286" v="214" actId="5793"/>
        <pc:sldMkLst>
          <pc:docMk/>
          <pc:sldMk cId="1914544365" sldId="262"/>
        </pc:sldMkLst>
        <pc:spChg chg="mod">
          <ac:chgData name="Ahsan Sheikh" userId="6c4ed5e1ca7268da" providerId="LiveId" clId="{EE17C914-6553-43BC-9945-0EBCE853E80C}" dt="2021-01-19T05:46:59.286" v="214" actId="5793"/>
          <ac:spMkLst>
            <pc:docMk/>
            <pc:sldMk cId="1914544365" sldId="262"/>
            <ac:spMk id="3" creationId="{ABBA1733-8AAC-4C43-89BF-B576182B4AC5}"/>
          </ac:spMkLst>
        </pc:spChg>
      </pc:sldChg>
      <pc:sldChg chg="modSp mod">
        <pc:chgData name="Ahsan Sheikh" userId="6c4ed5e1ca7268da" providerId="LiveId" clId="{EE17C914-6553-43BC-9945-0EBCE853E80C}" dt="2021-01-19T05:47:14.212" v="217" actId="20577"/>
        <pc:sldMkLst>
          <pc:docMk/>
          <pc:sldMk cId="2813403123" sldId="263"/>
        </pc:sldMkLst>
        <pc:spChg chg="mod">
          <ac:chgData name="Ahsan Sheikh" userId="6c4ed5e1ca7268da" providerId="LiveId" clId="{EE17C914-6553-43BC-9945-0EBCE853E80C}" dt="2021-01-19T05:47:14.212" v="217" actId="20577"/>
          <ac:spMkLst>
            <pc:docMk/>
            <pc:sldMk cId="2813403123" sldId="263"/>
            <ac:spMk id="3" creationId="{DDB288B0-A0B5-49C6-9519-106B4F663662}"/>
          </ac:spMkLst>
        </pc:spChg>
      </pc:sldChg>
      <pc:sldChg chg="modSp mod">
        <pc:chgData name="Ahsan Sheikh" userId="6c4ed5e1ca7268da" providerId="LiveId" clId="{EE17C914-6553-43BC-9945-0EBCE853E80C}" dt="2021-01-19T05:47:34.903" v="231" actId="27636"/>
        <pc:sldMkLst>
          <pc:docMk/>
          <pc:sldMk cId="2177907237" sldId="264"/>
        </pc:sldMkLst>
        <pc:spChg chg="mod">
          <ac:chgData name="Ahsan Sheikh" userId="6c4ed5e1ca7268da" providerId="LiveId" clId="{EE17C914-6553-43BC-9945-0EBCE853E80C}" dt="2021-01-19T05:47:34.903" v="231" actId="27636"/>
          <ac:spMkLst>
            <pc:docMk/>
            <pc:sldMk cId="2177907237" sldId="264"/>
            <ac:spMk id="3" creationId="{E589F36B-5EB2-4A3B-AD5F-07597CD518A3}"/>
          </ac:spMkLst>
        </pc:spChg>
      </pc:sldChg>
      <pc:sldChg chg="modSp mod">
        <pc:chgData name="Ahsan Sheikh" userId="6c4ed5e1ca7268da" providerId="LiveId" clId="{EE17C914-6553-43BC-9945-0EBCE853E80C}" dt="2021-01-19T05:47:45.275" v="237" actId="5793"/>
        <pc:sldMkLst>
          <pc:docMk/>
          <pc:sldMk cId="1823861805" sldId="265"/>
        </pc:sldMkLst>
        <pc:spChg chg="mod">
          <ac:chgData name="Ahsan Sheikh" userId="6c4ed5e1ca7268da" providerId="LiveId" clId="{EE17C914-6553-43BC-9945-0EBCE853E80C}" dt="2021-01-19T05:47:45.275" v="237" actId="5793"/>
          <ac:spMkLst>
            <pc:docMk/>
            <pc:sldMk cId="1823861805" sldId="265"/>
            <ac:spMk id="3" creationId="{F305AE38-7FC8-47DF-B2D6-23346B349678}"/>
          </ac:spMkLst>
        </pc:spChg>
      </pc:sldChg>
      <pc:sldChg chg="modSp mod">
        <pc:chgData name="Ahsan Sheikh" userId="6c4ed5e1ca7268da" providerId="LiveId" clId="{EE17C914-6553-43BC-9945-0EBCE853E80C}" dt="2021-01-19T05:47:57.396" v="242" actId="5793"/>
        <pc:sldMkLst>
          <pc:docMk/>
          <pc:sldMk cId="240684312" sldId="267"/>
        </pc:sldMkLst>
        <pc:spChg chg="mod">
          <ac:chgData name="Ahsan Sheikh" userId="6c4ed5e1ca7268da" providerId="LiveId" clId="{EE17C914-6553-43BC-9945-0EBCE853E80C}" dt="2021-01-19T05:47:57.396" v="242" actId="5793"/>
          <ac:spMkLst>
            <pc:docMk/>
            <pc:sldMk cId="240684312" sldId="267"/>
            <ac:spMk id="3" creationId="{1AFB0DC1-FD72-4966-A304-08672F7579D0}"/>
          </ac:spMkLst>
        </pc:spChg>
      </pc:sldChg>
      <pc:sldChg chg="modSp mod">
        <pc:chgData name="Ahsan Sheikh" userId="6c4ed5e1ca7268da" providerId="LiveId" clId="{EE17C914-6553-43BC-9945-0EBCE853E80C}" dt="2021-01-19T05:48:06.725" v="247" actId="14100"/>
        <pc:sldMkLst>
          <pc:docMk/>
          <pc:sldMk cId="3723893647" sldId="268"/>
        </pc:sldMkLst>
        <pc:spChg chg="mod">
          <ac:chgData name="Ahsan Sheikh" userId="6c4ed5e1ca7268da" providerId="LiveId" clId="{EE17C914-6553-43BC-9945-0EBCE853E80C}" dt="2021-01-19T05:48:06.725" v="247" actId="14100"/>
          <ac:spMkLst>
            <pc:docMk/>
            <pc:sldMk cId="3723893647" sldId="268"/>
            <ac:spMk id="3" creationId="{10AB9967-6CDF-41C6-8F17-BFA8F9251F69}"/>
          </ac:spMkLst>
        </pc:spChg>
      </pc:sldChg>
      <pc:sldChg chg="modSp mod">
        <pc:chgData name="Ahsan Sheikh" userId="6c4ed5e1ca7268da" providerId="LiveId" clId="{EE17C914-6553-43BC-9945-0EBCE853E80C}" dt="2021-01-19T05:48:21.323" v="254" actId="14100"/>
        <pc:sldMkLst>
          <pc:docMk/>
          <pc:sldMk cId="1595397764" sldId="269"/>
        </pc:sldMkLst>
        <pc:spChg chg="mod">
          <ac:chgData name="Ahsan Sheikh" userId="6c4ed5e1ca7268da" providerId="LiveId" clId="{EE17C914-6553-43BC-9945-0EBCE853E80C}" dt="2021-01-19T05:48:21.323" v="254" actId="14100"/>
          <ac:spMkLst>
            <pc:docMk/>
            <pc:sldMk cId="1595397764" sldId="269"/>
            <ac:spMk id="3" creationId="{620E799A-2621-43D2-9E6C-2C530B157102}"/>
          </ac:spMkLst>
        </pc:spChg>
      </pc:sldChg>
      <pc:sldChg chg="modSp mod">
        <pc:chgData name="Ahsan Sheikh" userId="6c4ed5e1ca7268da" providerId="LiveId" clId="{EE17C914-6553-43BC-9945-0EBCE853E80C}" dt="2021-01-19T05:48:32.910" v="259" actId="5793"/>
        <pc:sldMkLst>
          <pc:docMk/>
          <pc:sldMk cId="2024141116" sldId="270"/>
        </pc:sldMkLst>
        <pc:spChg chg="mod">
          <ac:chgData name="Ahsan Sheikh" userId="6c4ed5e1ca7268da" providerId="LiveId" clId="{EE17C914-6553-43BC-9945-0EBCE853E80C}" dt="2021-01-19T05:48:32.910" v="259" actId="5793"/>
          <ac:spMkLst>
            <pc:docMk/>
            <pc:sldMk cId="2024141116" sldId="270"/>
            <ac:spMk id="3" creationId="{EDF44695-D939-4630-ADAC-8C20BE95BC48}"/>
          </ac:spMkLst>
        </pc:spChg>
      </pc:sldChg>
      <pc:sldChg chg="modSp mod">
        <pc:chgData name="Ahsan Sheikh" userId="6c4ed5e1ca7268da" providerId="LiveId" clId="{EE17C914-6553-43BC-9945-0EBCE853E80C}" dt="2021-01-19T05:29:27.829" v="170" actId="20577"/>
        <pc:sldMkLst>
          <pc:docMk/>
          <pc:sldMk cId="127500204" sldId="273"/>
        </pc:sldMkLst>
        <pc:spChg chg="mod">
          <ac:chgData name="Ahsan Sheikh" userId="6c4ed5e1ca7268da" providerId="LiveId" clId="{EE17C914-6553-43BC-9945-0EBCE853E80C}" dt="2021-01-19T05:29:27.829" v="170" actId="20577"/>
          <ac:spMkLst>
            <pc:docMk/>
            <pc:sldMk cId="127500204" sldId="273"/>
            <ac:spMk id="3" creationId="{7B61EEA6-AB69-4077-849F-5C050F724AEB}"/>
          </ac:spMkLst>
        </pc:spChg>
      </pc:sldChg>
      <pc:sldChg chg="addSp delSp modSp mod">
        <pc:chgData name="Ahsan Sheikh" userId="6c4ed5e1ca7268da" providerId="LiveId" clId="{EE17C914-6553-43BC-9945-0EBCE853E80C}" dt="2021-01-19T05:16:47.782" v="112"/>
        <pc:sldMkLst>
          <pc:docMk/>
          <pc:sldMk cId="1834432893" sldId="276"/>
        </pc:sldMkLst>
        <pc:spChg chg="mod">
          <ac:chgData name="Ahsan Sheikh" userId="6c4ed5e1ca7268da" providerId="LiveId" clId="{EE17C914-6553-43BC-9945-0EBCE853E80C}" dt="2021-01-19T05:14:32.939" v="73" actId="108"/>
          <ac:spMkLst>
            <pc:docMk/>
            <pc:sldMk cId="1834432893" sldId="276"/>
            <ac:spMk id="3" creationId="{B8255098-5FB0-4384-9B2B-86C1453FE172}"/>
          </ac:spMkLst>
        </pc:spChg>
        <pc:spChg chg="add mod">
          <ac:chgData name="Ahsan Sheikh" userId="6c4ed5e1ca7268da" providerId="LiveId" clId="{EE17C914-6553-43BC-9945-0EBCE853E80C}" dt="2021-01-19T05:12:51.927" v="54" actId="6549"/>
          <ac:spMkLst>
            <pc:docMk/>
            <pc:sldMk cId="1834432893" sldId="276"/>
            <ac:spMk id="5" creationId="{B0A68DCE-0E62-42BE-8545-9F43A608DF38}"/>
          </ac:spMkLst>
        </pc:spChg>
        <pc:spChg chg="add del mod">
          <ac:chgData name="Ahsan Sheikh" userId="6c4ed5e1ca7268da" providerId="LiveId" clId="{EE17C914-6553-43BC-9945-0EBCE853E80C}" dt="2021-01-19T05:12:56.878" v="56" actId="478"/>
          <ac:spMkLst>
            <pc:docMk/>
            <pc:sldMk cId="1834432893" sldId="276"/>
            <ac:spMk id="6" creationId="{94D673C6-4CE8-43D5-BE1F-D1659B412D92}"/>
          </ac:spMkLst>
        </pc:spChg>
        <pc:spChg chg="add del mod">
          <ac:chgData name="Ahsan Sheikh" userId="6c4ed5e1ca7268da" providerId="LiveId" clId="{EE17C914-6553-43BC-9945-0EBCE853E80C}" dt="2021-01-19T05:11:36.408" v="41" actId="478"/>
          <ac:spMkLst>
            <pc:docMk/>
            <pc:sldMk cId="1834432893" sldId="276"/>
            <ac:spMk id="7" creationId="{91BD23E6-4F9B-4F33-B0CE-F9F18DCB7E99}"/>
          </ac:spMkLst>
        </pc:spChg>
        <pc:spChg chg="add mod">
          <ac:chgData name="Ahsan Sheikh" userId="6c4ed5e1ca7268da" providerId="LiveId" clId="{EE17C914-6553-43BC-9945-0EBCE853E80C}" dt="2021-01-19T05:16:47.782" v="112"/>
          <ac:spMkLst>
            <pc:docMk/>
            <pc:sldMk cId="1834432893" sldId="276"/>
            <ac:spMk id="8" creationId="{3D309890-A00E-4CDD-9652-5FE580C93E42}"/>
          </ac:spMkLst>
        </pc:spChg>
        <pc:spChg chg="add del mod">
          <ac:chgData name="Ahsan Sheikh" userId="6c4ed5e1ca7268da" providerId="LiveId" clId="{EE17C914-6553-43BC-9945-0EBCE853E80C}" dt="2021-01-19T05:14:03.255" v="61"/>
          <ac:spMkLst>
            <pc:docMk/>
            <pc:sldMk cId="1834432893" sldId="276"/>
            <ac:spMk id="9" creationId="{32594D47-BD8A-4625-B5D7-79FD885EC0BA}"/>
          </ac:spMkLst>
        </pc:spChg>
        <pc:spChg chg="add mod">
          <ac:chgData name="Ahsan Sheikh" userId="6c4ed5e1ca7268da" providerId="LiveId" clId="{EE17C914-6553-43BC-9945-0EBCE853E80C}" dt="2021-01-19T05:15:19.856" v="103" actId="20577"/>
          <ac:spMkLst>
            <pc:docMk/>
            <pc:sldMk cId="1834432893" sldId="276"/>
            <ac:spMk id="10" creationId="{9579B4DE-3D5F-42AC-BDE6-157B7693C7A4}"/>
          </ac:spMkLst>
        </pc:spChg>
      </pc:sldChg>
      <pc:sldChg chg="modSp mod">
        <pc:chgData name="Ahsan Sheikh" userId="6c4ed5e1ca7268da" providerId="LiveId" clId="{EE17C914-6553-43BC-9945-0EBCE853E80C}" dt="2021-01-19T05:16:57.987" v="113" actId="1076"/>
        <pc:sldMkLst>
          <pc:docMk/>
          <pc:sldMk cId="1837987331" sldId="277"/>
        </pc:sldMkLst>
        <pc:spChg chg="mod">
          <ac:chgData name="Ahsan Sheikh" userId="6c4ed5e1ca7268da" providerId="LiveId" clId="{EE17C914-6553-43BC-9945-0EBCE853E80C}" dt="2021-01-19T05:16:57.987" v="113" actId="1076"/>
          <ac:spMkLst>
            <pc:docMk/>
            <pc:sldMk cId="1837987331" sldId="277"/>
            <ac:spMk id="3" creationId="{30EEA24C-4049-4047-90F4-6645442C9965}"/>
          </ac:spMkLst>
        </pc:spChg>
      </pc:sldChg>
      <pc:sldChg chg="ord">
        <pc:chgData name="Ahsan Sheikh" userId="6c4ed5e1ca7268da" providerId="LiveId" clId="{EE17C914-6553-43BC-9945-0EBCE853E80C}" dt="2021-01-19T05:21:42.513" v="117"/>
        <pc:sldMkLst>
          <pc:docMk/>
          <pc:sldMk cId="3837038233" sldId="281"/>
        </pc:sldMkLst>
      </pc:sldChg>
      <pc:sldChg chg="modSp mod">
        <pc:chgData name="Ahsan Sheikh" userId="6c4ed5e1ca7268da" providerId="LiveId" clId="{EE17C914-6553-43BC-9945-0EBCE853E80C}" dt="2021-01-19T05:26:16.515" v="163" actId="1076"/>
        <pc:sldMkLst>
          <pc:docMk/>
          <pc:sldMk cId="1499554722" sldId="285"/>
        </pc:sldMkLst>
        <pc:spChg chg="mod">
          <ac:chgData name="Ahsan Sheikh" userId="6c4ed5e1ca7268da" providerId="LiveId" clId="{EE17C914-6553-43BC-9945-0EBCE853E80C}" dt="2021-01-19T05:26:08.110" v="161" actId="20577"/>
          <ac:spMkLst>
            <pc:docMk/>
            <pc:sldMk cId="1499554722" sldId="285"/>
            <ac:spMk id="3" creationId="{39E5A52B-7BF6-4CC0-A89F-2B6CACED2773}"/>
          </ac:spMkLst>
        </pc:spChg>
        <pc:spChg chg="mod">
          <ac:chgData name="Ahsan Sheikh" userId="6c4ed5e1ca7268da" providerId="LiveId" clId="{EE17C914-6553-43BC-9945-0EBCE853E80C}" dt="2021-01-19T05:26:16.515" v="163" actId="1076"/>
          <ac:spMkLst>
            <pc:docMk/>
            <pc:sldMk cId="1499554722" sldId="285"/>
            <ac:spMk id="5" creationId="{36F0B7C0-60AE-4DED-AA78-F116CF8DB5AF}"/>
          </ac:spMkLst>
        </pc:spChg>
        <pc:spChg chg="mod">
          <ac:chgData name="Ahsan Sheikh" userId="6c4ed5e1ca7268da" providerId="LiveId" clId="{EE17C914-6553-43BC-9945-0EBCE853E80C}" dt="2021-01-19T05:26:12.493" v="162" actId="1076"/>
          <ac:spMkLst>
            <pc:docMk/>
            <pc:sldMk cId="1499554722" sldId="285"/>
            <ac:spMk id="6" creationId="{C69EF75B-282C-4128-9456-C3A4D0E9A37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CEBFED-E88D-45E0-B7F9-57C74C9D1D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Information Retrieval &amp; Web Search</a:t>
            </a:r>
          </a:p>
        </p:txBody>
      </p:sp>
      <p:sp>
        <p:nvSpPr>
          <p:cNvPr id="3" name="Date Placeholder 2">
            <a:extLst>
              <a:ext uri="{FF2B5EF4-FFF2-40B4-BE49-F238E27FC236}">
                <a16:creationId xmlns:a16="http://schemas.microsoft.com/office/drawing/2014/main" id="{28A08FAE-11E8-4F39-8CE1-09712243E3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CD0CD0-EBF2-4AAB-AD5D-2A91DA832BC5}" type="datetimeFigureOut">
              <a:rPr lang="en-US" smtClean="0"/>
              <a:t>1/19/2021</a:t>
            </a:fld>
            <a:endParaRPr lang="en-US" dirty="0"/>
          </a:p>
        </p:txBody>
      </p:sp>
      <p:sp>
        <p:nvSpPr>
          <p:cNvPr id="4" name="Footer Placeholder 3">
            <a:extLst>
              <a:ext uri="{FF2B5EF4-FFF2-40B4-BE49-F238E27FC236}">
                <a16:creationId xmlns:a16="http://schemas.microsoft.com/office/drawing/2014/main" id="{3F63EF0E-8AEB-413C-9E92-AB2C83B6E6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Information Retrieval &amp; Web Search</a:t>
            </a:r>
          </a:p>
        </p:txBody>
      </p:sp>
      <p:sp>
        <p:nvSpPr>
          <p:cNvPr id="5" name="Slide Number Placeholder 4">
            <a:extLst>
              <a:ext uri="{FF2B5EF4-FFF2-40B4-BE49-F238E27FC236}">
                <a16:creationId xmlns:a16="http://schemas.microsoft.com/office/drawing/2014/main" id="{A838F857-958C-4A74-AA71-3C490A93FF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1C12C6-DE63-46F3-A9E0-91BEF2D70122}" type="slidenum">
              <a:rPr lang="en-US" smtClean="0"/>
              <a:t>‹#›</a:t>
            </a:fld>
            <a:endParaRPr lang="en-US" dirty="0"/>
          </a:p>
        </p:txBody>
      </p:sp>
    </p:spTree>
    <p:extLst>
      <p:ext uri="{BB962C8B-B14F-4D97-AF65-F5344CB8AC3E}">
        <p14:creationId xmlns:p14="http://schemas.microsoft.com/office/powerpoint/2010/main" val="402229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Information Retrieval &amp; Web Search</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9CE75F-CC85-4E54-A049-976221E83A77}" type="datetimeFigureOut">
              <a:rPr lang="en-US" smtClean="0"/>
              <a:t>1/19/2021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Information Retrieval &amp; Web Search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88976-160D-4AD4-82C0-1115D95290C9}" type="slidenum">
              <a:rPr lang="en-US" smtClean="0"/>
              <a:t>‹#›</a:t>
            </a:fld>
            <a:endParaRPr lang="en-US" dirty="0"/>
          </a:p>
        </p:txBody>
      </p:sp>
    </p:spTree>
    <p:extLst>
      <p:ext uri="{BB962C8B-B14F-4D97-AF65-F5344CB8AC3E}">
        <p14:creationId xmlns:p14="http://schemas.microsoft.com/office/powerpoint/2010/main" val="208856208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C4BEF81-A1B1-402D-A362-2C13705256EF}" type="datetimeFigureOut">
              <a:rPr lang="en-US" smtClean="0"/>
              <a:t>1/19/2021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389149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4BEF81-A1B1-402D-A362-2C13705256EF}"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4144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C4BEF81-A1B1-402D-A362-2C13705256EF}" type="datetimeFigureOut">
              <a:rPr lang="en-US" smtClean="0"/>
              <a:t>1/19/2021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4159676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C4BEF81-A1B1-402D-A362-2C13705256EF}" type="datetimeFigureOut">
              <a:rPr lang="en-US" smtClean="0"/>
              <a:t>1/19/2021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05A07426-5C47-40E7-8379-CEB7A8042EF7}"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78057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C4BEF81-A1B1-402D-A362-2C13705256EF}" type="datetimeFigureOut">
              <a:rPr lang="en-US" smtClean="0"/>
              <a:t>1/19/2021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656746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4BEF81-A1B1-402D-A362-2C13705256EF}" type="datetimeFigureOut">
              <a:rPr lang="en-US" smtClean="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2459779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4BEF81-A1B1-402D-A362-2C13705256EF}" type="datetimeFigureOut">
              <a:rPr lang="en-US" smtClean="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3004178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BEF81-A1B1-402D-A362-2C13705256EF}"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2849634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C4BEF81-A1B1-402D-A362-2C13705256EF}" type="datetimeFigureOut">
              <a:rPr lang="en-US" smtClean="0"/>
              <a:t>1/19/2021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12316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BEF81-A1B1-402D-A362-2C13705256EF}" type="datetimeFigureOut">
              <a:rPr lang="en-US" smtClean="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441600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C4BEF81-A1B1-402D-A362-2C13705256EF}" type="datetimeFigureOut">
              <a:rPr lang="en-US" smtClean="0"/>
              <a:t>1/19/2021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18008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BEF81-A1B1-402D-A362-2C13705256EF}"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2760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BEF81-A1B1-402D-A362-2C13705256EF}" type="datetimeFigureOut">
              <a:rPr lang="en-US" smtClean="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325249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BEF81-A1B1-402D-A362-2C13705256EF}" type="datetimeFigureOut">
              <a:rPr lang="en-US" smtClean="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350613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BEF81-A1B1-402D-A362-2C13705256EF}" type="datetimeFigureOut">
              <a:rPr lang="en-US" smtClean="0"/>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370063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4BEF81-A1B1-402D-A362-2C13705256EF}"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379716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4BEF81-A1B1-402D-A362-2C13705256EF}" type="datetimeFigureOut">
              <a:rPr lang="en-US" smtClean="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A07426-5C47-40E7-8379-CEB7A8042EF7}" type="slidenum">
              <a:rPr lang="en-US" smtClean="0"/>
              <a:t>‹#›</a:t>
            </a:fld>
            <a:endParaRPr lang="en-US" dirty="0"/>
          </a:p>
        </p:txBody>
      </p:sp>
    </p:spTree>
    <p:extLst>
      <p:ext uri="{BB962C8B-B14F-4D97-AF65-F5344CB8AC3E}">
        <p14:creationId xmlns:p14="http://schemas.microsoft.com/office/powerpoint/2010/main" val="3237228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BEF81-A1B1-402D-A362-2C13705256EF}" type="datetimeFigureOut">
              <a:rPr lang="en-US" smtClean="0"/>
              <a:t>1/19/2021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A07426-5C47-40E7-8379-CEB7A8042EF7}" type="slidenum">
              <a:rPr lang="en-US" smtClean="0"/>
              <a:t>‹#›</a:t>
            </a:fld>
            <a:endParaRPr lang="en-US" dirty="0"/>
          </a:p>
        </p:txBody>
      </p:sp>
    </p:spTree>
    <p:extLst>
      <p:ext uri="{BB962C8B-B14F-4D97-AF65-F5344CB8AC3E}">
        <p14:creationId xmlns:p14="http://schemas.microsoft.com/office/powerpoint/2010/main" val="291837145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1D41-8538-44FE-83CD-F88266A14BD5}"/>
              </a:ext>
            </a:extLst>
          </p:cNvPr>
          <p:cNvSpPr>
            <a:spLocks noGrp="1"/>
          </p:cNvSpPr>
          <p:nvPr>
            <p:ph type="title"/>
          </p:nvPr>
        </p:nvSpPr>
        <p:spPr>
          <a:xfrm>
            <a:off x="1022907" y="551495"/>
            <a:ext cx="10146186" cy="2511835"/>
          </a:xfrm>
        </p:spPr>
        <p:txBody>
          <a:bodyPr/>
          <a:lstStyle/>
          <a:p>
            <a:r>
              <a:rPr lang="en-US" dirty="0"/>
              <a:t>Information Retrieval &amp; web search</a:t>
            </a:r>
          </a:p>
        </p:txBody>
      </p:sp>
      <p:sp>
        <p:nvSpPr>
          <p:cNvPr id="3" name="Text Placeholder 2">
            <a:extLst>
              <a:ext uri="{FF2B5EF4-FFF2-40B4-BE49-F238E27FC236}">
                <a16:creationId xmlns:a16="http://schemas.microsoft.com/office/drawing/2014/main" id="{3FF12BEC-220C-4D86-A95A-CA4DC4FD4DC0}"/>
              </a:ext>
            </a:extLst>
          </p:cNvPr>
          <p:cNvSpPr>
            <a:spLocks noGrp="1"/>
          </p:cNvSpPr>
          <p:nvPr>
            <p:ph type="body" sz="half" idx="2"/>
          </p:nvPr>
        </p:nvSpPr>
        <p:spPr>
          <a:xfrm>
            <a:off x="1022907" y="3063330"/>
            <a:ext cx="10144654" cy="2084984"/>
          </a:xfrm>
        </p:spPr>
        <p:txBody>
          <a:bodyPr>
            <a:normAutofit/>
          </a:bodyPr>
          <a:lstStyle/>
          <a:p>
            <a:r>
              <a:rPr lang="en-US" dirty="0"/>
              <a:t>Presented to:</a:t>
            </a:r>
          </a:p>
          <a:p>
            <a:r>
              <a:rPr lang="en-US" dirty="0"/>
              <a:t>	Prof. Asif Sohail</a:t>
            </a:r>
          </a:p>
          <a:p>
            <a:r>
              <a:rPr lang="en-US" dirty="0"/>
              <a:t>Presented by:</a:t>
            </a:r>
          </a:p>
          <a:p>
            <a:r>
              <a:rPr lang="en-US" dirty="0"/>
              <a:t>	Suleman Sohail (BCSF18M002)</a:t>
            </a:r>
          </a:p>
          <a:p>
            <a:r>
              <a:rPr lang="en-US" dirty="0"/>
              <a:t>	Ahsan Sheikh (BCSF18M007)</a:t>
            </a:r>
          </a:p>
          <a:p>
            <a:r>
              <a:rPr lang="en-US" dirty="0"/>
              <a:t>	Hafiz Muhammad Ali (BCSF18M016)</a:t>
            </a:r>
          </a:p>
        </p:txBody>
      </p:sp>
    </p:spTree>
    <p:extLst>
      <p:ext uri="{BB962C8B-B14F-4D97-AF65-F5344CB8AC3E}">
        <p14:creationId xmlns:p14="http://schemas.microsoft.com/office/powerpoint/2010/main" val="1426445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9A79-F796-41B9-B0D5-97E7BE45D47A}"/>
              </a:ext>
            </a:extLst>
          </p:cNvPr>
          <p:cNvSpPr>
            <a:spLocks noGrp="1"/>
          </p:cNvSpPr>
          <p:nvPr>
            <p:ph type="title"/>
          </p:nvPr>
        </p:nvSpPr>
        <p:spPr>
          <a:xfrm>
            <a:off x="2895600" y="764373"/>
            <a:ext cx="8610600" cy="1293028"/>
          </a:xfrm>
        </p:spPr>
        <p:txBody>
          <a:bodyPr/>
          <a:lstStyle/>
          <a:p>
            <a:r>
              <a:rPr lang="en-US" dirty="0"/>
              <a:t>Numeric Score in IR Systems</a:t>
            </a:r>
            <a:endParaRPr lang="en-PK" dirty="0"/>
          </a:p>
        </p:txBody>
      </p:sp>
      <p:sp>
        <p:nvSpPr>
          <p:cNvPr id="3" name="Content Placeholder 2">
            <a:extLst>
              <a:ext uri="{FF2B5EF4-FFF2-40B4-BE49-F238E27FC236}">
                <a16:creationId xmlns:a16="http://schemas.microsoft.com/office/drawing/2014/main" id="{E4AC02A8-044D-45C9-87D4-662A9C813091}"/>
              </a:ext>
            </a:extLst>
          </p:cNvPr>
          <p:cNvSpPr>
            <a:spLocks noGrp="1"/>
          </p:cNvSpPr>
          <p:nvPr>
            <p:ph idx="1"/>
          </p:nvPr>
        </p:nvSpPr>
        <p:spPr>
          <a:xfrm>
            <a:off x="685800" y="2194560"/>
            <a:ext cx="10820400" cy="4024125"/>
          </a:xfrm>
        </p:spPr>
        <p:txBody>
          <a:bodyPr/>
          <a:lstStyle/>
          <a:p>
            <a:r>
              <a:rPr lang="en-PK" dirty="0"/>
              <a:t>Most IR systems compute a numeric score on how well each object in the database matches the query, and rank the objects according to this value. </a:t>
            </a:r>
            <a:endParaRPr lang="en-US" dirty="0"/>
          </a:p>
          <a:p>
            <a:endParaRPr lang="en-US" dirty="0"/>
          </a:p>
          <a:p>
            <a:r>
              <a:rPr lang="en-PK" dirty="0"/>
              <a:t>The top-ranking objects are then shown to the user. </a:t>
            </a:r>
            <a:endParaRPr lang="en-US" dirty="0"/>
          </a:p>
          <a:p>
            <a:endParaRPr lang="en-US" dirty="0"/>
          </a:p>
          <a:p>
            <a:r>
              <a:rPr lang="en-PK" dirty="0"/>
              <a:t>The process may then be iterated if the user wishes to refine the query.</a:t>
            </a:r>
          </a:p>
          <a:p>
            <a:endParaRPr lang="en-PK" dirty="0"/>
          </a:p>
        </p:txBody>
      </p:sp>
      <p:sp>
        <p:nvSpPr>
          <p:cNvPr id="4" name="Slide Number Placeholder 3">
            <a:extLst>
              <a:ext uri="{FF2B5EF4-FFF2-40B4-BE49-F238E27FC236}">
                <a16:creationId xmlns:a16="http://schemas.microsoft.com/office/drawing/2014/main" id="{6629D7EF-0024-4FDE-BF02-ACF0ADDD0280}"/>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10</a:t>
            </a:fld>
            <a:endParaRPr lang="en-PK"/>
          </a:p>
        </p:txBody>
      </p:sp>
    </p:spTree>
    <p:extLst>
      <p:ext uri="{BB962C8B-B14F-4D97-AF65-F5344CB8AC3E}">
        <p14:creationId xmlns:p14="http://schemas.microsoft.com/office/powerpoint/2010/main" val="3837038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2289-6334-44C0-9C8D-87F1F518B5D4}"/>
              </a:ext>
            </a:extLst>
          </p:cNvPr>
          <p:cNvSpPr>
            <a:spLocks noGrp="1"/>
          </p:cNvSpPr>
          <p:nvPr>
            <p:ph type="title"/>
          </p:nvPr>
        </p:nvSpPr>
        <p:spPr/>
        <p:txBody>
          <a:bodyPr/>
          <a:lstStyle/>
          <a:p>
            <a:r>
              <a:rPr lang="en-US" dirty="0"/>
              <a:t>Need for IR Systems</a:t>
            </a:r>
            <a:endParaRPr lang="en-PK" dirty="0"/>
          </a:p>
        </p:txBody>
      </p:sp>
      <p:sp>
        <p:nvSpPr>
          <p:cNvPr id="3" name="Content Placeholder 2">
            <a:extLst>
              <a:ext uri="{FF2B5EF4-FFF2-40B4-BE49-F238E27FC236}">
                <a16:creationId xmlns:a16="http://schemas.microsoft.com/office/drawing/2014/main" id="{A5DE8B79-0779-440D-9602-866EA3516A4F}"/>
              </a:ext>
            </a:extLst>
          </p:cNvPr>
          <p:cNvSpPr>
            <a:spLocks noGrp="1"/>
          </p:cNvSpPr>
          <p:nvPr>
            <p:ph idx="1"/>
          </p:nvPr>
        </p:nvSpPr>
        <p:spPr/>
        <p:txBody>
          <a:bodyPr/>
          <a:lstStyle/>
          <a:p>
            <a:r>
              <a:rPr lang="en-PK" dirty="0"/>
              <a:t>The need for an IR system occurs when a collection reaches a size where traditional cataloguing techniques can no longer cope</a:t>
            </a:r>
            <a:r>
              <a:rPr lang="en-US" dirty="0"/>
              <a:t>. </a:t>
            </a:r>
          </a:p>
          <a:p>
            <a:endParaRPr lang="en-PK" dirty="0"/>
          </a:p>
          <a:p>
            <a:r>
              <a:rPr lang="en-PK" dirty="0"/>
              <a:t>With the growth of digitised unstructured information and, via high speed networks, rapid global access to enormous quantities of that information, the only viable solution to finding relevant items from these large text databases was search, and IR systems became ubiquitous. </a:t>
            </a:r>
          </a:p>
          <a:p>
            <a:endParaRPr lang="en-PK" dirty="0"/>
          </a:p>
        </p:txBody>
      </p:sp>
      <p:sp>
        <p:nvSpPr>
          <p:cNvPr id="4" name="Slide Number Placeholder 3">
            <a:extLst>
              <a:ext uri="{FF2B5EF4-FFF2-40B4-BE49-F238E27FC236}">
                <a16:creationId xmlns:a16="http://schemas.microsoft.com/office/drawing/2014/main" id="{DB1EF689-6DB9-4F65-AF9B-57567B231F4D}"/>
              </a:ext>
            </a:extLst>
          </p:cNvPr>
          <p:cNvSpPr>
            <a:spLocks noGrp="1"/>
          </p:cNvSpPr>
          <p:nvPr>
            <p:ph type="sldNum" sz="quarter" idx="12"/>
          </p:nvPr>
        </p:nvSpPr>
        <p:spPr/>
        <p:txBody>
          <a:bodyPr/>
          <a:lstStyle/>
          <a:p>
            <a:fld id="{A06D5D9E-3543-4032-A48F-03D1EF917262}" type="slidenum">
              <a:rPr lang="en-PK" smtClean="0"/>
              <a:pPr/>
              <a:t>11</a:t>
            </a:fld>
            <a:endParaRPr lang="en-PK"/>
          </a:p>
        </p:txBody>
      </p:sp>
    </p:spTree>
    <p:extLst>
      <p:ext uri="{BB962C8B-B14F-4D97-AF65-F5344CB8AC3E}">
        <p14:creationId xmlns:p14="http://schemas.microsoft.com/office/powerpoint/2010/main" val="72492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420F-44F2-40DF-A272-F9DF418E5EDA}"/>
              </a:ext>
            </a:extLst>
          </p:cNvPr>
          <p:cNvSpPr>
            <a:spLocks noGrp="1"/>
          </p:cNvSpPr>
          <p:nvPr>
            <p:ph type="title"/>
          </p:nvPr>
        </p:nvSpPr>
        <p:spPr>
          <a:xfrm>
            <a:off x="2895600" y="764373"/>
            <a:ext cx="8610600" cy="1293028"/>
          </a:xfrm>
        </p:spPr>
        <p:txBody>
          <a:bodyPr/>
          <a:lstStyle/>
          <a:p>
            <a:r>
              <a:rPr lang="en-US" dirty="0"/>
              <a:t>History Of Information Retrieval</a:t>
            </a:r>
            <a:endParaRPr lang="en-PK" dirty="0"/>
          </a:p>
        </p:txBody>
      </p:sp>
      <p:sp>
        <p:nvSpPr>
          <p:cNvPr id="3" name="Content Placeholder 2">
            <a:extLst>
              <a:ext uri="{FF2B5EF4-FFF2-40B4-BE49-F238E27FC236}">
                <a16:creationId xmlns:a16="http://schemas.microsoft.com/office/drawing/2014/main" id="{3F1881F7-5D3A-421A-BF0C-98FEE1418BA1}"/>
              </a:ext>
            </a:extLst>
          </p:cNvPr>
          <p:cNvSpPr>
            <a:spLocks noGrp="1"/>
          </p:cNvSpPr>
          <p:nvPr>
            <p:ph idx="1"/>
          </p:nvPr>
        </p:nvSpPr>
        <p:spPr>
          <a:xfrm>
            <a:off x="685800" y="2194560"/>
            <a:ext cx="10820400" cy="4024125"/>
          </a:xfrm>
        </p:spPr>
        <p:txBody>
          <a:bodyPr>
            <a:normAutofit/>
          </a:bodyPr>
          <a:lstStyle/>
          <a:p>
            <a:r>
              <a:rPr lang="en-PK" dirty="0"/>
              <a:t>The long history of information retrieval does not begin with the internet. It is only in the last decade and a half of the IEEE’s one hundred years that web search engines have become pervasive and search has become integrated into the fabric of desktop and mobile operating systems. </a:t>
            </a:r>
          </a:p>
          <a:p>
            <a:endParaRPr lang="en-US" dirty="0"/>
          </a:p>
          <a:p>
            <a:r>
              <a:rPr lang="en-PK" dirty="0"/>
              <a:t>Prior to the broad public day-to-day use of search engines, IR systems were found in commercial and intelligence applications as long ago as the 1960s. </a:t>
            </a:r>
            <a:endParaRPr lang="en-US" dirty="0"/>
          </a:p>
          <a:p>
            <a:endParaRPr lang="en-PK" dirty="0"/>
          </a:p>
          <a:p>
            <a:r>
              <a:rPr lang="en-PK" dirty="0"/>
              <a:t>The earliest computer-based searching systems were built in the late 1940s and were inspired by pioneering innovation in the first half of the 20th century. </a:t>
            </a:r>
          </a:p>
          <a:p>
            <a:endParaRPr lang="en-PK" dirty="0"/>
          </a:p>
        </p:txBody>
      </p:sp>
      <p:sp>
        <p:nvSpPr>
          <p:cNvPr id="4" name="Slide Number Placeholder 3">
            <a:extLst>
              <a:ext uri="{FF2B5EF4-FFF2-40B4-BE49-F238E27FC236}">
                <a16:creationId xmlns:a16="http://schemas.microsoft.com/office/drawing/2014/main" id="{A410A0EA-1F1C-4F3A-8B1C-91F9335A8DE8}"/>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12</a:t>
            </a:fld>
            <a:endParaRPr lang="en-PK"/>
          </a:p>
        </p:txBody>
      </p:sp>
    </p:spTree>
    <p:extLst>
      <p:ext uri="{BB962C8B-B14F-4D97-AF65-F5344CB8AC3E}">
        <p14:creationId xmlns:p14="http://schemas.microsoft.com/office/powerpoint/2010/main" val="267758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7E855D-08A9-4A37-86AD-9CC19A02893E}"/>
              </a:ext>
            </a:extLst>
          </p:cNvPr>
          <p:cNvSpPr>
            <a:spLocks noGrp="1"/>
          </p:cNvSpPr>
          <p:nvPr>
            <p:ph type="title"/>
          </p:nvPr>
        </p:nvSpPr>
        <p:spPr>
          <a:xfrm>
            <a:off x="2895600" y="764373"/>
            <a:ext cx="8610600" cy="1293028"/>
          </a:xfrm>
        </p:spPr>
        <p:txBody>
          <a:bodyPr/>
          <a:lstStyle/>
          <a:p>
            <a:r>
              <a:rPr lang="en-US" dirty="0"/>
              <a:t>History Of Information Retrieval (Cont.)</a:t>
            </a:r>
          </a:p>
        </p:txBody>
      </p:sp>
      <p:sp>
        <p:nvSpPr>
          <p:cNvPr id="3" name="Content Placeholder 2">
            <a:extLst>
              <a:ext uri="{FF2B5EF4-FFF2-40B4-BE49-F238E27FC236}">
                <a16:creationId xmlns:a16="http://schemas.microsoft.com/office/drawing/2014/main" id="{744D5CE4-E792-4C99-9778-17837E74C719}"/>
              </a:ext>
            </a:extLst>
          </p:cNvPr>
          <p:cNvSpPr>
            <a:spLocks noGrp="1"/>
          </p:cNvSpPr>
          <p:nvPr>
            <p:ph idx="1"/>
          </p:nvPr>
        </p:nvSpPr>
        <p:spPr>
          <a:xfrm>
            <a:off x="685800" y="2194560"/>
            <a:ext cx="10820400" cy="4024125"/>
          </a:xfrm>
        </p:spPr>
        <p:txBody>
          <a:bodyPr>
            <a:normAutofit/>
          </a:bodyPr>
          <a:lstStyle/>
          <a:p>
            <a:r>
              <a:rPr lang="en-PK" dirty="0"/>
              <a:t>As with many computer technologies, the capabilities of retrieval systems grew with increases in processor speed and storage capacity.</a:t>
            </a:r>
            <a:endParaRPr lang="en-US" dirty="0"/>
          </a:p>
          <a:p>
            <a:endParaRPr lang="en-US" dirty="0"/>
          </a:p>
          <a:p>
            <a:r>
              <a:rPr lang="en-PK" dirty="0"/>
              <a:t>The number of bits of information packed into a square inch of hard drive surface grew from 2,000 bits in 1956 to 100 billion bits in 2005</a:t>
            </a:r>
            <a:r>
              <a:rPr lang="en-US" dirty="0"/>
              <a:t>. </a:t>
            </a:r>
          </a:p>
          <a:p>
            <a:endParaRPr lang="en-PK" dirty="0"/>
          </a:p>
          <a:p>
            <a:r>
              <a:rPr lang="en-PK" dirty="0"/>
              <a:t>The development of such systems also reflects a rapid progression away from manual library-based approaches of acquiring, indexing, and searching information to increasingly automated methods.</a:t>
            </a:r>
          </a:p>
          <a:p>
            <a:endParaRPr lang="en-PK" dirty="0"/>
          </a:p>
        </p:txBody>
      </p:sp>
      <p:sp>
        <p:nvSpPr>
          <p:cNvPr id="4" name="Slide Number Placeholder 3">
            <a:extLst>
              <a:ext uri="{FF2B5EF4-FFF2-40B4-BE49-F238E27FC236}">
                <a16:creationId xmlns:a16="http://schemas.microsoft.com/office/drawing/2014/main" id="{50242B1E-6219-4FF1-B8F3-17A73103841C}"/>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13</a:t>
            </a:fld>
            <a:endParaRPr lang="en-PK"/>
          </a:p>
        </p:txBody>
      </p:sp>
    </p:spTree>
    <p:extLst>
      <p:ext uri="{BB962C8B-B14F-4D97-AF65-F5344CB8AC3E}">
        <p14:creationId xmlns:p14="http://schemas.microsoft.com/office/powerpoint/2010/main" val="297506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A70D-3475-483E-ACCC-8EB59C3E8299}"/>
              </a:ext>
            </a:extLst>
          </p:cNvPr>
          <p:cNvSpPr>
            <a:spLocks noGrp="1"/>
          </p:cNvSpPr>
          <p:nvPr>
            <p:ph type="title"/>
          </p:nvPr>
        </p:nvSpPr>
        <p:spPr>
          <a:xfrm>
            <a:off x="2895600" y="764373"/>
            <a:ext cx="8610600" cy="1293028"/>
          </a:xfrm>
        </p:spPr>
        <p:txBody>
          <a:bodyPr/>
          <a:lstStyle/>
          <a:p>
            <a:r>
              <a:rPr lang="en-US" dirty="0"/>
              <a:t>Information Retrieval Models</a:t>
            </a:r>
            <a:endParaRPr lang="en-PK" dirty="0"/>
          </a:p>
        </p:txBody>
      </p:sp>
      <p:sp>
        <p:nvSpPr>
          <p:cNvPr id="3" name="Content Placeholder 2">
            <a:extLst>
              <a:ext uri="{FF2B5EF4-FFF2-40B4-BE49-F238E27FC236}">
                <a16:creationId xmlns:a16="http://schemas.microsoft.com/office/drawing/2014/main" id="{39E5A52B-7BF6-4CC0-A89F-2B6CACED2773}"/>
              </a:ext>
            </a:extLst>
          </p:cNvPr>
          <p:cNvSpPr>
            <a:spLocks noGrp="1"/>
          </p:cNvSpPr>
          <p:nvPr>
            <p:ph idx="1"/>
          </p:nvPr>
        </p:nvSpPr>
        <p:spPr>
          <a:xfrm>
            <a:off x="533399" y="1665273"/>
            <a:ext cx="10820400" cy="4024125"/>
          </a:xfrm>
        </p:spPr>
        <p:txBody>
          <a:bodyPr/>
          <a:lstStyle/>
          <a:p>
            <a:r>
              <a:rPr lang="en-PK" dirty="0"/>
              <a:t>An IR model governs </a:t>
            </a:r>
          </a:p>
          <a:p>
            <a:pPr lvl="1"/>
            <a:r>
              <a:rPr lang="en-PK" dirty="0"/>
              <a:t>how document</a:t>
            </a:r>
            <a:r>
              <a:rPr lang="en-US" dirty="0"/>
              <a:t>s are represented</a:t>
            </a:r>
          </a:p>
          <a:p>
            <a:pPr lvl="1"/>
            <a:r>
              <a:rPr lang="en-US" dirty="0"/>
              <a:t>How </a:t>
            </a:r>
            <a:r>
              <a:rPr lang="en-PK" dirty="0"/>
              <a:t>a query </a:t>
            </a:r>
            <a:r>
              <a:rPr lang="en-US" dirty="0"/>
              <a:t>is</a:t>
            </a:r>
            <a:r>
              <a:rPr lang="en-PK" dirty="0"/>
              <a:t> represented </a:t>
            </a:r>
          </a:p>
          <a:p>
            <a:pPr lvl="1"/>
            <a:r>
              <a:rPr lang="en-PK" dirty="0"/>
              <a:t>how the relevance of a document to a user query is defined.</a:t>
            </a:r>
          </a:p>
          <a:p>
            <a:endParaRPr lang="en-PK" dirty="0"/>
          </a:p>
        </p:txBody>
      </p:sp>
      <p:sp>
        <p:nvSpPr>
          <p:cNvPr id="4" name="Slide Number Placeholder 3">
            <a:extLst>
              <a:ext uri="{FF2B5EF4-FFF2-40B4-BE49-F238E27FC236}">
                <a16:creationId xmlns:a16="http://schemas.microsoft.com/office/drawing/2014/main" id="{A28CA694-0F88-423F-90AC-09606ACE6834}"/>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14</a:t>
            </a:fld>
            <a:endParaRPr lang="en-PK"/>
          </a:p>
        </p:txBody>
      </p:sp>
      <p:sp>
        <p:nvSpPr>
          <p:cNvPr id="5" name="TextBox 4">
            <a:extLst>
              <a:ext uri="{FF2B5EF4-FFF2-40B4-BE49-F238E27FC236}">
                <a16:creationId xmlns:a16="http://schemas.microsoft.com/office/drawing/2014/main" id="{36F0B7C0-60AE-4DED-AA78-F116CF8DB5AF}"/>
              </a:ext>
            </a:extLst>
          </p:cNvPr>
          <p:cNvSpPr txBox="1"/>
          <p:nvPr/>
        </p:nvSpPr>
        <p:spPr>
          <a:xfrm>
            <a:off x="838200" y="3429000"/>
            <a:ext cx="5709612" cy="701731"/>
          </a:xfrm>
          <a:prstGeom prst="rect">
            <a:avLst/>
          </a:prstGeom>
          <a:noFill/>
        </p:spPr>
        <p:txBody>
          <a:bodyPr wrap="square" rtlCol="0">
            <a:spAutoFit/>
          </a:bodyPr>
          <a:lstStyle/>
          <a:p>
            <a:pPr>
              <a:lnSpc>
                <a:spcPct val="90000"/>
              </a:lnSpc>
              <a:spcBef>
                <a:spcPct val="0"/>
              </a:spcBef>
            </a:pPr>
            <a:r>
              <a:rPr lang="en-US" sz="4400" dirty="0">
                <a:latin typeface="+mj-lt"/>
                <a:ea typeface="+mj-ea"/>
                <a:cs typeface="+mj-cs"/>
              </a:rPr>
              <a:t>Need for IR Models</a:t>
            </a:r>
            <a:endParaRPr lang="en-PK" sz="4400" dirty="0">
              <a:latin typeface="+mj-lt"/>
              <a:ea typeface="+mj-ea"/>
              <a:cs typeface="+mj-cs"/>
            </a:endParaRPr>
          </a:p>
        </p:txBody>
      </p:sp>
      <p:sp>
        <p:nvSpPr>
          <p:cNvPr id="6" name="Content Placeholder 2">
            <a:extLst>
              <a:ext uri="{FF2B5EF4-FFF2-40B4-BE49-F238E27FC236}">
                <a16:creationId xmlns:a16="http://schemas.microsoft.com/office/drawing/2014/main" id="{C69EF75B-282C-4128-9456-C3A4D0E9A37E}"/>
              </a:ext>
            </a:extLst>
          </p:cNvPr>
          <p:cNvSpPr txBox="1">
            <a:spLocks/>
          </p:cNvSpPr>
          <p:nvPr/>
        </p:nvSpPr>
        <p:spPr>
          <a:xfrm>
            <a:off x="838200" y="4466872"/>
            <a:ext cx="10515599" cy="1553167"/>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lvl="1" indent="-228600" defTabSz="914400">
              <a:lnSpc>
                <a:spcPct val="90000"/>
              </a:lnSpc>
              <a:buFont typeface="Arial" panose="020B0604020202020204" pitchFamily="34" charset="0"/>
              <a:buChar char="•"/>
            </a:pPr>
            <a:r>
              <a:rPr lang="en-PK" sz="2800" dirty="0">
                <a:latin typeface="+mn-lt"/>
                <a:ea typeface="+mn-ea"/>
                <a:cs typeface="+mn-cs"/>
              </a:rPr>
              <a:t>There are two good reasons for having models of information retrieval.</a:t>
            </a:r>
            <a:endParaRPr lang="en-US" sz="2800" dirty="0">
              <a:latin typeface="+mn-lt"/>
              <a:ea typeface="+mn-ea"/>
              <a:cs typeface="+mn-cs"/>
            </a:endParaRPr>
          </a:p>
          <a:p>
            <a:pPr marL="1028700" lvl="2" indent="-457200" defTabSz="914400">
              <a:lnSpc>
                <a:spcPct val="90000"/>
              </a:lnSpc>
            </a:pPr>
            <a:r>
              <a:rPr lang="en-PK" sz="2800" dirty="0">
                <a:latin typeface="+mn-lt"/>
                <a:ea typeface="+mn-ea"/>
                <a:cs typeface="+mn-cs"/>
              </a:rPr>
              <a:t>The first is that models guide research and provide the means for academic discussion.</a:t>
            </a:r>
            <a:endParaRPr lang="en-US" sz="2800" dirty="0">
              <a:latin typeface="+mn-lt"/>
              <a:ea typeface="+mn-ea"/>
              <a:cs typeface="+mn-cs"/>
            </a:endParaRPr>
          </a:p>
          <a:p>
            <a:pPr marL="1028700" lvl="2" indent="-457200" defTabSz="914400">
              <a:lnSpc>
                <a:spcPct val="90000"/>
              </a:lnSpc>
            </a:pPr>
            <a:r>
              <a:rPr lang="en-PK" sz="2800" dirty="0">
                <a:latin typeface="+mn-lt"/>
                <a:ea typeface="+mn-ea"/>
                <a:cs typeface="+mn-cs"/>
              </a:rPr>
              <a:t>The second reason is that models can serve as a blueprint to implement an actual retrieval system.</a:t>
            </a:r>
          </a:p>
          <a:p>
            <a:pPr marL="342900" lvl="1" indent="-342900">
              <a:lnSpc>
                <a:spcPct val="107000"/>
              </a:lnSpc>
              <a:buFont typeface="Wingdings" panose="05000000000000000000" pitchFamily="2" charset="2"/>
              <a:buChar char="Ø"/>
            </a:pPr>
            <a:endParaRPr lang="en-PK"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9554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7586-8B46-481F-B70C-77253114CAA7}"/>
              </a:ext>
            </a:extLst>
          </p:cNvPr>
          <p:cNvSpPr>
            <a:spLocks noGrp="1"/>
          </p:cNvSpPr>
          <p:nvPr>
            <p:ph type="title"/>
          </p:nvPr>
        </p:nvSpPr>
        <p:spPr>
          <a:xfrm>
            <a:off x="2895600" y="764373"/>
            <a:ext cx="8610600" cy="1293028"/>
          </a:xfrm>
        </p:spPr>
        <p:txBody>
          <a:bodyPr/>
          <a:lstStyle/>
          <a:p>
            <a:r>
              <a:rPr lang="en-US" dirty="0"/>
              <a:t>Boolean Model</a:t>
            </a:r>
            <a:endParaRPr lang="en-PK" dirty="0"/>
          </a:p>
        </p:txBody>
      </p:sp>
      <p:sp>
        <p:nvSpPr>
          <p:cNvPr id="3" name="Content Placeholder 2">
            <a:extLst>
              <a:ext uri="{FF2B5EF4-FFF2-40B4-BE49-F238E27FC236}">
                <a16:creationId xmlns:a16="http://schemas.microsoft.com/office/drawing/2014/main" id="{BB294CC6-8D73-43E2-A218-75C6188BB327}"/>
              </a:ext>
            </a:extLst>
          </p:cNvPr>
          <p:cNvSpPr>
            <a:spLocks noGrp="1"/>
          </p:cNvSpPr>
          <p:nvPr>
            <p:ph idx="1"/>
          </p:nvPr>
        </p:nvSpPr>
        <p:spPr>
          <a:xfrm>
            <a:off x="685800" y="2194560"/>
            <a:ext cx="10820400" cy="4024125"/>
          </a:xfrm>
        </p:spPr>
        <p:txBody>
          <a:bodyPr>
            <a:normAutofit lnSpcReduction="10000"/>
          </a:bodyPr>
          <a:lstStyle/>
          <a:p>
            <a:r>
              <a:rPr lang="en-PK" dirty="0"/>
              <a:t>The Boolean model is the first model of information retrieval and probably also the most criticised model.</a:t>
            </a:r>
            <a:endParaRPr lang="en-US" dirty="0"/>
          </a:p>
          <a:p>
            <a:endParaRPr lang="en-US" dirty="0"/>
          </a:p>
          <a:p>
            <a:r>
              <a:rPr lang="en-PK" dirty="0"/>
              <a:t>The model can be explained by thinking of a query term as a</a:t>
            </a:r>
            <a:r>
              <a:rPr lang="en-US" dirty="0"/>
              <a:t>n</a:t>
            </a:r>
            <a:r>
              <a:rPr lang="en-PK" dirty="0"/>
              <a:t> unambiguous definition of a set of documents.</a:t>
            </a:r>
            <a:endParaRPr lang="en-US" dirty="0"/>
          </a:p>
          <a:p>
            <a:endParaRPr lang="en-US" dirty="0"/>
          </a:p>
          <a:p>
            <a:r>
              <a:rPr lang="en-PK" dirty="0"/>
              <a:t>For instance, the query term economic simply defines the set of all documents that are indexed with the term economic.</a:t>
            </a:r>
            <a:endParaRPr lang="en-US" dirty="0"/>
          </a:p>
          <a:p>
            <a:r>
              <a:rPr lang="en-PK" dirty="0"/>
              <a:t>Using the </a:t>
            </a:r>
            <a:r>
              <a:rPr lang="en-US" dirty="0"/>
              <a:t>Boolean operators (AND, OR, NOT),</a:t>
            </a:r>
            <a:r>
              <a:rPr lang="en-PK" dirty="0"/>
              <a:t> query terms and their corresponding sets of documents can be combined to form new sets of documents.</a:t>
            </a:r>
          </a:p>
          <a:p>
            <a:endParaRPr lang="en-PK" dirty="0"/>
          </a:p>
        </p:txBody>
      </p:sp>
      <p:sp>
        <p:nvSpPr>
          <p:cNvPr id="4" name="Slide Number Placeholder 3">
            <a:extLst>
              <a:ext uri="{FF2B5EF4-FFF2-40B4-BE49-F238E27FC236}">
                <a16:creationId xmlns:a16="http://schemas.microsoft.com/office/drawing/2014/main" id="{F1E38240-979E-4905-A70D-9AEB77DA2961}"/>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15</a:t>
            </a:fld>
            <a:endParaRPr lang="en-PK"/>
          </a:p>
        </p:txBody>
      </p:sp>
    </p:spTree>
    <p:extLst>
      <p:ext uri="{BB962C8B-B14F-4D97-AF65-F5344CB8AC3E}">
        <p14:creationId xmlns:p14="http://schemas.microsoft.com/office/powerpoint/2010/main" val="37107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3EF4-6131-4F64-9599-9006BB89211E}"/>
              </a:ext>
            </a:extLst>
          </p:cNvPr>
          <p:cNvSpPr>
            <a:spLocks noGrp="1"/>
          </p:cNvSpPr>
          <p:nvPr>
            <p:ph type="title"/>
          </p:nvPr>
        </p:nvSpPr>
        <p:spPr>
          <a:xfrm>
            <a:off x="2895600" y="764373"/>
            <a:ext cx="8610600" cy="1293028"/>
          </a:xfrm>
        </p:spPr>
        <p:txBody>
          <a:bodyPr/>
          <a:lstStyle/>
          <a:p>
            <a:r>
              <a:rPr lang="en-US" dirty="0"/>
              <a:t>AND Operator</a:t>
            </a:r>
            <a:endParaRPr lang="en-PK" dirty="0"/>
          </a:p>
        </p:txBody>
      </p:sp>
      <p:sp>
        <p:nvSpPr>
          <p:cNvPr id="3" name="Content Placeholder 2">
            <a:extLst>
              <a:ext uri="{FF2B5EF4-FFF2-40B4-BE49-F238E27FC236}">
                <a16:creationId xmlns:a16="http://schemas.microsoft.com/office/drawing/2014/main" id="{8BB85642-2FFB-43FF-8FE0-33FE338FF5E1}"/>
              </a:ext>
            </a:extLst>
          </p:cNvPr>
          <p:cNvSpPr>
            <a:spLocks noGrp="1"/>
          </p:cNvSpPr>
          <p:nvPr>
            <p:ph idx="1"/>
          </p:nvPr>
        </p:nvSpPr>
        <p:spPr>
          <a:xfrm>
            <a:off x="685800" y="2194560"/>
            <a:ext cx="10820400" cy="4024125"/>
          </a:xfrm>
        </p:spPr>
        <p:txBody>
          <a:bodyPr>
            <a:normAutofit/>
          </a:bodyPr>
          <a:lstStyle/>
          <a:p>
            <a:r>
              <a:rPr lang="en-PK" dirty="0"/>
              <a:t>Combining terms with the AND operator will define a document set that is smaller than or equal to the document sets of any of the single terms. </a:t>
            </a:r>
            <a:endParaRPr lang="en-US" dirty="0"/>
          </a:p>
          <a:p>
            <a:endParaRPr lang="en-US" dirty="0"/>
          </a:p>
          <a:p>
            <a:r>
              <a:rPr lang="en-PK" dirty="0"/>
              <a:t>For instance, the query social AND economic will produce the set of documents that are indexed both with the term social and the term economic</a:t>
            </a:r>
            <a:r>
              <a:rPr lang="en-US" dirty="0"/>
              <a:t>.</a:t>
            </a:r>
          </a:p>
          <a:p>
            <a:endParaRPr lang="en-US" dirty="0"/>
          </a:p>
          <a:p>
            <a:r>
              <a:rPr lang="en-US" dirty="0"/>
              <a:t>So it produces intersection of two sets.</a:t>
            </a:r>
          </a:p>
        </p:txBody>
      </p:sp>
      <p:sp>
        <p:nvSpPr>
          <p:cNvPr id="4" name="Slide Number Placeholder 3">
            <a:extLst>
              <a:ext uri="{FF2B5EF4-FFF2-40B4-BE49-F238E27FC236}">
                <a16:creationId xmlns:a16="http://schemas.microsoft.com/office/drawing/2014/main" id="{CA364081-E33D-4516-AFD4-EF6DCCC6A2FF}"/>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16</a:t>
            </a:fld>
            <a:endParaRPr lang="en-PK"/>
          </a:p>
        </p:txBody>
      </p:sp>
    </p:spTree>
    <p:extLst>
      <p:ext uri="{BB962C8B-B14F-4D97-AF65-F5344CB8AC3E}">
        <p14:creationId xmlns:p14="http://schemas.microsoft.com/office/powerpoint/2010/main" val="2175011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DC4B-D3A0-45BD-A291-6A115337F8D9}"/>
              </a:ext>
            </a:extLst>
          </p:cNvPr>
          <p:cNvSpPr>
            <a:spLocks noGrp="1"/>
          </p:cNvSpPr>
          <p:nvPr>
            <p:ph type="title"/>
          </p:nvPr>
        </p:nvSpPr>
        <p:spPr>
          <a:xfrm>
            <a:off x="2895600" y="764373"/>
            <a:ext cx="8610600" cy="1293028"/>
          </a:xfrm>
        </p:spPr>
        <p:txBody>
          <a:bodyPr/>
          <a:lstStyle/>
          <a:p>
            <a:r>
              <a:rPr lang="en-US" dirty="0"/>
              <a:t>OR Operator</a:t>
            </a:r>
            <a:endParaRPr lang="en-PK" dirty="0"/>
          </a:p>
        </p:txBody>
      </p:sp>
      <p:sp>
        <p:nvSpPr>
          <p:cNvPr id="3" name="Content Placeholder 2">
            <a:extLst>
              <a:ext uri="{FF2B5EF4-FFF2-40B4-BE49-F238E27FC236}">
                <a16:creationId xmlns:a16="http://schemas.microsoft.com/office/drawing/2014/main" id="{150125C6-DEBA-43E9-A9EA-3F274BEAFB90}"/>
              </a:ext>
            </a:extLst>
          </p:cNvPr>
          <p:cNvSpPr>
            <a:spLocks noGrp="1"/>
          </p:cNvSpPr>
          <p:nvPr>
            <p:ph idx="1"/>
          </p:nvPr>
        </p:nvSpPr>
        <p:spPr>
          <a:xfrm>
            <a:off x="685800" y="2194560"/>
            <a:ext cx="10820400" cy="4024125"/>
          </a:xfrm>
        </p:spPr>
        <p:txBody>
          <a:bodyPr>
            <a:normAutofit/>
          </a:bodyPr>
          <a:lstStyle/>
          <a:p>
            <a:r>
              <a:rPr lang="en-PK" dirty="0"/>
              <a:t>Combining terms with the OR operator will define a document set that is bigger than or equal to the document sets of any of the single terms.</a:t>
            </a:r>
            <a:endParaRPr lang="en-US" dirty="0"/>
          </a:p>
          <a:p>
            <a:endParaRPr lang="en-US" dirty="0"/>
          </a:p>
          <a:p>
            <a:r>
              <a:rPr lang="en-PK" dirty="0"/>
              <a:t>So, the query social OR political will produce the set of documents that are indexed with either the term social or the term political, or both</a:t>
            </a:r>
            <a:r>
              <a:rPr lang="en-US" dirty="0"/>
              <a:t>.</a:t>
            </a:r>
          </a:p>
          <a:p>
            <a:endParaRPr lang="en-US" dirty="0"/>
          </a:p>
          <a:p>
            <a:r>
              <a:rPr lang="en-US" dirty="0"/>
              <a:t>So it produces union of both sets.</a:t>
            </a:r>
            <a:endParaRPr lang="en-PK" dirty="0"/>
          </a:p>
          <a:p>
            <a:endParaRPr lang="en-PK" dirty="0"/>
          </a:p>
        </p:txBody>
      </p:sp>
      <p:sp>
        <p:nvSpPr>
          <p:cNvPr id="4" name="Slide Number Placeholder 3">
            <a:extLst>
              <a:ext uri="{FF2B5EF4-FFF2-40B4-BE49-F238E27FC236}">
                <a16:creationId xmlns:a16="http://schemas.microsoft.com/office/drawing/2014/main" id="{53472A1E-23D2-4D1D-8C54-07361A9FA991}"/>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17</a:t>
            </a:fld>
            <a:endParaRPr lang="en-PK"/>
          </a:p>
        </p:txBody>
      </p:sp>
    </p:spTree>
    <p:extLst>
      <p:ext uri="{BB962C8B-B14F-4D97-AF65-F5344CB8AC3E}">
        <p14:creationId xmlns:p14="http://schemas.microsoft.com/office/powerpoint/2010/main" val="3244615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6D06-DC5D-4454-9431-520AA8F6DD1A}"/>
              </a:ext>
            </a:extLst>
          </p:cNvPr>
          <p:cNvSpPr>
            <a:spLocks noGrp="1"/>
          </p:cNvSpPr>
          <p:nvPr>
            <p:ph type="title"/>
          </p:nvPr>
        </p:nvSpPr>
        <p:spPr/>
        <p:txBody>
          <a:bodyPr/>
          <a:lstStyle/>
          <a:p>
            <a:r>
              <a:rPr lang="en-US" dirty="0"/>
              <a:t>OR Operator</a:t>
            </a:r>
            <a:endParaRPr lang="en-PK" dirty="0"/>
          </a:p>
        </p:txBody>
      </p:sp>
      <p:sp>
        <p:nvSpPr>
          <p:cNvPr id="3" name="Content Placeholder 2">
            <a:extLst>
              <a:ext uri="{FF2B5EF4-FFF2-40B4-BE49-F238E27FC236}">
                <a16:creationId xmlns:a16="http://schemas.microsoft.com/office/drawing/2014/main" id="{C9BDDC14-0E2F-4960-9133-21BCDE8B7F1F}"/>
              </a:ext>
            </a:extLst>
          </p:cNvPr>
          <p:cNvSpPr>
            <a:spLocks noGrp="1"/>
          </p:cNvSpPr>
          <p:nvPr>
            <p:ph idx="1"/>
          </p:nvPr>
        </p:nvSpPr>
        <p:spPr/>
        <p:txBody>
          <a:bodyPr/>
          <a:lstStyle/>
          <a:p>
            <a:r>
              <a:rPr lang="en-US" dirty="0"/>
              <a:t>Not operator will produce the compliment. </a:t>
            </a:r>
          </a:p>
          <a:p>
            <a:endParaRPr lang="en-US" dirty="0"/>
          </a:p>
          <a:p>
            <a:r>
              <a:rPr lang="en-PK" dirty="0"/>
              <a:t>So, the query </a:t>
            </a:r>
            <a:r>
              <a:rPr lang="en-US" dirty="0"/>
              <a:t>NOT (</a:t>
            </a:r>
            <a:r>
              <a:rPr lang="en-PK" dirty="0"/>
              <a:t>social OR political</a:t>
            </a:r>
            <a:r>
              <a:rPr lang="en-US" dirty="0"/>
              <a:t>)</a:t>
            </a:r>
            <a:r>
              <a:rPr lang="en-PK" dirty="0"/>
              <a:t> will produce the set of documents that are </a:t>
            </a:r>
            <a:r>
              <a:rPr lang="en-US" dirty="0"/>
              <a:t>neither </a:t>
            </a:r>
            <a:r>
              <a:rPr lang="en-PK" dirty="0"/>
              <a:t>indexed with the term social </a:t>
            </a:r>
            <a:r>
              <a:rPr lang="en-US" dirty="0"/>
              <a:t>n</a:t>
            </a:r>
            <a:r>
              <a:rPr lang="en-PK" dirty="0"/>
              <a:t>or </a:t>
            </a:r>
            <a:r>
              <a:rPr lang="en-US" dirty="0"/>
              <a:t>with </a:t>
            </a:r>
            <a:r>
              <a:rPr lang="en-PK" dirty="0"/>
              <a:t>the term political</a:t>
            </a:r>
            <a:r>
              <a:rPr lang="en-US" dirty="0"/>
              <a:t>.</a:t>
            </a:r>
            <a:endParaRPr lang="en-PK" dirty="0"/>
          </a:p>
          <a:p>
            <a:endParaRPr lang="en-PK" dirty="0"/>
          </a:p>
        </p:txBody>
      </p:sp>
      <p:sp>
        <p:nvSpPr>
          <p:cNvPr id="4" name="Slide Number Placeholder 3">
            <a:extLst>
              <a:ext uri="{FF2B5EF4-FFF2-40B4-BE49-F238E27FC236}">
                <a16:creationId xmlns:a16="http://schemas.microsoft.com/office/drawing/2014/main" id="{0EF89EEC-48A9-4282-A0C1-4EF33248C339}"/>
              </a:ext>
            </a:extLst>
          </p:cNvPr>
          <p:cNvSpPr>
            <a:spLocks noGrp="1"/>
          </p:cNvSpPr>
          <p:nvPr>
            <p:ph type="sldNum" sz="quarter" idx="12"/>
          </p:nvPr>
        </p:nvSpPr>
        <p:spPr/>
        <p:txBody>
          <a:bodyPr/>
          <a:lstStyle/>
          <a:p>
            <a:fld id="{A06D5D9E-3543-4032-A48F-03D1EF917262}" type="slidenum">
              <a:rPr lang="en-PK" smtClean="0"/>
              <a:pPr/>
              <a:t>18</a:t>
            </a:fld>
            <a:endParaRPr lang="en-PK"/>
          </a:p>
        </p:txBody>
      </p:sp>
    </p:spTree>
    <p:extLst>
      <p:ext uri="{BB962C8B-B14F-4D97-AF65-F5344CB8AC3E}">
        <p14:creationId xmlns:p14="http://schemas.microsoft.com/office/powerpoint/2010/main" val="4287796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7ED-4202-43F5-9067-3393DBAB49A8}"/>
              </a:ext>
            </a:extLst>
          </p:cNvPr>
          <p:cNvSpPr>
            <a:spLocks noGrp="1"/>
          </p:cNvSpPr>
          <p:nvPr>
            <p:ph type="title"/>
          </p:nvPr>
        </p:nvSpPr>
        <p:spPr/>
        <p:txBody>
          <a:bodyPr/>
          <a:lstStyle/>
          <a:p>
            <a:r>
              <a:rPr lang="en-US" dirty="0"/>
              <a:t>Visualization</a:t>
            </a:r>
            <a:endParaRPr lang="en-PK" dirty="0"/>
          </a:p>
        </p:txBody>
      </p:sp>
      <p:sp>
        <p:nvSpPr>
          <p:cNvPr id="3" name="Content Placeholder 2">
            <a:extLst>
              <a:ext uri="{FF2B5EF4-FFF2-40B4-BE49-F238E27FC236}">
                <a16:creationId xmlns:a16="http://schemas.microsoft.com/office/drawing/2014/main" id="{2B573E4C-8C0C-4B7D-8833-2B188A839FE6}"/>
              </a:ext>
            </a:extLst>
          </p:cNvPr>
          <p:cNvSpPr>
            <a:spLocks noGrp="1"/>
          </p:cNvSpPr>
          <p:nvPr>
            <p:ph idx="1"/>
          </p:nvPr>
        </p:nvSpPr>
        <p:spPr/>
        <p:txBody>
          <a:bodyPr>
            <a:normAutofit/>
          </a:bodyPr>
          <a:lstStyle/>
          <a:p>
            <a:r>
              <a:rPr lang="en-PK" sz="2000" dirty="0"/>
              <a:t>This is visualised in the Venn diagrams of Figure 2 in which each set of documents is visualised by a disc. </a:t>
            </a:r>
            <a:endParaRPr lang="en-US" sz="2000" dirty="0"/>
          </a:p>
          <a:p>
            <a:r>
              <a:rPr lang="en-PK" sz="2000" dirty="0"/>
              <a:t>The intersections of these discs and their complements divide the document collection into 8 nonoverlapping regions, the unions of which give 256 different</a:t>
            </a:r>
            <a:r>
              <a:rPr lang="en-US" sz="2000" dirty="0"/>
              <a:t> </a:t>
            </a:r>
            <a:r>
              <a:rPr lang="en-PK" sz="2000" dirty="0"/>
              <a:t>Boolean combinations of ‘social, political and economic documents’</a:t>
            </a:r>
          </a:p>
          <a:p>
            <a:endParaRPr lang="en-PK" dirty="0"/>
          </a:p>
        </p:txBody>
      </p:sp>
      <p:sp>
        <p:nvSpPr>
          <p:cNvPr id="4" name="Slide Number Placeholder 3">
            <a:extLst>
              <a:ext uri="{FF2B5EF4-FFF2-40B4-BE49-F238E27FC236}">
                <a16:creationId xmlns:a16="http://schemas.microsoft.com/office/drawing/2014/main" id="{EDFF2F38-91CB-47BE-A17B-855C6EA3E97F}"/>
              </a:ext>
            </a:extLst>
          </p:cNvPr>
          <p:cNvSpPr>
            <a:spLocks noGrp="1"/>
          </p:cNvSpPr>
          <p:nvPr>
            <p:ph type="sldNum" sz="quarter" idx="12"/>
          </p:nvPr>
        </p:nvSpPr>
        <p:spPr/>
        <p:txBody>
          <a:bodyPr/>
          <a:lstStyle/>
          <a:p>
            <a:fld id="{A06D5D9E-3543-4032-A48F-03D1EF917262}" type="slidenum">
              <a:rPr lang="en-PK" smtClean="0"/>
              <a:pPr/>
              <a:t>19</a:t>
            </a:fld>
            <a:endParaRPr lang="en-PK"/>
          </a:p>
        </p:txBody>
      </p:sp>
      <p:pic>
        <p:nvPicPr>
          <p:cNvPr id="6" name="Picture 5">
            <a:extLst>
              <a:ext uri="{FF2B5EF4-FFF2-40B4-BE49-F238E27FC236}">
                <a16:creationId xmlns:a16="http://schemas.microsoft.com/office/drawing/2014/main" id="{9D92F565-A002-4F5F-A922-765BF5A29A55}"/>
              </a:ext>
            </a:extLst>
          </p:cNvPr>
          <p:cNvPicPr>
            <a:picLocks noChangeAspect="1"/>
          </p:cNvPicPr>
          <p:nvPr/>
        </p:nvPicPr>
        <p:blipFill>
          <a:blip r:embed="rId2"/>
          <a:stretch>
            <a:fillRect/>
          </a:stretch>
        </p:blipFill>
        <p:spPr>
          <a:xfrm>
            <a:off x="2197289" y="3903261"/>
            <a:ext cx="7874759" cy="21903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873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6B2DC-65A5-40BA-8E0D-1BB1CFFD5287}"/>
              </a:ext>
            </a:extLst>
          </p:cNvPr>
          <p:cNvSpPr>
            <a:spLocks noGrp="1"/>
          </p:cNvSpPr>
          <p:nvPr>
            <p:ph type="title"/>
          </p:nvPr>
        </p:nvSpPr>
        <p:spPr>
          <a:xfrm>
            <a:off x="2895600" y="764373"/>
            <a:ext cx="8610600" cy="1293028"/>
          </a:xfrm>
        </p:spPr>
        <p:txBody>
          <a:bodyPr/>
          <a:lstStyle/>
          <a:p>
            <a:r>
              <a:rPr lang="en-US" dirty="0"/>
              <a:t>Introduction</a:t>
            </a:r>
            <a:endParaRPr lang="en-PK" dirty="0"/>
          </a:p>
        </p:txBody>
      </p:sp>
      <p:sp>
        <p:nvSpPr>
          <p:cNvPr id="3" name="Subtitle 2">
            <a:extLst>
              <a:ext uri="{FF2B5EF4-FFF2-40B4-BE49-F238E27FC236}">
                <a16:creationId xmlns:a16="http://schemas.microsoft.com/office/drawing/2014/main" id="{7B61EEA6-AB69-4077-849F-5C050F724AEB}"/>
              </a:ext>
            </a:extLst>
          </p:cNvPr>
          <p:cNvSpPr>
            <a:spLocks noGrp="1"/>
          </p:cNvSpPr>
          <p:nvPr>
            <p:ph idx="1"/>
          </p:nvPr>
        </p:nvSpPr>
        <p:spPr>
          <a:xfrm>
            <a:off x="685800" y="2194560"/>
            <a:ext cx="10820400" cy="4024125"/>
          </a:xfrm>
        </p:spPr>
        <p:txBody>
          <a:bodyPr>
            <a:normAutofit/>
          </a:bodyPr>
          <a:lstStyle/>
          <a:p>
            <a:r>
              <a:rPr lang="en-US" dirty="0"/>
              <a:t>Information retrieval (IR) is finding material (usually documents) of an unstructured nature (usually text) that satisfies an information need from within large collections (usually stored on computers).</a:t>
            </a:r>
          </a:p>
          <a:p>
            <a:pPr marL="0" indent="0">
              <a:buNone/>
            </a:pPr>
            <a:endParaRPr lang="en-US" dirty="0"/>
          </a:p>
          <a:p>
            <a:r>
              <a:rPr lang="en-US" dirty="0"/>
              <a:t>Web search is the application of information retrieval techniques to the largest corpus of text anywhere — the web — and it is the context where many people interact with IR systems most frequently.</a:t>
            </a:r>
            <a:endParaRPr lang="en-PK" dirty="0"/>
          </a:p>
          <a:p>
            <a:endParaRPr lang="en-US" dirty="0"/>
          </a:p>
          <a:p>
            <a:r>
              <a:rPr lang="en-US" dirty="0"/>
              <a:t>Many applications that handle information on the internet would be completely inadequate without the support of information retrieval technology. </a:t>
            </a:r>
            <a:endParaRPr lang="en-PK" dirty="0"/>
          </a:p>
          <a:p>
            <a:endParaRPr lang="en-PK" dirty="0"/>
          </a:p>
          <a:p>
            <a:endParaRPr lang="en-PK" dirty="0"/>
          </a:p>
        </p:txBody>
      </p:sp>
      <p:sp>
        <p:nvSpPr>
          <p:cNvPr id="4" name="Slide Number Placeholder 3">
            <a:extLst>
              <a:ext uri="{FF2B5EF4-FFF2-40B4-BE49-F238E27FC236}">
                <a16:creationId xmlns:a16="http://schemas.microsoft.com/office/drawing/2014/main" id="{401990BA-11D4-4FA5-9458-06F066A28069}"/>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2</a:t>
            </a:fld>
            <a:endParaRPr lang="en-PK"/>
          </a:p>
        </p:txBody>
      </p:sp>
    </p:spTree>
    <p:extLst>
      <p:ext uri="{BB962C8B-B14F-4D97-AF65-F5344CB8AC3E}">
        <p14:creationId xmlns:p14="http://schemas.microsoft.com/office/powerpoint/2010/main" val="12750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0DB0-95A7-4C09-BC83-48B6F5C269CE}"/>
              </a:ext>
            </a:extLst>
          </p:cNvPr>
          <p:cNvSpPr>
            <a:spLocks noGrp="1"/>
          </p:cNvSpPr>
          <p:nvPr>
            <p:ph type="title"/>
          </p:nvPr>
        </p:nvSpPr>
        <p:spPr>
          <a:xfrm>
            <a:off x="2895600" y="764373"/>
            <a:ext cx="8610600" cy="1293028"/>
          </a:xfrm>
        </p:spPr>
        <p:txBody>
          <a:bodyPr>
            <a:normAutofit fontScale="90000"/>
          </a:bodyPr>
          <a:lstStyle/>
          <a:p>
            <a:r>
              <a:rPr lang="en-US" dirty="0"/>
              <a:t>The Probabilistic Indexing Model </a:t>
            </a:r>
            <a:br>
              <a:rPr lang="en-PK" dirty="0"/>
            </a:br>
            <a:endParaRPr lang="en-PK" dirty="0"/>
          </a:p>
        </p:txBody>
      </p:sp>
      <p:sp>
        <p:nvSpPr>
          <p:cNvPr id="3" name="Content Placeholder 2">
            <a:extLst>
              <a:ext uri="{FF2B5EF4-FFF2-40B4-BE49-F238E27FC236}">
                <a16:creationId xmlns:a16="http://schemas.microsoft.com/office/drawing/2014/main" id="{66755E1F-518B-469A-BC02-E78318E39DF9}"/>
              </a:ext>
            </a:extLst>
          </p:cNvPr>
          <p:cNvSpPr>
            <a:spLocks noGrp="1"/>
          </p:cNvSpPr>
          <p:nvPr>
            <p:ph idx="1"/>
          </p:nvPr>
        </p:nvSpPr>
        <p:spPr>
          <a:xfrm>
            <a:off x="685800" y="2194560"/>
            <a:ext cx="10820400" cy="4024125"/>
          </a:xfrm>
        </p:spPr>
        <p:txBody>
          <a:bodyPr>
            <a:normAutofit/>
          </a:bodyPr>
          <a:lstStyle/>
          <a:p>
            <a:r>
              <a:rPr lang="en-PK" dirty="0"/>
              <a:t>As early as 1960, Bill Maron and Larry Kuhns (Maron and Kuhns 1960) defined their probabilistic indexing model. </a:t>
            </a:r>
            <a:endParaRPr lang="en-US" dirty="0"/>
          </a:p>
          <a:p>
            <a:endParaRPr lang="en-US" dirty="0"/>
          </a:p>
          <a:p>
            <a:r>
              <a:rPr lang="en-US" dirty="0"/>
              <a:t>They</a:t>
            </a:r>
            <a:r>
              <a:rPr lang="en-PK" dirty="0"/>
              <a:t> did not target automatic indexing by information retrieval systems. </a:t>
            </a:r>
            <a:endParaRPr lang="en-US" dirty="0"/>
          </a:p>
          <a:p>
            <a:endParaRPr lang="en-US" dirty="0"/>
          </a:p>
          <a:p>
            <a:r>
              <a:rPr lang="en-PK" dirty="0"/>
              <a:t>Manual indexing was still guiding the field, so they suggested that a human indexer, who runs through the various index terms T that possibly apply to a document D, assigns a probability P(T|D) to a term given a document instead of making a yes/no decision for each term. </a:t>
            </a:r>
          </a:p>
        </p:txBody>
      </p:sp>
      <p:sp>
        <p:nvSpPr>
          <p:cNvPr id="4" name="Slide Number Placeholder 3">
            <a:extLst>
              <a:ext uri="{FF2B5EF4-FFF2-40B4-BE49-F238E27FC236}">
                <a16:creationId xmlns:a16="http://schemas.microsoft.com/office/drawing/2014/main" id="{804ADE51-2E0B-4A39-922F-1CBA2077A1C3}"/>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20</a:t>
            </a:fld>
            <a:endParaRPr lang="en-PK"/>
          </a:p>
        </p:txBody>
      </p:sp>
    </p:spTree>
    <p:extLst>
      <p:ext uri="{BB962C8B-B14F-4D97-AF65-F5344CB8AC3E}">
        <p14:creationId xmlns:p14="http://schemas.microsoft.com/office/powerpoint/2010/main" val="142027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78469F-56B3-4DB5-9A2F-2A0B2DFADC1A}"/>
              </a:ext>
            </a:extLst>
          </p:cNvPr>
          <p:cNvSpPr>
            <a:spLocks noGrp="1"/>
          </p:cNvSpPr>
          <p:nvPr>
            <p:ph type="title"/>
          </p:nvPr>
        </p:nvSpPr>
        <p:spPr/>
        <p:txBody>
          <a:bodyPr/>
          <a:lstStyle/>
          <a:p>
            <a:r>
              <a:rPr lang="en-US" dirty="0"/>
              <a:t>The Probabilistic Indexing Model (Cont.)</a:t>
            </a:r>
          </a:p>
        </p:txBody>
      </p:sp>
      <p:sp>
        <p:nvSpPr>
          <p:cNvPr id="3" name="Content Placeholder 2">
            <a:extLst>
              <a:ext uri="{FF2B5EF4-FFF2-40B4-BE49-F238E27FC236}">
                <a16:creationId xmlns:a16="http://schemas.microsoft.com/office/drawing/2014/main" id="{C9209CD5-08FE-46D3-9B0F-C59E743ADBF1}"/>
              </a:ext>
            </a:extLst>
          </p:cNvPr>
          <p:cNvSpPr>
            <a:spLocks noGrp="1"/>
          </p:cNvSpPr>
          <p:nvPr>
            <p:ph idx="1"/>
          </p:nvPr>
        </p:nvSpPr>
        <p:spPr/>
        <p:txBody>
          <a:bodyPr>
            <a:normAutofit/>
          </a:bodyPr>
          <a:lstStyle/>
          <a:p>
            <a:pPr algn="just"/>
            <a:r>
              <a:rPr lang="en-PK" dirty="0"/>
              <a:t>So, every document ends up with a set of possible index terms, weighted by P(T|D), where P(T|D) is the probability that if a user wants information of the kind contained in document D, he/she will formulate a query by using T . Using Bayes’ rule, i.e.,</a:t>
            </a:r>
          </a:p>
          <a:p>
            <a:pPr algn="just"/>
            <a:endParaRPr lang="en-PK" dirty="0"/>
          </a:p>
        </p:txBody>
      </p:sp>
      <p:sp>
        <p:nvSpPr>
          <p:cNvPr id="4" name="Slide Number Placeholder 3">
            <a:extLst>
              <a:ext uri="{FF2B5EF4-FFF2-40B4-BE49-F238E27FC236}">
                <a16:creationId xmlns:a16="http://schemas.microsoft.com/office/drawing/2014/main" id="{B757AD34-6B22-4F4A-925A-8D9AD505BF1B}"/>
              </a:ext>
            </a:extLst>
          </p:cNvPr>
          <p:cNvSpPr>
            <a:spLocks noGrp="1"/>
          </p:cNvSpPr>
          <p:nvPr>
            <p:ph type="sldNum" sz="quarter" idx="12"/>
          </p:nvPr>
        </p:nvSpPr>
        <p:spPr/>
        <p:txBody>
          <a:bodyPr/>
          <a:lstStyle/>
          <a:p>
            <a:fld id="{A06D5D9E-3543-4032-A48F-03D1EF917262}" type="slidenum">
              <a:rPr lang="en-PK" smtClean="0"/>
              <a:pPr/>
              <a:t>21</a:t>
            </a:fld>
            <a:endParaRPr lang="en-PK"/>
          </a:p>
        </p:txBody>
      </p:sp>
      <p:pic>
        <p:nvPicPr>
          <p:cNvPr id="6" name="Picture 5">
            <a:extLst>
              <a:ext uri="{FF2B5EF4-FFF2-40B4-BE49-F238E27FC236}">
                <a16:creationId xmlns:a16="http://schemas.microsoft.com/office/drawing/2014/main" id="{61A564E4-A4F3-4B7B-B260-1F93EF8B3B42}"/>
              </a:ext>
            </a:extLst>
          </p:cNvPr>
          <p:cNvPicPr>
            <a:picLocks noChangeAspect="1"/>
          </p:cNvPicPr>
          <p:nvPr/>
        </p:nvPicPr>
        <p:blipFill>
          <a:blip r:embed="rId2"/>
          <a:stretch>
            <a:fillRect/>
          </a:stretch>
        </p:blipFill>
        <p:spPr>
          <a:xfrm>
            <a:off x="2614638" y="3550984"/>
            <a:ext cx="6319085" cy="1311276"/>
          </a:xfrm>
          <a:prstGeom prst="rect">
            <a:avLst/>
          </a:prstGeom>
        </p:spPr>
      </p:pic>
      <p:sp>
        <p:nvSpPr>
          <p:cNvPr id="7" name="Content Placeholder 2">
            <a:extLst>
              <a:ext uri="{FF2B5EF4-FFF2-40B4-BE49-F238E27FC236}">
                <a16:creationId xmlns:a16="http://schemas.microsoft.com/office/drawing/2014/main" id="{09A7FEBD-FAEA-40AC-B7BB-E4B6A6CF6B88}"/>
              </a:ext>
            </a:extLst>
          </p:cNvPr>
          <p:cNvSpPr txBox="1">
            <a:spLocks/>
          </p:cNvSpPr>
          <p:nvPr/>
        </p:nvSpPr>
        <p:spPr>
          <a:xfrm>
            <a:off x="1103312" y="4884123"/>
            <a:ext cx="8946541" cy="10895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07000"/>
              </a:lnSpc>
              <a:spcAft>
                <a:spcPts val="800"/>
              </a:spcAft>
              <a:buFont typeface="Wingdings" panose="05000000000000000000" pitchFamily="2" charset="2"/>
              <a:buChar char="Ø"/>
            </a:pPr>
            <a:r>
              <a:rPr lang="en-US" dirty="0">
                <a:latin typeface="Calibri" panose="020F0502020204030204" pitchFamily="34" charset="0"/>
                <a:ea typeface="Calibri" panose="020F0502020204030204" pitchFamily="34" charset="0"/>
                <a:cs typeface="Times New Roman" panose="02020603050405020304" pitchFamily="18" charset="0"/>
              </a:rPr>
              <a:t>T</a:t>
            </a:r>
            <a:r>
              <a:rPr lang="en-PK" dirty="0">
                <a:effectLst/>
                <a:latin typeface="Calibri" panose="020F0502020204030204" pitchFamily="34" charset="0"/>
                <a:ea typeface="Calibri" panose="020F0502020204030204" pitchFamily="34" charset="0"/>
                <a:cs typeface="Times New Roman" panose="02020603050405020304" pitchFamily="18" charset="0"/>
              </a:rPr>
              <a:t>hey then suggest to rank the documents by P(D|T ), that is, the probability that the document D is relevant given that the user formulated a query by using the term T</a:t>
            </a:r>
            <a:r>
              <a:rPr lang="en-US" dirty="0">
                <a:effectLst/>
                <a:latin typeface="Calibri" panose="020F0502020204030204" pitchFamily="34" charset="0"/>
                <a:ea typeface="Calibri" panose="020F0502020204030204" pitchFamily="34" charset="0"/>
                <a:cs typeface="Times New Roman" panose="02020603050405020304" pitchFamily="18" charset="0"/>
              </a:rPr>
              <a:t>.</a:t>
            </a:r>
            <a:endParaRPr lang="en-PK"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9029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C76911-76E1-44C2-800E-469D5F119525}"/>
              </a:ext>
            </a:extLst>
          </p:cNvPr>
          <p:cNvSpPr>
            <a:spLocks noGrp="1"/>
          </p:cNvSpPr>
          <p:nvPr>
            <p:ph type="title"/>
          </p:nvPr>
        </p:nvSpPr>
        <p:spPr>
          <a:xfrm>
            <a:off x="2895600" y="764373"/>
            <a:ext cx="8610600" cy="1293028"/>
          </a:xfrm>
        </p:spPr>
        <p:txBody>
          <a:bodyPr/>
          <a:lstStyle/>
          <a:p>
            <a:r>
              <a:rPr lang="en-US" dirty="0"/>
              <a:t>Types of Queries in IR</a:t>
            </a:r>
          </a:p>
        </p:txBody>
      </p:sp>
      <p:sp>
        <p:nvSpPr>
          <p:cNvPr id="5" name="Content Placeholder 4">
            <a:extLst>
              <a:ext uri="{FF2B5EF4-FFF2-40B4-BE49-F238E27FC236}">
                <a16:creationId xmlns:a16="http://schemas.microsoft.com/office/drawing/2014/main" id="{07C82385-3F17-4F23-9320-21B2EF9E2272}"/>
              </a:ext>
            </a:extLst>
          </p:cNvPr>
          <p:cNvSpPr>
            <a:spLocks noGrp="1"/>
          </p:cNvSpPr>
          <p:nvPr>
            <p:ph idx="1"/>
          </p:nvPr>
        </p:nvSpPr>
        <p:spPr>
          <a:xfrm>
            <a:off x="685800" y="1803042"/>
            <a:ext cx="10820400" cy="4752304"/>
          </a:xfrm>
        </p:spPr>
        <p:txBody>
          <a:bodyPr>
            <a:normAutofit/>
          </a:bodyPr>
          <a:lstStyle/>
          <a:p>
            <a:pPr lvl="1"/>
            <a:r>
              <a:rPr lang="en-US" dirty="0"/>
              <a:t>Different keywords and other characterizations of documents are associated with the document set during the process of indexing.</a:t>
            </a:r>
          </a:p>
          <a:p>
            <a:pPr lvl="1"/>
            <a:r>
              <a:rPr lang="en-US" dirty="0"/>
              <a:t>They are used by an IR system to build an inverted index, which is then consulted during the search.</a:t>
            </a:r>
          </a:p>
          <a:p>
            <a:pPr lvl="1"/>
            <a:r>
              <a:rPr lang="en-US" dirty="0"/>
              <a:t>The queries formulated by users are compared to the set of index keywords. </a:t>
            </a:r>
          </a:p>
          <a:p>
            <a:pPr lvl="1"/>
            <a:r>
              <a:rPr lang="en-US" dirty="0"/>
              <a:t>The query language with these operators enriches the expressiveness of a user’s information need.</a:t>
            </a:r>
          </a:p>
          <a:p>
            <a:pPr lvl="1"/>
            <a:r>
              <a:rPr lang="en-US" dirty="0"/>
              <a:t>Some of the types of Queries in IR systems are –</a:t>
            </a:r>
          </a:p>
          <a:p>
            <a:pPr lvl="2"/>
            <a:r>
              <a:rPr lang="en-US" dirty="0"/>
              <a:t>Keyword Queries</a:t>
            </a:r>
          </a:p>
          <a:p>
            <a:pPr lvl="2"/>
            <a:r>
              <a:rPr lang="en-US" dirty="0"/>
              <a:t>Boolean Queries</a:t>
            </a:r>
          </a:p>
          <a:p>
            <a:pPr lvl="2"/>
            <a:r>
              <a:rPr lang="en-US" dirty="0"/>
              <a:t>Phrase Queries</a:t>
            </a:r>
          </a:p>
          <a:p>
            <a:pPr lvl="2"/>
            <a:r>
              <a:rPr lang="en-US" dirty="0"/>
              <a:t>Proximity Queries</a:t>
            </a:r>
          </a:p>
          <a:p>
            <a:pPr lvl="2"/>
            <a:r>
              <a:rPr lang="en-US" dirty="0"/>
              <a:t>Wildcard Queries</a:t>
            </a:r>
          </a:p>
          <a:p>
            <a:pPr lvl="2"/>
            <a:r>
              <a:rPr lang="en-US" dirty="0"/>
              <a:t>Natural Language Queries</a:t>
            </a:r>
          </a:p>
          <a:p>
            <a:pPr lvl="1"/>
            <a:endParaRPr lang="en-US" dirty="0"/>
          </a:p>
        </p:txBody>
      </p:sp>
    </p:spTree>
    <p:extLst>
      <p:ext uri="{BB962C8B-B14F-4D97-AF65-F5344CB8AC3E}">
        <p14:creationId xmlns:p14="http://schemas.microsoft.com/office/powerpoint/2010/main" val="1287763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E03A-4CD0-437D-B8AB-C6240F1C1575}"/>
              </a:ext>
            </a:extLst>
          </p:cNvPr>
          <p:cNvSpPr>
            <a:spLocks noGrp="1"/>
          </p:cNvSpPr>
          <p:nvPr>
            <p:ph type="title"/>
          </p:nvPr>
        </p:nvSpPr>
        <p:spPr>
          <a:xfrm>
            <a:off x="2895600" y="764373"/>
            <a:ext cx="8610600" cy="1293028"/>
          </a:xfrm>
        </p:spPr>
        <p:txBody>
          <a:bodyPr/>
          <a:lstStyle/>
          <a:p>
            <a:r>
              <a:rPr lang="en-US" dirty="0"/>
              <a:t>Keyword Queries</a:t>
            </a:r>
          </a:p>
        </p:txBody>
      </p:sp>
      <p:sp>
        <p:nvSpPr>
          <p:cNvPr id="3" name="Content Placeholder 2">
            <a:extLst>
              <a:ext uri="{FF2B5EF4-FFF2-40B4-BE49-F238E27FC236}">
                <a16:creationId xmlns:a16="http://schemas.microsoft.com/office/drawing/2014/main" id="{AA772056-93B1-43A5-9DD1-BDA9C7E288DB}"/>
              </a:ext>
            </a:extLst>
          </p:cNvPr>
          <p:cNvSpPr>
            <a:spLocks noGrp="1"/>
          </p:cNvSpPr>
          <p:nvPr>
            <p:ph idx="1"/>
          </p:nvPr>
        </p:nvSpPr>
        <p:spPr>
          <a:xfrm>
            <a:off x="685800" y="2194560"/>
            <a:ext cx="10820400" cy="4024125"/>
          </a:xfrm>
        </p:spPr>
        <p:txBody>
          <a:bodyPr>
            <a:normAutofit/>
          </a:bodyPr>
          <a:lstStyle/>
          <a:p>
            <a:pPr lvl="1"/>
            <a:r>
              <a:rPr lang="en-US" dirty="0"/>
              <a:t>Keyword-based queries are the simplest and most commonly used forms of IR queries: the user just enters keyword combinations to retrieve documents. </a:t>
            </a:r>
          </a:p>
          <a:p>
            <a:pPr marL="457200" lvl="1" indent="0">
              <a:buNone/>
            </a:pPr>
            <a:endParaRPr lang="en-US" dirty="0"/>
          </a:p>
          <a:p>
            <a:pPr lvl="1"/>
            <a:r>
              <a:rPr lang="en-US" dirty="0"/>
              <a:t>The query keyword terms are implicitly connected by a logical AND operator. A query such as ‘database concepts’ retrieves documents that contain both the words ‘database’ and ‘concepts’ at the top of the retrieved results. </a:t>
            </a:r>
          </a:p>
          <a:p>
            <a:pPr marL="457200" lvl="1" indent="0">
              <a:buNone/>
            </a:pPr>
            <a:endParaRPr lang="en-US" dirty="0"/>
          </a:p>
          <a:p>
            <a:pPr lvl="1"/>
            <a:r>
              <a:rPr lang="en-US" dirty="0"/>
              <a:t>Most IR systems do not pay attention to the ordering of these words in the query.</a:t>
            </a:r>
          </a:p>
          <a:p>
            <a:pPr marL="457200" lvl="1" indent="0">
              <a:buNone/>
            </a:pPr>
            <a:r>
              <a:rPr lang="en-US" dirty="0"/>
              <a:t> </a:t>
            </a:r>
          </a:p>
          <a:p>
            <a:pPr lvl="1"/>
            <a:r>
              <a:rPr lang="en-US" dirty="0"/>
              <a:t>All retrieval models provide support for keyword queries.</a:t>
            </a:r>
          </a:p>
          <a:p>
            <a:endParaRPr lang="en-US" dirty="0"/>
          </a:p>
        </p:txBody>
      </p:sp>
    </p:spTree>
    <p:extLst>
      <p:ext uri="{BB962C8B-B14F-4D97-AF65-F5344CB8AC3E}">
        <p14:creationId xmlns:p14="http://schemas.microsoft.com/office/powerpoint/2010/main" val="392503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4412-97E5-49D6-A941-250EC2F94982}"/>
              </a:ext>
            </a:extLst>
          </p:cNvPr>
          <p:cNvSpPr>
            <a:spLocks noGrp="1"/>
          </p:cNvSpPr>
          <p:nvPr>
            <p:ph type="title"/>
          </p:nvPr>
        </p:nvSpPr>
        <p:spPr>
          <a:xfrm>
            <a:off x="2895600" y="764373"/>
            <a:ext cx="8610600" cy="1293028"/>
          </a:xfrm>
        </p:spPr>
        <p:txBody>
          <a:bodyPr/>
          <a:lstStyle/>
          <a:p>
            <a:r>
              <a:rPr lang="en-US" dirty="0"/>
              <a:t>Boolean Queries</a:t>
            </a:r>
          </a:p>
        </p:txBody>
      </p:sp>
      <p:sp>
        <p:nvSpPr>
          <p:cNvPr id="3" name="Content Placeholder 2">
            <a:extLst>
              <a:ext uri="{FF2B5EF4-FFF2-40B4-BE49-F238E27FC236}">
                <a16:creationId xmlns:a16="http://schemas.microsoft.com/office/drawing/2014/main" id="{FC3C7A22-6152-43FD-8DB1-39717DDAEA23}"/>
              </a:ext>
            </a:extLst>
          </p:cNvPr>
          <p:cNvSpPr>
            <a:spLocks noGrp="1"/>
          </p:cNvSpPr>
          <p:nvPr>
            <p:ph idx="1"/>
          </p:nvPr>
        </p:nvSpPr>
        <p:spPr>
          <a:xfrm>
            <a:off x="685800" y="2194560"/>
            <a:ext cx="10820400" cy="4024125"/>
          </a:xfrm>
        </p:spPr>
        <p:txBody>
          <a:bodyPr>
            <a:normAutofit/>
          </a:bodyPr>
          <a:lstStyle/>
          <a:p>
            <a:pPr lvl="1"/>
            <a:r>
              <a:rPr lang="en-US" dirty="0"/>
              <a:t>Some IR systems allow using the AND, OR, NOT, (), +, and – Boolean operators in combinations of keyword formulations. </a:t>
            </a:r>
          </a:p>
          <a:p>
            <a:pPr marL="457200" lvl="1" indent="0">
              <a:buNone/>
            </a:pPr>
            <a:endParaRPr lang="en-US" dirty="0"/>
          </a:p>
          <a:p>
            <a:pPr lvl="1"/>
            <a:r>
              <a:rPr lang="en-US" dirty="0"/>
              <a:t>Complex Boolean queries can be built out of these operators and their combinations, and they are evaluated according to the classical rules of Boolean algebra. </a:t>
            </a:r>
          </a:p>
          <a:p>
            <a:pPr marL="457200" lvl="1" indent="0">
              <a:buNone/>
            </a:pPr>
            <a:endParaRPr lang="en-US" dirty="0"/>
          </a:p>
          <a:p>
            <a:pPr lvl="1"/>
            <a:r>
              <a:rPr lang="en-US" dirty="0"/>
              <a:t>No ranking is possible, because a document either satisfies such a query (is “relevant”) or does not satisfy it (is “nonrelevant”). </a:t>
            </a:r>
          </a:p>
          <a:p>
            <a:pPr marL="457200" lvl="1" indent="0">
              <a:buNone/>
            </a:pPr>
            <a:endParaRPr lang="en-US" dirty="0"/>
          </a:p>
          <a:p>
            <a:pPr lvl="1"/>
            <a:r>
              <a:rPr lang="en-US" dirty="0"/>
              <a:t>Users generally do not use combinations of these complex Boolean operators, and IR systems support a restricted version of these set operators. </a:t>
            </a:r>
          </a:p>
          <a:p>
            <a:endParaRPr lang="en-US" dirty="0"/>
          </a:p>
        </p:txBody>
      </p:sp>
    </p:spTree>
    <p:extLst>
      <p:ext uri="{BB962C8B-B14F-4D97-AF65-F5344CB8AC3E}">
        <p14:creationId xmlns:p14="http://schemas.microsoft.com/office/powerpoint/2010/main" val="2789700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5C2F-E82C-4B92-92F2-742C951F1AB4}"/>
              </a:ext>
            </a:extLst>
          </p:cNvPr>
          <p:cNvSpPr>
            <a:spLocks noGrp="1"/>
          </p:cNvSpPr>
          <p:nvPr>
            <p:ph type="title"/>
          </p:nvPr>
        </p:nvSpPr>
        <p:spPr>
          <a:xfrm>
            <a:off x="2895600" y="764373"/>
            <a:ext cx="8610600" cy="1293028"/>
          </a:xfrm>
        </p:spPr>
        <p:txBody>
          <a:bodyPr/>
          <a:lstStyle/>
          <a:p>
            <a:r>
              <a:rPr lang="en-US" dirty="0"/>
              <a:t>Phrase Queries</a:t>
            </a:r>
          </a:p>
        </p:txBody>
      </p:sp>
      <p:sp>
        <p:nvSpPr>
          <p:cNvPr id="3" name="Content Placeholder 2">
            <a:extLst>
              <a:ext uri="{FF2B5EF4-FFF2-40B4-BE49-F238E27FC236}">
                <a16:creationId xmlns:a16="http://schemas.microsoft.com/office/drawing/2014/main" id="{B93F3CD3-5D0B-4513-A2E9-A4DC99AA835B}"/>
              </a:ext>
            </a:extLst>
          </p:cNvPr>
          <p:cNvSpPr>
            <a:spLocks noGrp="1"/>
          </p:cNvSpPr>
          <p:nvPr>
            <p:ph idx="1"/>
          </p:nvPr>
        </p:nvSpPr>
        <p:spPr>
          <a:xfrm>
            <a:off x="685800" y="2194560"/>
            <a:ext cx="10820400" cy="4024125"/>
          </a:xfrm>
        </p:spPr>
        <p:txBody>
          <a:bodyPr>
            <a:normAutofit/>
          </a:bodyPr>
          <a:lstStyle/>
          <a:p>
            <a:pPr lvl="1"/>
            <a:r>
              <a:rPr lang="en-US" dirty="0"/>
              <a:t>A phrase query consists of a sequence of words that makes up a phrase, generally enclosed within double quotes. </a:t>
            </a:r>
          </a:p>
          <a:p>
            <a:pPr marL="457200" lvl="1" indent="0">
              <a:buNone/>
            </a:pPr>
            <a:endParaRPr lang="en-US" dirty="0"/>
          </a:p>
          <a:p>
            <a:pPr lvl="1"/>
            <a:r>
              <a:rPr lang="en-US" dirty="0"/>
              <a:t>Each retrieved document must contain at least one instance of the exact phrase. </a:t>
            </a:r>
          </a:p>
          <a:p>
            <a:pPr marL="457200" lvl="1" indent="0">
              <a:buNone/>
            </a:pPr>
            <a:endParaRPr lang="en-US" dirty="0"/>
          </a:p>
          <a:p>
            <a:pPr lvl="1"/>
            <a:r>
              <a:rPr lang="en-US" dirty="0"/>
              <a:t>Phrase searching is a more restricted. For example, a phrase searching query could be ‘conceptual database design’. </a:t>
            </a:r>
            <a:br>
              <a:rPr lang="en-US" dirty="0"/>
            </a:br>
            <a:endParaRPr lang="en-US" dirty="0"/>
          </a:p>
          <a:p>
            <a:pPr lvl="1"/>
            <a:r>
              <a:rPr lang="en-US" dirty="0"/>
              <a:t>A phrase thesaurus may also be used in semantic models for fast dictionary searching for phrases. </a:t>
            </a:r>
          </a:p>
        </p:txBody>
      </p:sp>
    </p:spTree>
    <p:extLst>
      <p:ext uri="{BB962C8B-B14F-4D97-AF65-F5344CB8AC3E}">
        <p14:creationId xmlns:p14="http://schemas.microsoft.com/office/powerpoint/2010/main" val="3035619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4508-7CB1-455C-AB97-F6EAFAFC7DA7}"/>
              </a:ext>
            </a:extLst>
          </p:cNvPr>
          <p:cNvSpPr>
            <a:spLocks noGrp="1"/>
          </p:cNvSpPr>
          <p:nvPr>
            <p:ph type="title"/>
          </p:nvPr>
        </p:nvSpPr>
        <p:spPr/>
        <p:txBody>
          <a:bodyPr/>
          <a:lstStyle/>
          <a:p>
            <a:r>
              <a:rPr lang="en-US" dirty="0"/>
              <a:t>Proximity Queries</a:t>
            </a:r>
          </a:p>
        </p:txBody>
      </p:sp>
      <p:sp>
        <p:nvSpPr>
          <p:cNvPr id="3" name="Content Placeholder 2">
            <a:extLst>
              <a:ext uri="{FF2B5EF4-FFF2-40B4-BE49-F238E27FC236}">
                <a16:creationId xmlns:a16="http://schemas.microsoft.com/office/drawing/2014/main" id="{28D4C91D-D1BE-49BF-9970-56A299616107}"/>
              </a:ext>
            </a:extLst>
          </p:cNvPr>
          <p:cNvSpPr>
            <a:spLocks noGrp="1"/>
          </p:cNvSpPr>
          <p:nvPr>
            <p:ph idx="1"/>
          </p:nvPr>
        </p:nvSpPr>
        <p:spPr>
          <a:xfrm>
            <a:off x="685800" y="2056113"/>
            <a:ext cx="10820400" cy="4760032"/>
          </a:xfrm>
        </p:spPr>
        <p:txBody>
          <a:bodyPr>
            <a:normAutofit/>
          </a:bodyPr>
          <a:lstStyle/>
          <a:p>
            <a:pPr lvl="1"/>
            <a:r>
              <a:rPr lang="en-US" dirty="0"/>
              <a:t>Proximity search refers to a search that accounts for how close within a record multiple terms should be to each other. </a:t>
            </a:r>
          </a:p>
          <a:p>
            <a:pPr lvl="1"/>
            <a:endParaRPr lang="en-US" dirty="0"/>
          </a:p>
          <a:p>
            <a:pPr lvl="1"/>
            <a:r>
              <a:rPr lang="en-US" dirty="0"/>
              <a:t>The most commonly used proximity search option is a phrase search that requires terms to be in the exact order.</a:t>
            </a:r>
          </a:p>
          <a:p>
            <a:pPr lvl="1"/>
            <a:endParaRPr lang="en-US" dirty="0"/>
          </a:p>
          <a:p>
            <a:pPr lvl="1"/>
            <a:r>
              <a:rPr lang="en-US" dirty="0"/>
              <a:t>Other proximity operators can specify how close terms should be to each other. Some will also specify the order of the search terms. </a:t>
            </a:r>
          </a:p>
          <a:p>
            <a:pPr lvl="1"/>
            <a:endParaRPr lang="en-US" dirty="0"/>
          </a:p>
          <a:p>
            <a:pPr lvl="1"/>
            <a:r>
              <a:rPr lang="en-US" dirty="0"/>
              <a:t>Vector space models that also maintain information about positions and offsets of tokens (words) have robust implementations for this query type. </a:t>
            </a:r>
          </a:p>
          <a:p>
            <a:pPr lvl="1"/>
            <a:endParaRPr lang="en-US" dirty="0"/>
          </a:p>
          <a:p>
            <a:pPr lvl="1"/>
            <a:r>
              <a:rPr lang="en-US" dirty="0"/>
              <a:t>It requires the time-consuming preprocessing of documents, and is thus suitable for smaller document collections rather than for the Web. </a:t>
            </a:r>
          </a:p>
        </p:txBody>
      </p:sp>
    </p:spTree>
    <p:extLst>
      <p:ext uri="{BB962C8B-B14F-4D97-AF65-F5344CB8AC3E}">
        <p14:creationId xmlns:p14="http://schemas.microsoft.com/office/powerpoint/2010/main" val="121839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A609-2994-4EEA-8FC5-B8C4541FBCF4}"/>
              </a:ext>
            </a:extLst>
          </p:cNvPr>
          <p:cNvSpPr>
            <a:spLocks noGrp="1"/>
          </p:cNvSpPr>
          <p:nvPr>
            <p:ph type="title"/>
          </p:nvPr>
        </p:nvSpPr>
        <p:spPr/>
        <p:txBody>
          <a:bodyPr/>
          <a:lstStyle/>
          <a:p>
            <a:r>
              <a:rPr lang="en-US"/>
              <a:t>Wildcard Queries</a:t>
            </a:r>
            <a:endParaRPr lang="en-US" dirty="0"/>
          </a:p>
        </p:txBody>
      </p:sp>
      <p:sp>
        <p:nvSpPr>
          <p:cNvPr id="3" name="Content Placeholder 2">
            <a:extLst>
              <a:ext uri="{FF2B5EF4-FFF2-40B4-BE49-F238E27FC236}">
                <a16:creationId xmlns:a16="http://schemas.microsoft.com/office/drawing/2014/main" id="{06643DFE-9F0D-4032-92F9-992E9307C791}"/>
              </a:ext>
            </a:extLst>
          </p:cNvPr>
          <p:cNvSpPr>
            <a:spLocks noGrp="1"/>
          </p:cNvSpPr>
          <p:nvPr>
            <p:ph idx="1"/>
          </p:nvPr>
        </p:nvSpPr>
        <p:spPr/>
        <p:txBody>
          <a:bodyPr/>
          <a:lstStyle/>
          <a:p>
            <a:pPr lvl="1"/>
            <a:r>
              <a:rPr lang="en-US" dirty="0"/>
              <a:t>Wildcard searching is generally meant to support regular expressions and pattern matching-based searching in text. </a:t>
            </a:r>
          </a:p>
          <a:p>
            <a:pPr marL="457200" lvl="1" indent="0">
              <a:buNone/>
            </a:pPr>
            <a:endParaRPr lang="en-US" dirty="0"/>
          </a:p>
          <a:p>
            <a:pPr lvl="1"/>
            <a:r>
              <a:rPr lang="en-US" dirty="0"/>
              <a:t>In IR systems, certain kinds of wildcard search support may be implemented—usually words with any trailing characters (for example, ‘data*’ would retrieve data, database, datapoint, dataset, and so on). </a:t>
            </a:r>
          </a:p>
          <a:p>
            <a:pPr marL="457200" lvl="1" indent="0">
              <a:buNone/>
            </a:pPr>
            <a:endParaRPr lang="en-US" dirty="0"/>
          </a:p>
          <a:p>
            <a:pPr lvl="1"/>
            <a:r>
              <a:rPr lang="en-US" dirty="0"/>
              <a:t>Providing support for wildcard searches in IR systems involves preprocessing overhead and is not considered worth the cost by many Web search engines today. </a:t>
            </a:r>
          </a:p>
          <a:p>
            <a:pPr marL="457200" lvl="1" indent="0">
              <a:buNone/>
            </a:pPr>
            <a:endParaRPr lang="en-US" dirty="0"/>
          </a:p>
          <a:p>
            <a:pPr lvl="1"/>
            <a:r>
              <a:rPr lang="en-US" dirty="0"/>
              <a:t>Retrieval models do not directly provide support for this query type. </a:t>
            </a:r>
          </a:p>
          <a:p>
            <a:endParaRPr lang="en-US" dirty="0"/>
          </a:p>
        </p:txBody>
      </p:sp>
    </p:spTree>
    <p:extLst>
      <p:ext uri="{BB962C8B-B14F-4D97-AF65-F5344CB8AC3E}">
        <p14:creationId xmlns:p14="http://schemas.microsoft.com/office/powerpoint/2010/main" val="3030657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2D0C-782D-4EC9-9143-73184EC05471}"/>
              </a:ext>
            </a:extLst>
          </p:cNvPr>
          <p:cNvSpPr>
            <a:spLocks noGrp="1"/>
          </p:cNvSpPr>
          <p:nvPr>
            <p:ph type="title"/>
          </p:nvPr>
        </p:nvSpPr>
        <p:spPr>
          <a:xfrm>
            <a:off x="2895600" y="764373"/>
            <a:ext cx="8610600" cy="1293028"/>
          </a:xfrm>
        </p:spPr>
        <p:txBody>
          <a:bodyPr/>
          <a:lstStyle/>
          <a:p>
            <a:r>
              <a:rPr lang="en-US" dirty="0"/>
              <a:t>Natural Language Queries</a:t>
            </a:r>
          </a:p>
        </p:txBody>
      </p:sp>
      <p:sp>
        <p:nvSpPr>
          <p:cNvPr id="3" name="Content Placeholder 2">
            <a:extLst>
              <a:ext uri="{FF2B5EF4-FFF2-40B4-BE49-F238E27FC236}">
                <a16:creationId xmlns:a16="http://schemas.microsoft.com/office/drawing/2014/main" id="{ABBA1733-8AAC-4C43-89BF-B576182B4AC5}"/>
              </a:ext>
            </a:extLst>
          </p:cNvPr>
          <p:cNvSpPr>
            <a:spLocks noGrp="1"/>
          </p:cNvSpPr>
          <p:nvPr>
            <p:ph idx="1"/>
          </p:nvPr>
        </p:nvSpPr>
        <p:spPr>
          <a:xfrm>
            <a:off x="685800" y="2194560"/>
            <a:ext cx="10820400" cy="4024125"/>
          </a:xfrm>
        </p:spPr>
        <p:txBody>
          <a:bodyPr>
            <a:normAutofit/>
          </a:bodyPr>
          <a:lstStyle/>
          <a:p>
            <a:pPr lvl="1"/>
            <a:r>
              <a:rPr lang="en-US" dirty="0"/>
              <a:t>There are a few natural language search engines that aim to understand the structure and meaning of queries written in natural language text, generally as a question or narrative. </a:t>
            </a:r>
          </a:p>
          <a:p>
            <a:pPr marL="457200" lvl="1" indent="0">
              <a:buNone/>
            </a:pPr>
            <a:endParaRPr lang="en-US" dirty="0"/>
          </a:p>
          <a:p>
            <a:pPr lvl="1"/>
            <a:r>
              <a:rPr lang="en-US" dirty="0"/>
              <a:t>Some search systems are starting to provide natural language interfaces to provide answers to specific types of questions, such as definition and factoid questions, which ask for definitions of technical terms or common facts that can be retrieved from specialized databases. </a:t>
            </a:r>
          </a:p>
          <a:p>
            <a:pPr marL="457200" lvl="1" indent="0">
              <a:buNone/>
            </a:pPr>
            <a:endParaRPr lang="en-US" dirty="0"/>
          </a:p>
          <a:p>
            <a:pPr lvl="1"/>
            <a:r>
              <a:rPr lang="en-US" dirty="0"/>
              <a:t>Such questions are usually easier to answer because there are strong linguistic patterns giving clues to specific types of sentences—for example, ‘defined as’ or ‘refers to’. </a:t>
            </a:r>
          </a:p>
          <a:p>
            <a:endParaRPr lang="en-US" dirty="0"/>
          </a:p>
        </p:txBody>
      </p:sp>
    </p:spTree>
    <p:extLst>
      <p:ext uri="{BB962C8B-B14F-4D97-AF65-F5344CB8AC3E}">
        <p14:creationId xmlns:p14="http://schemas.microsoft.com/office/powerpoint/2010/main" val="1914544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9074-FD7A-45BD-A4EF-BD52F0F047FA}"/>
              </a:ext>
            </a:extLst>
          </p:cNvPr>
          <p:cNvSpPr>
            <a:spLocks noGrp="1"/>
          </p:cNvSpPr>
          <p:nvPr>
            <p:ph type="title"/>
          </p:nvPr>
        </p:nvSpPr>
        <p:spPr/>
        <p:txBody>
          <a:bodyPr/>
          <a:lstStyle/>
          <a:p>
            <a:r>
              <a:rPr lang="en-US" dirty="0"/>
              <a:t>Text Preprocessing</a:t>
            </a:r>
          </a:p>
        </p:txBody>
      </p:sp>
      <p:sp>
        <p:nvSpPr>
          <p:cNvPr id="3" name="Content Placeholder 2">
            <a:extLst>
              <a:ext uri="{FF2B5EF4-FFF2-40B4-BE49-F238E27FC236}">
                <a16:creationId xmlns:a16="http://schemas.microsoft.com/office/drawing/2014/main" id="{DDB288B0-A0B5-49C6-9519-106B4F663662}"/>
              </a:ext>
            </a:extLst>
          </p:cNvPr>
          <p:cNvSpPr>
            <a:spLocks noGrp="1"/>
          </p:cNvSpPr>
          <p:nvPr>
            <p:ph idx="1"/>
          </p:nvPr>
        </p:nvSpPr>
        <p:spPr/>
        <p:txBody>
          <a:bodyPr/>
          <a:lstStyle/>
          <a:p>
            <a:pPr lvl="1"/>
            <a:r>
              <a:rPr lang="en-US" dirty="0"/>
              <a:t>To preprocess your text simply means to bring your text into a form that is analyzable for your task. </a:t>
            </a:r>
          </a:p>
          <a:p>
            <a:pPr lvl="1"/>
            <a:endParaRPr lang="en-US" dirty="0"/>
          </a:p>
          <a:p>
            <a:pPr lvl="1"/>
            <a:r>
              <a:rPr lang="en-US" dirty="0"/>
              <a:t>In this section we review the commonly used text preprocessing techniques that are part of the text processing task.</a:t>
            </a:r>
          </a:p>
          <a:p>
            <a:pPr lvl="1"/>
            <a:endParaRPr lang="en-US" dirty="0"/>
          </a:p>
          <a:p>
            <a:pPr lvl="1"/>
            <a:r>
              <a:rPr lang="en-US" dirty="0"/>
              <a:t>Some of text preprocessing techniques that are used, are given below:</a:t>
            </a:r>
          </a:p>
          <a:p>
            <a:pPr lvl="2"/>
            <a:r>
              <a:rPr lang="en-US" dirty="0"/>
              <a:t>Stopword Removal</a:t>
            </a:r>
          </a:p>
          <a:p>
            <a:pPr lvl="2"/>
            <a:r>
              <a:rPr lang="en-US" dirty="0"/>
              <a:t>Stemming</a:t>
            </a:r>
          </a:p>
          <a:p>
            <a:pPr lvl="2"/>
            <a:r>
              <a:rPr lang="en-US" dirty="0"/>
              <a:t>Utilizing a thesaurus</a:t>
            </a:r>
          </a:p>
          <a:p>
            <a:pPr lvl="2"/>
            <a:endParaRPr lang="en-US" dirty="0"/>
          </a:p>
          <a:p>
            <a:pPr lvl="1"/>
            <a:r>
              <a:rPr lang="en-US" dirty="0"/>
              <a:t>The details of these techniques are given in next slides.</a:t>
            </a:r>
          </a:p>
        </p:txBody>
      </p:sp>
    </p:spTree>
    <p:extLst>
      <p:ext uri="{BB962C8B-B14F-4D97-AF65-F5344CB8AC3E}">
        <p14:creationId xmlns:p14="http://schemas.microsoft.com/office/powerpoint/2010/main" val="281340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ACFB-CA39-4A36-B139-0B5B2E1ABB7A}"/>
              </a:ext>
            </a:extLst>
          </p:cNvPr>
          <p:cNvSpPr>
            <a:spLocks noGrp="1"/>
          </p:cNvSpPr>
          <p:nvPr>
            <p:ph type="title"/>
          </p:nvPr>
        </p:nvSpPr>
        <p:spPr>
          <a:xfrm>
            <a:off x="2895600" y="764373"/>
            <a:ext cx="8610600" cy="1293028"/>
          </a:xfrm>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DBE0FD01-062D-4007-B795-3A6F760CB228}"/>
              </a:ext>
            </a:extLst>
          </p:cNvPr>
          <p:cNvSpPr>
            <a:spLocks noGrp="1"/>
          </p:cNvSpPr>
          <p:nvPr>
            <p:ph idx="1"/>
          </p:nvPr>
        </p:nvSpPr>
        <p:spPr>
          <a:xfrm>
            <a:off x="685800" y="2194560"/>
            <a:ext cx="10820400" cy="4024125"/>
          </a:xfrm>
        </p:spPr>
        <p:txBody>
          <a:bodyPr>
            <a:normAutofit lnSpcReduction="10000"/>
          </a:bodyPr>
          <a:lstStyle/>
          <a:p>
            <a:r>
              <a:rPr lang="en-US" dirty="0"/>
              <a:t>How would we find information on the world wide web if there were no web search engines? </a:t>
            </a:r>
          </a:p>
          <a:p>
            <a:endParaRPr lang="en-PK" dirty="0"/>
          </a:p>
          <a:p>
            <a:r>
              <a:rPr lang="en-US" dirty="0"/>
              <a:t>How would we manage our email without spam filtering? </a:t>
            </a:r>
          </a:p>
          <a:p>
            <a:endParaRPr lang="en-PK" dirty="0"/>
          </a:p>
          <a:p>
            <a:r>
              <a:rPr lang="en-US" dirty="0"/>
              <a:t>Much of the development of information retrieval technology, such as web search engines and spam filter, requires a combination of experimentation and theory.</a:t>
            </a:r>
          </a:p>
          <a:p>
            <a:endParaRPr lang="en-US" dirty="0"/>
          </a:p>
          <a:p>
            <a:r>
              <a:rPr lang="en-US" dirty="0"/>
              <a:t>Experimentation and rigorous empirical testing are needed to keep up with increasing volumes of web pages and emails. </a:t>
            </a:r>
            <a:endParaRPr lang="en-PK" dirty="0"/>
          </a:p>
        </p:txBody>
      </p:sp>
      <p:sp>
        <p:nvSpPr>
          <p:cNvPr id="4" name="Slide Number Placeholder 3">
            <a:extLst>
              <a:ext uri="{FF2B5EF4-FFF2-40B4-BE49-F238E27FC236}">
                <a16:creationId xmlns:a16="http://schemas.microsoft.com/office/drawing/2014/main" id="{347F2567-DC26-4E3F-9782-88E6D257E3DD}"/>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3</a:t>
            </a:fld>
            <a:endParaRPr lang="en-PK"/>
          </a:p>
        </p:txBody>
      </p:sp>
    </p:spTree>
    <p:extLst>
      <p:ext uri="{BB962C8B-B14F-4D97-AF65-F5344CB8AC3E}">
        <p14:creationId xmlns:p14="http://schemas.microsoft.com/office/powerpoint/2010/main" val="1731612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4BB7-0B4A-4943-AEAA-BE706F01C9F0}"/>
              </a:ext>
            </a:extLst>
          </p:cNvPr>
          <p:cNvSpPr>
            <a:spLocks noGrp="1"/>
          </p:cNvSpPr>
          <p:nvPr>
            <p:ph type="title"/>
          </p:nvPr>
        </p:nvSpPr>
        <p:spPr>
          <a:xfrm>
            <a:off x="2895600" y="764373"/>
            <a:ext cx="8610600" cy="1293028"/>
          </a:xfrm>
        </p:spPr>
        <p:txBody>
          <a:bodyPr/>
          <a:lstStyle/>
          <a:p>
            <a:r>
              <a:rPr lang="en-US" dirty="0"/>
              <a:t>Stopword Removal</a:t>
            </a:r>
          </a:p>
        </p:txBody>
      </p:sp>
      <p:sp>
        <p:nvSpPr>
          <p:cNvPr id="3" name="Content Placeholder 2">
            <a:extLst>
              <a:ext uri="{FF2B5EF4-FFF2-40B4-BE49-F238E27FC236}">
                <a16:creationId xmlns:a16="http://schemas.microsoft.com/office/drawing/2014/main" id="{E589F36B-5EB2-4A3B-AD5F-07597CD518A3}"/>
              </a:ext>
            </a:extLst>
          </p:cNvPr>
          <p:cNvSpPr>
            <a:spLocks noGrp="1"/>
          </p:cNvSpPr>
          <p:nvPr>
            <p:ph idx="1"/>
          </p:nvPr>
        </p:nvSpPr>
        <p:spPr>
          <a:xfrm>
            <a:off x="685800" y="2194560"/>
            <a:ext cx="10820400" cy="4663440"/>
          </a:xfrm>
        </p:spPr>
        <p:txBody>
          <a:bodyPr>
            <a:normAutofit/>
          </a:bodyPr>
          <a:lstStyle/>
          <a:p>
            <a:pPr lvl="1"/>
            <a:r>
              <a:rPr lang="en-US" dirty="0"/>
              <a:t>Stopwords are very commonly used words in a language that play a major role in the formation of a sentence but which seldom contribute to the meaning of that sentence.</a:t>
            </a:r>
          </a:p>
          <a:p>
            <a:pPr lvl="1"/>
            <a:endParaRPr lang="en-US" dirty="0"/>
          </a:p>
          <a:p>
            <a:pPr lvl="1"/>
            <a:r>
              <a:rPr lang="en-US" dirty="0"/>
              <a:t>Words that are expected to occur in 80 percent or more of the documents.</a:t>
            </a:r>
          </a:p>
          <a:p>
            <a:pPr lvl="1"/>
            <a:endParaRPr lang="en-US" dirty="0"/>
          </a:p>
          <a:p>
            <a:pPr lvl="1"/>
            <a:r>
              <a:rPr lang="en-US" dirty="0"/>
              <a:t>Examples include words such as the, of, to, a, and, in, said, for etc. </a:t>
            </a:r>
          </a:p>
          <a:p>
            <a:pPr lvl="1"/>
            <a:endParaRPr lang="en-US" dirty="0"/>
          </a:p>
          <a:p>
            <a:pPr lvl="1"/>
            <a:r>
              <a:rPr lang="en-US" dirty="0"/>
              <a:t>Removal of stopwords results in elimination of possible spurious indexes, thereby reducing the size of an index.</a:t>
            </a:r>
          </a:p>
          <a:p>
            <a:pPr lvl="1"/>
            <a:r>
              <a:rPr lang="en-US" dirty="0"/>
              <a:t>However, doing so could impact the recall if the stopword is an integral part of a query. </a:t>
            </a:r>
          </a:p>
          <a:p>
            <a:pPr lvl="1"/>
            <a:r>
              <a:rPr lang="en-US" dirty="0"/>
              <a:t>Many search engines do not employ query stopword removal for this reason. </a:t>
            </a:r>
          </a:p>
        </p:txBody>
      </p:sp>
    </p:spTree>
    <p:extLst>
      <p:ext uri="{BB962C8B-B14F-4D97-AF65-F5344CB8AC3E}">
        <p14:creationId xmlns:p14="http://schemas.microsoft.com/office/powerpoint/2010/main" val="2177907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D884-964F-42B0-A271-E49049F3E13A}"/>
              </a:ext>
            </a:extLst>
          </p:cNvPr>
          <p:cNvSpPr>
            <a:spLocks noGrp="1"/>
          </p:cNvSpPr>
          <p:nvPr>
            <p:ph type="title"/>
          </p:nvPr>
        </p:nvSpPr>
        <p:spPr>
          <a:xfrm>
            <a:off x="2895600" y="764373"/>
            <a:ext cx="8610600" cy="1293028"/>
          </a:xfrm>
        </p:spPr>
        <p:txBody>
          <a:bodyPr/>
          <a:lstStyle/>
          <a:p>
            <a:r>
              <a:rPr lang="en-US" dirty="0"/>
              <a:t>Stemming</a:t>
            </a:r>
          </a:p>
        </p:txBody>
      </p:sp>
      <p:sp>
        <p:nvSpPr>
          <p:cNvPr id="3" name="Content Placeholder 2">
            <a:extLst>
              <a:ext uri="{FF2B5EF4-FFF2-40B4-BE49-F238E27FC236}">
                <a16:creationId xmlns:a16="http://schemas.microsoft.com/office/drawing/2014/main" id="{F305AE38-7FC8-47DF-B2D6-23346B349678}"/>
              </a:ext>
            </a:extLst>
          </p:cNvPr>
          <p:cNvSpPr>
            <a:spLocks noGrp="1"/>
          </p:cNvSpPr>
          <p:nvPr>
            <p:ph idx="1"/>
          </p:nvPr>
        </p:nvSpPr>
        <p:spPr>
          <a:xfrm>
            <a:off x="685800" y="2194560"/>
            <a:ext cx="10820400" cy="4024125"/>
          </a:xfrm>
        </p:spPr>
        <p:txBody>
          <a:bodyPr>
            <a:normAutofit/>
          </a:bodyPr>
          <a:lstStyle/>
          <a:p>
            <a:pPr lvl="1"/>
            <a:r>
              <a:rPr lang="en-US" dirty="0"/>
              <a:t>A stem of a word is defined as the word obtained after trimming the suffix and prefix of an original word.</a:t>
            </a:r>
          </a:p>
          <a:p>
            <a:pPr marL="457200" lvl="1" indent="0">
              <a:buNone/>
            </a:pPr>
            <a:endParaRPr lang="en-US" dirty="0"/>
          </a:p>
          <a:p>
            <a:pPr lvl="1"/>
            <a:r>
              <a:rPr lang="en-US" dirty="0"/>
              <a:t>For example, ‘comput’ is the stem word for computer, computing, and computation. </a:t>
            </a:r>
          </a:p>
          <a:p>
            <a:pPr marL="457200" lvl="1" indent="0">
              <a:buNone/>
            </a:pPr>
            <a:endParaRPr lang="en-US" dirty="0"/>
          </a:p>
          <a:p>
            <a:pPr lvl="1"/>
            <a:r>
              <a:rPr lang="en-US" dirty="0"/>
              <a:t>A stemming algorithm can be applied to reduce any word to its stem. </a:t>
            </a:r>
          </a:p>
          <a:p>
            <a:pPr lvl="2"/>
            <a:r>
              <a:rPr lang="en-US" dirty="0"/>
              <a:t>the most famous stemming algorithm </a:t>
            </a:r>
            <a:r>
              <a:rPr lang="en-US" dirty="0">
                <a:sym typeface="Wingdings" panose="05000000000000000000" pitchFamily="2" charset="2"/>
              </a:rPr>
              <a:t></a:t>
            </a:r>
            <a:r>
              <a:rPr lang="en-US" dirty="0"/>
              <a:t> Martin Porter’s stemming algorithm. </a:t>
            </a:r>
          </a:p>
          <a:p>
            <a:pPr marL="914400" lvl="2" indent="0">
              <a:buNone/>
            </a:pPr>
            <a:endParaRPr lang="en-US" dirty="0"/>
          </a:p>
          <a:p>
            <a:pPr lvl="1"/>
            <a:r>
              <a:rPr lang="en-US" dirty="0"/>
              <a:t>Using stemming for preprocessing data results in a decrease in the size of the indexing structure.</a:t>
            </a:r>
          </a:p>
        </p:txBody>
      </p:sp>
    </p:spTree>
    <p:extLst>
      <p:ext uri="{BB962C8B-B14F-4D97-AF65-F5344CB8AC3E}">
        <p14:creationId xmlns:p14="http://schemas.microsoft.com/office/powerpoint/2010/main" val="1823861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6371-A13B-4D72-A7D9-F88E17D07DEA}"/>
              </a:ext>
            </a:extLst>
          </p:cNvPr>
          <p:cNvSpPr>
            <a:spLocks noGrp="1"/>
          </p:cNvSpPr>
          <p:nvPr>
            <p:ph type="title"/>
          </p:nvPr>
        </p:nvSpPr>
        <p:spPr>
          <a:xfrm>
            <a:off x="2895600" y="764373"/>
            <a:ext cx="8610600" cy="1293028"/>
          </a:xfrm>
        </p:spPr>
        <p:txBody>
          <a:bodyPr/>
          <a:lstStyle/>
          <a:p>
            <a:r>
              <a:rPr lang="en-US" dirty="0"/>
              <a:t>Utilizing a Thesaurus</a:t>
            </a:r>
          </a:p>
        </p:txBody>
      </p:sp>
      <p:sp>
        <p:nvSpPr>
          <p:cNvPr id="3" name="Content Placeholder 2">
            <a:extLst>
              <a:ext uri="{FF2B5EF4-FFF2-40B4-BE49-F238E27FC236}">
                <a16:creationId xmlns:a16="http://schemas.microsoft.com/office/drawing/2014/main" id="{BD4273AA-747D-45BA-B372-4413A58D4D06}"/>
              </a:ext>
            </a:extLst>
          </p:cNvPr>
          <p:cNvSpPr>
            <a:spLocks noGrp="1"/>
          </p:cNvSpPr>
          <p:nvPr>
            <p:ph sz="half" idx="1"/>
          </p:nvPr>
        </p:nvSpPr>
        <p:spPr>
          <a:xfrm>
            <a:off x="685800" y="2194559"/>
            <a:ext cx="5334000" cy="4024125"/>
          </a:xfrm>
        </p:spPr>
        <p:txBody>
          <a:bodyPr>
            <a:normAutofit fontScale="85000" lnSpcReduction="20000"/>
          </a:bodyPr>
          <a:lstStyle/>
          <a:p>
            <a:r>
              <a:rPr lang="en-US" dirty="0"/>
              <a:t>A thesaurus comprises a precompiled list of important concepts and the main word that describes each concept for a particular domain of knowledge. </a:t>
            </a:r>
          </a:p>
          <a:p>
            <a:r>
              <a:rPr lang="en-US" dirty="0"/>
              <a:t>For each concept in this list, a set of synonyms and related words is also compiled. </a:t>
            </a:r>
          </a:p>
          <a:p>
            <a:r>
              <a:rPr lang="en-US" dirty="0"/>
              <a:t>This preprocessing step assists in providing a standard vocabulary for indexing and searching. </a:t>
            </a:r>
          </a:p>
          <a:p>
            <a:r>
              <a:rPr lang="en-US" dirty="0"/>
              <a:t>Usage of a thesaurus has a substantial impact on the recall of information systems. </a:t>
            </a:r>
          </a:p>
          <a:p>
            <a:r>
              <a:rPr lang="en-US" dirty="0"/>
              <a:t>UMLS20 is a large biomedical thesaurus of millions of concepts (called the </a:t>
            </a:r>
            <a:r>
              <a:rPr lang="en-US" dirty="0" err="1"/>
              <a:t>Metathesaurus</a:t>
            </a:r>
            <a:r>
              <a:rPr lang="en-US" dirty="0"/>
              <a:t>.</a:t>
            </a:r>
          </a:p>
        </p:txBody>
      </p:sp>
      <p:sp>
        <p:nvSpPr>
          <p:cNvPr id="6" name="Content Placeholder 5">
            <a:extLst>
              <a:ext uri="{FF2B5EF4-FFF2-40B4-BE49-F238E27FC236}">
                <a16:creationId xmlns:a16="http://schemas.microsoft.com/office/drawing/2014/main" id="{9563D503-CE5B-459D-9357-13FEA4AF5AB1}"/>
              </a:ext>
            </a:extLst>
          </p:cNvPr>
          <p:cNvSpPr>
            <a:spLocks noGrp="1"/>
          </p:cNvSpPr>
          <p:nvPr>
            <p:ph sz="half" idx="2"/>
          </p:nvPr>
        </p:nvSpPr>
        <p:spPr/>
        <p:txBody>
          <a:bodyPr>
            <a:normAutofit fontScale="85000" lnSpcReduction="20000"/>
          </a:bodyPr>
          <a:lstStyle/>
          <a:p>
            <a:endParaRPr lang="en-US" dirty="0"/>
          </a:p>
        </p:txBody>
      </p:sp>
      <p:pic>
        <p:nvPicPr>
          <p:cNvPr id="8" name="Picture 7">
            <a:extLst>
              <a:ext uri="{FF2B5EF4-FFF2-40B4-BE49-F238E27FC236}">
                <a16:creationId xmlns:a16="http://schemas.microsoft.com/office/drawing/2014/main" id="{344720AE-CF9A-425D-A7E9-71AE4B852A2E}"/>
              </a:ext>
            </a:extLst>
          </p:cNvPr>
          <p:cNvPicPr>
            <a:picLocks noChangeAspect="1"/>
          </p:cNvPicPr>
          <p:nvPr/>
        </p:nvPicPr>
        <p:blipFill>
          <a:blip r:embed="rId2"/>
          <a:stretch>
            <a:fillRect/>
          </a:stretch>
        </p:blipFill>
        <p:spPr>
          <a:xfrm>
            <a:off x="6172200" y="2193924"/>
            <a:ext cx="5334000" cy="4024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07321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FE2A-DA51-43AD-9CC1-39881DFF605D}"/>
              </a:ext>
            </a:extLst>
          </p:cNvPr>
          <p:cNvSpPr>
            <a:spLocks noGrp="1"/>
          </p:cNvSpPr>
          <p:nvPr>
            <p:ph type="title"/>
          </p:nvPr>
        </p:nvSpPr>
        <p:spPr>
          <a:xfrm>
            <a:off x="2895600" y="764373"/>
            <a:ext cx="8610600" cy="1293028"/>
          </a:xfrm>
        </p:spPr>
        <p:txBody>
          <a:bodyPr/>
          <a:lstStyle/>
          <a:p>
            <a:r>
              <a:rPr lang="en-US" dirty="0"/>
              <a:t>Information Extraction (IE)</a:t>
            </a:r>
          </a:p>
        </p:txBody>
      </p:sp>
      <p:sp>
        <p:nvSpPr>
          <p:cNvPr id="3" name="Content Placeholder 2">
            <a:extLst>
              <a:ext uri="{FF2B5EF4-FFF2-40B4-BE49-F238E27FC236}">
                <a16:creationId xmlns:a16="http://schemas.microsoft.com/office/drawing/2014/main" id="{1AFB0DC1-FD72-4966-A304-08672F7579D0}"/>
              </a:ext>
            </a:extLst>
          </p:cNvPr>
          <p:cNvSpPr>
            <a:spLocks noGrp="1"/>
          </p:cNvSpPr>
          <p:nvPr>
            <p:ph idx="1"/>
          </p:nvPr>
        </p:nvSpPr>
        <p:spPr>
          <a:xfrm>
            <a:off x="685800" y="2194560"/>
            <a:ext cx="10820400" cy="4024125"/>
          </a:xfrm>
        </p:spPr>
        <p:txBody>
          <a:bodyPr>
            <a:normAutofit/>
          </a:bodyPr>
          <a:lstStyle/>
          <a:p>
            <a:pPr lvl="1"/>
            <a:r>
              <a:rPr lang="en-US" dirty="0"/>
              <a:t>Information extraction (IE) is a generic term used for extracting structured content from text. </a:t>
            </a:r>
          </a:p>
          <a:p>
            <a:pPr marL="457200" lvl="1" indent="0">
              <a:buNone/>
            </a:pPr>
            <a:endParaRPr lang="en-US" dirty="0"/>
          </a:p>
          <a:p>
            <a:pPr lvl="1"/>
            <a:r>
              <a:rPr lang="en-US" dirty="0"/>
              <a:t>Text analytic tasks such as identifying noun phrases, facts, events, people, places, and relationships are examples of IE tasks. </a:t>
            </a:r>
          </a:p>
          <a:p>
            <a:pPr lvl="1"/>
            <a:endParaRPr lang="en-US" dirty="0"/>
          </a:p>
          <a:p>
            <a:pPr lvl="1"/>
            <a:r>
              <a:rPr lang="en-US" dirty="0"/>
              <a:t>These tasks are also called named entity recognition. </a:t>
            </a:r>
          </a:p>
          <a:p>
            <a:pPr marL="457200" lvl="1" indent="0">
              <a:buNone/>
            </a:pPr>
            <a:endParaRPr lang="en-US" dirty="0"/>
          </a:p>
          <a:p>
            <a:pPr lvl="1"/>
            <a:r>
              <a:rPr lang="en-US" dirty="0"/>
              <a:t>For IR and search applications, IE technologies are mostly used to identify contextually relevant features that involve text analysis, matching, and categorization for improving the relevance of search systems. </a:t>
            </a:r>
          </a:p>
        </p:txBody>
      </p:sp>
    </p:spTree>
    <p:extLst>
      <p:ext uri="{BB962C8B-B14F-4D97-AF65-F5344CB8AC3E}">
        <p14:creationId xmlns:p14="http://schemas.microsoft.com/office/powerpoint/2010/main" val="240684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3C50-6A9B-41D5-9DBF-F952233201CB}"/>
              </a:ext>
            </a:extLst>
          </p:cNvPr>
          <p:cNvSpPr>
            <a:spLocks noGrp="1"/>
          </p:cNvSpPr>
          <p:nvPr>
            <p:ph type="title"/>
          </p:nvPr>
        </p:nvSpPr>
        <p:spPr>
          <a:xfrm>
            <a:off x="2895600" y="764373"/>
            <a:ext cx="8610600" cy="1293028"/>
          </a:xfrm>
        </p:spPr>
        <p:txBody>
          <a:bodyPr/>
          <a:lstStyle/>
          <a:p>
            <a:r>
              <a:rPr lang="en-US" dirty="0"/>
              <a:t>Inverted Indexing</a:t>
            </a:r>
          </a:p>
        </p:txBody>
      </p:sp>
      <p:sp>
        <p:nvSpPr>
          <p:cNvPr id="3" name="Content Placeholder 2">
            <a:extLst>
              <a:ext uri="{FF2B5EF4-FFF2-40B4-BE49-F238E27FC236}">
                <a16:creationId xmlns:a16="http://schemas.microsoft.com/office/drawing/2014/main" id="{10AB9967-6CDF-41C6-8F17-BFA8F9251F69}"/>
              </a:ext>
            </a:extLst>
          </p:cNvPr>
          <p:cNvSpPr>
            <a:spLocks noGrp="1"/>
          </p:cNvSpPr>
          <p:nvPr>
            <p:ph idx="1"/>
          </p:nvPr>
        </p:nvSpPr>
        <p:spPr>
          <a:xfrm>
            <a:off x="685800" y="2194560"/>
            <a:ext cx="10820400" cy="4257755"/>
          </a:xfrm>
        </p:spPr>
        <p:txBody>
          <a:bodyPr>
            <a:normAutofit/>
          </a:bodyPr>
          <a:lstStyle/>
          <a:p>
            <a:pPr lvl="1"/>
            <a:r>
              <a:rPr lang="en-US" dirty="0"/>
              <a:t>The simplest way to search for occurrences of query terms in text collections can be performed by sequentially scanning the text.</a:t>
            </a:r>
          </a:p>
          <a:p>
            <a:pPr lvl="1"/>
            <a:endParaRPr lang="en-US" dirty="0"/>
          </a:p>
          <a:p>
            <a:pPr lvl="1"/>
            <a:r>
              <a:rPr lang="en-US" dirty="0"/>
              <a:t>Most information retrieval systems process the text collections to create indexes and operate upon the inverted index data structure. </a:t>
            </a:r>
          </a:p>
          <a:p>
            <a:pPr lvl="1"/>
            <a:endParaRPr lang="en-US" dirty="0"/>
          </a:p>
          <a:p>
            <a:pPr lvl="1"/>
            <a:r>
              <a:rPr lang="en-US" dirty="0"/>
              <a:t>An inverted index structure comprises vocabulary and document information.</a:t>
            </a:r>
          </a:p>
          <a:p>
            <a:pPr marL="457200" lvl="1" indent="0">
              <a:buNone/>
            </a:pPr>
            <a:endParaRPr lang="en-US" dirty="0"/>
          </a:p>
          <a:p>
            <a:pPr lvl="1"/>
            <a:r>
              <a:rPr lang="en-US" dirty="0"/>
              <a:t>Weights are assigned to document terms to represent an estimate of the usefulness of the given term as a descriptor for distinguishing the given document from other documents in the same collection. </a:t>
            </a:r>
          </a:p>
        </p:txBody>
      </p:sp>
    </p:spTree>
    <p:extLst>
      <p:ext uri="{BB962C8B-B14F-4D97-AF65-F5344CB8AC3E}">
        <p14:creationId xmlns:p14="http://schemas.microsoft.com/office/powerpoint/2010/main" val="3723893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D803-1DF1-4D65-A8F6-10F216E1CAD4}"/>
              </a:ext>
            </a:extLst>
          </p:cNvPr>
          <p:cNvSpPr>
            <a:spLocks noGrp="1"/>
          </p:cNvSpPr>
          <p:nvPr>
            <p:ph type="title"/>
          </p:nvPr>
        </p:nvSpPr>
        <p:spPr>
          <a:xfrm>
            <a:off x="2895600" y="764373"/>
            <a:ext cx="8610600" cy="1293028"/>
          </a:xfrm>
        </p:spPr>
        <p:txBody>
          <a:bodyPr/>
          <a:lstStyle/>
          <a:p>
            <a:r>
              <a:rPr lang="en-US" dirty="0"/>
              <a:t>Inverted Indexing (Cont.)</a:t>
            </a:r>
          </a:p>
        </p:txBody>
      </p:sp>
      <p:sp>
        <p:nvSpPr>
          <p:cNvPr id="3" name="Content Placeholder 2">
            <a:extLst>
              <a:ext uri="{FF2B5EF4-FFF2-40B4-BE49-F238E27FC236}">
                <a16:creationId xmlns:a16="http://schemas.microsoft.com/office/drawing/2014/main" id="{620E799A-2621-43D2-9E6C-2C530B157102}"/>
              </a:ext>
            </a:extLst>
          </p:cNvPr>
          <p:cNvSpPr>
            <a:spLocks noGrp="1"/>
          </p:cNvSpPr>
          <p:nvPr>
            <p:ph idx="1"/>
          </p:nvPr>
        </p:nvSpPr>
        <p:spPr>
          <a:xfrm>
            <a:off x="685800" y="2194560"/>
            <a:ext cx="10820400" cy="4296392"/>
          </a:xfrm>
        </p:spPr>
        <p:txBody>
          <a:bodyPr>
            <a:normAutofit/>
          </a:bodyPr>
          <a:lstStyle/>
          <a:p>
            <a:pPr lvl="1"/>
            <a:r>
              <a:rPr lang="en-US" dirty="0"/>
              <a:t>An inverted index of a document collection is a data structure that attaches distinct terms with a list of all documents that contains the term.</a:t>
            </a:r>
          </a:p>
          <a:p>
            <a:pPr marL="457200" lvl="1" indent="0">
              <a:buNone/>
            </a:pPr>
            <a:endParaRPr lang="en-US" dirty="0"/>
          </a:p>
          <a:p>
            <a:pPr lvl="1"/>
            <a:r>
              <a:rPr lang="en-US" dirty="0"/>
              <a:t>The different steps involved in inverted index construction can be summarized as follows:</a:t>
            </a:r>
          </a:p>
          <a:p>
            <a:pPr lvl="1"/>
            <a:endParaRPr lang="en-US" dirty="0"/>
          </a:p>
          <a:p>
            <a:pPr lvl="2"/>
            <a:r>
              <a:rPr lang="en-US" dirty="0"/>
              <a:t>Break the documents into vocabulary terms by tokenizing, cleansing, stopword removal, stemming, and/or use of an additional thesaurus as vocabulary. </a:t>
            </a:r>
          </a:p>
          <a:p>
            <a:pPr lvl="2"/>
            <a:endParaRPr lang="en-US" dirty="0"/>
          </a:p>
          <a:p>
            <a:pPr lvl="2"/>
            <a:r>
              <a:rPr lang="en-US" dirty="0"/>
              <a:t>Collect document statistics and store the statistics in a document lookup table. </a:t>
            </a:r>
          </a:p>
          <a:p>
            <a:pPr marL="914400" lvl="2" indent="0">
              <a:buNone/>
            </a:pPr>
            <a:endParaRPr lang="en-US" dirty="0"/>
          </a:p>
          <a:p>
            <a:pPr lvl="2"/>
            <a:r>
              <a:rPr lang="en-US" dirty="0"/>
              <a:t>Invert the document-term stream into a term-document stream along with additional information such as term frequencies, term positions, and term weights.</a:t>
            </a:r>
          </a:p>
          <a:p>
            <a:pPr lvl="1"/>
            <a:endParaRPr lang="en-US" dirty="0"/>
          </a:p>
        </p:txBody>
      </p:sp>
    </p:spTree>
    <p:extLst>
      <p:ext uri="{BB962C8B-B14F-4D97-AF65-F5344CB8AC3E}">
        <p14:creationId xmlns:p14="http://schemas.microsoft.com/office/powerpoint/2010/main" val="1595397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0D5C-4B8F-4BFB-8858-F6247C151CB6}"/>
              </a:ext>
            </a:extLst>
          </p:cNvPr>
          <p:cNvSpPr>
            <a:spLocks noGrp="1"/>
          </p:cNvSpPr>
          <p:nvPr>
            <p:ph type="title"/>
          </p:nvPr>
        </p:nvSpPr>
        <p:spPr>
          <a:xfrm>
            <a:off x="685800" y="1524000"/>
            <a:ext cx="6873240" cy="1600200"/>
          </a:xfrm>
        </p:spPr>
        <p:txBody>
          <a:bodyPr/>
          <a:lstStyle/>
          <a:p>
            <a:r>
              <a:rPr lang="en-US" dirty="0"/>
              <a:t>Inverted Indexing</a:t>
            </a:r>
          </a:p>
        </p:txBody>
      </p:sp>
      <p:sp>
        <p:nvSpPr>
          <p:cNvPr id="6" name="Picture Placeholder 5">
            <a:extLst>
              <a:ext uri="{FF2B5EF4-FFF2-40B4-BE49-F238E27FC236}">
                <a16:creationId xmlns:a16="http://schemas.microsoft.com/office/drawing/2014/main" id="{9EFE3352-14CC-49FC-ACDE-5F9FBD03FAFC}"/>
              </a:ext>
            </a:extLst>
          </p:cNvPr>
          <p:cNvSpPr>
            <a:spLocks noGrp="1"/>
          </p:cNvSpPr>
          <p:nvPr>
            <p:ph type="pic" idx="1"/>
          </p:nvPr>
        </p:nvSpPr>
        <p:spPr>
          <a:xfrm>
            <a:off x="6096000" y="751241"/>
            <a:ext cx="5410200" cy="5467443"/>
          </a:xfrm>
        </p:spPr>
      </p:sp>
      <p:sp>
        <p:nvSpPr>
          <p:cNvPr id="4" name="Text Placeholder 3">
            <a:extLst>
              <a:ext uri="{FF2B5EF4-FFF2-40B4-BE49-F238E27FC236}">
                <a16:creationId xmlns:a16="http://schemas.microsoft.com/office/drawing/2014/main" id="{B36C501B-F029-4125-85CC-3703CB35F83F}"/>
              </a:ext>
            </a:extLst>
          </p:cNvPr>
          <p:cNvSpPr>
            <a:spLocks noGrp="1"/>
          </p:cNvSpPr>
          <p:nvPr>
            <p:ph type="body" sz="half" idx="2"/>
          </p:nvPr>
        </p:nvSpPr>
        <p:spPr>
          <a:xfrm>
            <a:off x="685801" y="3124200"/>
            <a:ext cx="5410200" cy="3094038"/>
          </a:xfrm>
        </p:spPr>
        <p:txBody>
          <a:bodyPr/>
          <a:lstStyle/>
          <a:p>
            <a:r>
              <a:rPr lang="en-US" dirty="0"/>
              <a:t>An illustration of term-document-position vectors for the four illustrative terms—example, inverted, index, and market—which refer to the three documents and the position where they occur in those documents.</a:t>
            </a:r>
          </a:p>
          <a:p>
            <a:endParaRPr lang="en-US" dirty="0"/>
          </a:p>
        </p:txBody>
      </p:sp>
      <p:pic>
        <p:nvPicPr>
          <p:cNvPr id="8" name="Picture 7">
            <a:extLst>
              <a:ext uri="{FF2B5EF4-FFF2-40B4-BE49-F238E27FC236}">
                <a16:creationId xmlns:a16="http://schemas.microsoft.com/office/drawing/2014/main" id="{4934EF15-A662-4B8F-B2FB-C867559BB72C}"/>
              </a:ext>
            </a:extLst>
          </p:cNvPr>
          <p:cNvPicPr/>
          <p:nvPr/>
        </p:nvPicPr>
        <p:blipFill>
          <a:blip r:embed="rId2">
            <a:extLst>
              <a:ext uri="{28A0092B-C50C-407E-A947-70E740481C1C}">
                <a14:useLocalDpi xmlns:a14="http://schemas.microsoft.com/office/drawing/2010/main" val="0"/>
              </a:ext>
            </a:extLst>
          </a:blip>
          <a:stretch>
            <a:fillRect/>
          </a:stretch>
        </p:blipFill>
        <p:spPr>
          <a:xfrm>
            <a:off x="6095999" y="750795"/>
            <a:ext cx="5410200" cy="54674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17336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2691-8B61-48D6-AA2C-B4152EA6642C}"/>
              </a:ext>
            </a:extLst>
          </p:cNvPr>
          <p:cNvSpPr>
            <a:spLocks noGrp="1"/>
          </p:cNvSpPr>
          <p:nvPr>
            <p:ph type="title"/>
          </p:nvPr>
        </p:nvSpPr>
        <p:spPr>
          <a:xfrm>
            <a:off x="2895600" y="764373"/>
            <a:ext cx="8610600" cy="1293028"/>
          </a:xfrm>
        </p:spPr>
        <p:txBody>
          <a:bodyPr/>
          <a:lstStyle/>
          <a:p>
            <a:r>
              <a:rPr lang="en-US" dirty="0"/>
              <a:t>Inverted Indexing (Cont.)</a:t>
            </a:r>
          </a:p>
        </p:txBody>
      </p:sp>
      <p:sp>
        <p:nvSpPr>
          <p:cNvPr id="3" name="Content Placeholder 2">
            <a:extLst>
              <a:ext uri="{FF2B5EF4-FFF2-40B4-BE49-F238E27FC236}">
                <a16:creationId xmlns:a16="http://schemas.microsoft.com/office/drawing/2014/main" id="{EDF44695-D939-4630-ADAC-8C20BE95BC48}"/>
              </a:ext>
            </a:extLst>
          </p:cNvPr>
          <p:cNvSpPr>
            <a:spLocks noGrp="1"/>
          </p:cNvSpPr>
          <p:nvPr>
            <p:ph idx="1"/>
          </p:nvPr>
        </p:nvSpPr>
        <p:spPr>
          <a:xfrm>
            <a:off x="685800" y="2194560"/>
            <a:ext cx="10820400" cy="4024125"/>
          </a:xfrm>
        </p:spPr>
        <p:txBody>
          <a:bodyPr/>
          <a:lstStyle/>
          <a:p>
            <a:r>
              <a:rPr lang="en-US" dirty="0"/>
              <a:t>Searching for relevant documents from the inverted index, given a set of query terms, is generally a three-step process. </a:t>
            </a:r>
          </a:p>
          <a:p>
            <a:pPr marL="0" indent="0">
              <a:buNone/>
            </a:pPr>
            <a:endParaRPr lang="en-US" dirty="0"/>
          </a:p>
          <a:p>
            <a:pPr lvl="1"/>
            <a:r>
              <a:rPr lang="en-US" dirty="0"/>
              <a:t>Vocabulary search</a:t>
            </a:r>
          </a:p>
          <a:p>
            <a:pPr lvl="1"/>
            <a:r>
              <a:rPr lang="en-US" dirty="0"/>
              <a:t>Document information retrieval</a:t>
            </a:r>
          </a:p>
          <a:p>
            <a:pPr lvl="1"/>
            <a:r>
              <a:rPr lang="en-US" dirty="0"/>
              <a:t>Manipulation of retrieved information</a:t>
            </a:r>
          </a:p>
        </p:txBody>
      </p:sp>
    </p:spTree>
    <p:extLst>
      <p:ext uri="{BB962C8B-B14F-4D97-AF65-F5344CB8AC3E}">
        <p14:creationId xmlns:p14="http://schemas.microsoft.com/office/powerpoint/2010/main" val="2024141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5D0EC-259F-4A8B-97A6-5FC86991B101}"/>
              </a:ext>
            </a:extLst>
          </p:cNvPr>
          <p:cNvSpPr>
            <a:spLocks noGrp="1"/>
          </p:cNvSpPr>
          <p:nvPr>
            <p:ph type="title"/>
          </p:nvPr>
        </p:nvSpPr>
        <p:spPr>
          <a:xfrm>
            <a:off x="2895600" y="764373"/>
            <a:ext cx="8610600" cy="1293028"/>
          </a:xfrm>
        </p:spPr>
        <p:txBody>
          <a:bodyPr/>
          <a:lstStyle/>
          <a:p>
            <a:r>
              <a:rPr lang="en-US" dirty="0"/>
              <a:t>Databases &amp; IR Systems: A Comparison</a:t>
            </a:r>
          </a:p>
        </p:txBody>
      </p:sp>
      <p:graphicFrame>
        <p:nvGraphicFramePr>
          <p:cNvPr id="7" name="Content Placeholder 6">
            <a:extLst>
              <a:ext uri="{FF2B5EF4-FFF2-40B4-BE49-F238E27FC236}">
                <a16:creationId xmlns:a16="http://schemas.microsoft.com/office/drawing/2014/main" id="{253C55D9-85EA-4B1E-81F0-B3355A875551}"/>
              </a:ext>
            </a:extLst>
          </p:cNvPr>
          <p:cNvGraphicFramePr>
            <a:graphicFrameLocks noGrp="1"/>
          </p:cNvGraphicFramePr>
          <p:nvPr>
            <p:ph idx="1"/>
            <p:extLst>
              <p:ext uri="{D42A27DB-BD31-4B8C-83A1-F6EECF244321}">
                <p14:modId xmlns:p14="http://schemas.microsoft.com/office/powerpoint/2010/main" val="3039211463"/>
              </p:ext>
            </p:extLst>
          </p:nvPr>
        </p:nvGraphicFramePr>
        <p:xfrm>
          <a:off x="685800" y="2193925"/>
          <a:ext cx="10515600" cy="4248129"/>
        </p:xfrm>
        <a:graphic>
          <a:graphicData uri="http://schemas.openxmlformats.org/drawingml/2006/table">
            <a:tbl>
              <a:tblPr firstRow="1" firstCol="1" bandRow="1">
                <a:tableStyleId>{793D81CF-94F2-401A-BA57-92F5A7B2D0C5}</a:tableStyleId>
              </a:tblPr>
              <a:tblGrid>
                <a:gridCol w="5257800">
                  <a:extLst>
                    <a:ext uri="{9D8B030D-6E8A-4147-A177-3AD203B41FA5}">
                      <a16:colId xmlns:a16="http://schemas.microsoft.com/office/drawing/2014/main" val="3712301601"/>
                    </a:ext>
                  </a:extLst>
                </a:gridCol>
                <a:gridCol w="5257800">
                  <a:extLst>
                    <a:ext uri="{9D8B030D-6E8A-4147-A177-3AD203B41FA5}">
                      <a16:colId xmlns:a16="http://schemas.microsoft.com/office/drawing/2014/main" val="4234602872"/>
                    </a:ext>
                  </a:extLst>
                </a:gridCol>
              </a:tblGrid>
              <a:tr h="512686">
                <a:tc>
                  <a:txBody>
                    <a:bodyPr/>
                    <a:lstStyle/>
                    <a:p>
                      <a:pPr marL="0" marR="0" algn="just">
                        <a:lnSpc>
                          <a:spcPct val="107000"/>
                        </a:lnSpc>
                        <a:spcBef>
                          <a:spcPts val="0"/>
                        </a:spcBef>
                        <a:spcAft>
                          <a:spcPts val="0"/>
                        </a:spcAft>
                      </a:pPr>
                      <a:r>
                        <a:rPr lang="en-US" sz="2000" b="1" dirty="0">
                          <a:effectLst/>
                        </a:rPr>
                        <a:t>Database System</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2000" b="1" dirty="0">
                          <a:effectLst/>
                        </a:rPr>
                        <a:t>IR Systems</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04268048"/>
                  </a:ext>
                </a:extLst>
              </a:tr>
              <a:tr h="512686">
                <a:tc>
                  <a:txBody>
                    <a:bodyPr/>
                    <a:lstStyle/>
                    <a:p>
                      <a:pPr marL="342900" marR="0" lvl="0" indent="-342900" algn="just" rtl="0">
                        <a:lnSpc>
                          <a:spcPct val="107000"/>
                        </a:lnSpc>
                        <a:spcBef>
                          <a:spcPts val="0"/>
                        </a:spcBef>
                        <a:spcAft>
                          <a:spcPts val="0"/>
                        </a:spcAft>
                        <a:buFont typeface="Wingdings" panose="05000000000000000000" pitchFamily="2" charset="2"/>
                        <a:buChar char=""/>
                      </a:pPr>
                      <a:r>
                        <a:rPr lang="en-US" sz="2000" b="0" dirty="0">
                          <a:effectLst/>
                        </a:rPr>
                        <a:t>Structured data</a:t>
                      </a:r>
                      <a:endParaRPr lang="en-US" sz="2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gn="just" rtl="0">
                        <a:lnSpc>
                          <a:spcPct val="107000"/>
                        </a:lnSpc>
                        <a:spcBef>
                          <a:spcPts val="0"/>
                        </a:spcBef>
                        <a:spcAft>
                          <a:spcPts val="0"/>
                        </a:spcAft>
                        <a:buFont typeface="Wingdings" panose="05000000000000000000" pitchFamily="2" charset="2"/>
                        <a:buChar char=""/>
                      </a:pPr>
                      <a:r>
                        <a:rPr lang="en-US" sz="2000" b="0" dirty="0">
                          <a:effectLst/>
                        </a:rPr>
                        <a:t>Unstructured data</a:t>
                      </a:r>
                      <a:endParaRPr lang="en-US" sz="2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4098292"/>
                  </a:ext>
                </a:extLst>
              </a:tr>
              <a:tr h="512686">
                <a:tc>
                  <a:txBody>
                    <a:bodyPr/>
                    <a:lstStyle/>
                    <a:p>
                      <a:pPr marL="342900" marR="0" lvl="0" indent="-342900" algn="just" rtl="0">
                        <a:lnSpc>
                          <a:spcPct val="107000"/>
                        </a:lnSpc>
                        <a:spcBef>
                          <a:spcPts val="0"/>
                        </a:spcBef>
                        <a:spcAft>
                          <a:spcPts val="0"/>
                        </a:spcAft>
                        <a:buFont typeface="Wingdings" panose="05000000000000000000" pitchFamily="2" charset="2"/>
                        <a:buChar char=""/>
                      </a:pPr>
                      <a:r>
                        <a:rPr lang="en-US" sz="2000" b="0" dirty="0">
                          <a:effectLst/>
                        </a:rPr>
                        <a:t>Schema driven</a:t>
                      </a:r>
                      <a:endParaRPr lang="en-US" sz="2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gn="just" rtl="0">
                        <a:lnSpc>
                          <a:spcPct val="107000"/>
                        </a:lnSpc>
                        <a:spcBef>
                          <a:spcPts val="0"/>
                        </a:spcBef>
                        <a:spcAft>
                          <a:spcPts val="0"/>
                        </a:spcAft>
                        <a:buFont typeface="Wingdings" panose="05000000000000000000" pitchFamily="2" charset="2"/>
                        <a:buChar char=""/>
                      </a:pPr>
                      <a:r>
                        <a:rPr lang="en-US" sz="2000" b="0" dirty="0">
                          <a:effectLst/>
                        </a:rPr>
                        <a:t>No fixed schema; various data models</a:t>
                      </a:r>
                      <a:endParaRPr lang="en-US" sz="2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48572054"/>
                  </a:ext>
                </a:extLst>
              </a:tr>
              <a:tr h="512686">
                <a:tc>
                  <a:txBody>
                    <a:bodyPr/>
                    <a:lstStyle/>
                    <a:p>
                      <a:pPr marL="342900" marR="0" lvl="0" indent="-342900" algn="just" rtl="0">
                        <a:lnSpc>
                          <a:spcPct val="107000"/>
                        </a:lnSpc>
                        <a:spcBef>
                          <a:spcPts val="0"/>
                        </a:spcBef>
                        <a:spcAft>
                          <a:spcPts val="0"/>
                        </a:spcAft>
                        <a:buFont typeface="Wingdings" panose="05000000000000000000" pitchFamily="2" charset="2"/>
                        <a:buChar char=""/>
                      </a:pPr>
                      <a:r>
                        <a:rPr lang="en-US" sz="2000" b="0" dirty="0">
                          <a:effectLst/>
                        </a:rPr>
                        <a:t>Structured query model</a:t>
                      </a:r>
                      <a:endParaRPr lang="en-US" sz="2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gn="just" rtl="0">
                        <a:lnSpc>
                          <a:spcPct val="107000"/>
                        </a:lnSpc>
                        <a:spcBef>
                          <a:spcPts val="0"/>
                        </a:spcBef>
                        <a:spcAft>
                          <a:spcPts val="0"/>
                        </a:spcAft>
                        <a:buFont typeface="Wingdings" panose="05000000000000000000" pitchFamily="2" charset="2"/>
                        <a:buChar char=""/>
                      </a:pPr>
                      <a:r>
                        <a:rPr lang="en-US" sz="2000" b="0" dirty="0">
                          <a:effectLst/>
                        </a:rPr>
                        <a:t>Free-form query models</a:t>
                      </a:r>
                      <a:endParaRPr lang="en-US" sz="2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70208437"/>
                  </a:ext>
                </a:extLst>
              </a:tr>
              <a:tr h="512686">
                <a:tc>
                  <a:txBody>
                    <a:bodyPr/>
                    <a:lstStyle/>
                    <a:p>
                      <a:pPr marL="342900" marR="0" lvl="0" indent="-342900" algn="just" rtl="0">
                        <a:lnSpc>
                          <a:spcPct val="107000"/>
                        </a:lnSpc>
                        <a:spcBef>
                          <a:spcPts val="0"/>
                        </a:spcBef>
                        <a:spcAft>
                          <a:spcPts val="0"/>
                        </a:spcAft>
                        <a:buFont typeface="Wingdings" panose="05000000000000000000" pitchFamily="2" charset="2"/>
                        <a:buChar char=""/>
                      </a:pPr>
                      <a:r>
                        <a:rPr lang="en-US" sz="2000" b="0" dirty="0">
                          <a:effectLst/>
                        </a:rPr>
                        <a:t>Rich metadata operations</a:t>
                      </a:r>
                      <a:endParaRPr lang="en-US" sz="2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gn="just" rtl="0">
                        <a:lnSpc>
                          <a:spcPct val="107000"/>
                        </a:lnSpc>
                        <a:spcBef>
                          <a:spcPts val="0"/>
                        </a:spcBef>
                        <a:spcAft>
                          <a:spcPts val="0"/>
                        </a:spcAft>
                        <a:buFont typeface="Wingdings" panose="05000000000000000000" pitchFamily="2" charset="2"/>
                        <a:buChar char=""/>
                      </a:pPr>
                      <a:r>
                        <a:rPr lang="en-US" sz="2000" b="0" dirty="0">
                          <a:effectLst/>
                        </a:rPr>
                        <a:t>Rich data operations</a:t>
                      </a:r>
                      <a:endParaRPr lang="en-US" sz="2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26601985"/>
                  </a:ext>
                </a:extLst>
              </a:tr>
              <a:tr h="577280">
                <a:tc>
                  <a:txBody>
                    <a:bodyPr/>
                    <a:lstStyle/>
                    <a:p>
                      <a:pPr marL="342900" marR="0" lvl="0" indent="-342900" algn="just" rtl="0">
                        <a:lnSpc>
                          <a:spcPct val="107000"/>
                        </a:lnSpc>
                        <a:spcBef>
                          <a:spcPts val="0"/>
                        </a:spcBef>
                        <a:spcAft>
                          <a:spcPts val="0"/>
                        </a:spcAft>
                        <a:buFont typeface="Wingdings" panose="05000000000000000000" pitchFamily="2" charset="2"/>
                        <a:buChar char=""/>
                      </a:pPr>
                      <a:r>
                        <a:rPr lang="en-US" sz="2000" b="0" dirty="0">
                          <a:effectLst/>
                        </a:rPr>
                        <a:t>Query returns data</a:t>
                      </a:r>
                      <a:endParaRPr lang="en-US" sz="2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gn="just" rtl="0">
                        <a:lnSpc>
                          <a:spcPct val="107000"/>
                        </a:lnSpc>
                        <a:spcBef>
                          <a:spcPts val="0"/>
                        </a:spcBef>
                        <a:spcAft>
                          <a:spcPts val="0"/>
                        </a:spcAft>
                        <a:buFont typeface="Wingdings" panose="05000000000000000000" pitchFamily="2" charset="2"/>
                        <a:buChar char=""/>
                      </a:pPr>
                      <a:r>
                        <a:rPr lang="en-US" sz="2000" b="0" dirty="0">
                          <a:effectLst/>
                        </a:rPr>
                        <a:t>Search request returns list or pointers to documents</a:t>
                      </a:r>
                      <a:endParaRPr lang="en-US" sz="2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74073842"/>
                  </a:ext>
                </a:extLst>
              </a:tr>
              <a:tr h="1049191">
                <a:tc>
                  <a:txBody>
                    <a:bodyPr/>
                    <a:lstStyle/>
                    <a:p>
                      <a:pPr marL="342900" marR="0" lvl="0" indent="-342900" algn="just" rtl="0">
                        <a:lnSpc>
                          <a:spcPct val="107000"/>
                        </a:lnSpc>
                        <a:spcBef>
                          <a:spcPts val="0"/>
                        </a:spcBef>
                        <a:spcAft>
                          <a:spcPts val="0"/>
                        </a:spcAft>
                        <a:buFont typeface="Wingdings" panose="05000000000000000000" pitchFamily="2" charset="2"/>
                        <a:buChar char=""/>
                      </a:pPr>
                      <a:r>
                        <a:rPr lang="en-US" sz="2000" b="0" dirty="0">
                          <a:effectLst/>
                        </a:rPr>
                        <a:t>Results are based on exact matching</a:t>
                      </a:r>
                      <a:endParaRPr lang="en-US" sz="2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marR="0" lvl="0" indent="-342900" algn="just" rtl="0">
                        <a:lnSpc>
                          <a:spcPct val="107000"/>
                        </a:lnSpc>
                        <a:spcBef>
                          <a:spcPts val="0"/>
                        </a:spcBef>
                        <a:spcAft>
                          <a:spcPts val="0"/>
                        </a:spcAft>
                        <a:buFont typeface="Wingdings" panose="05000000000000000000" pitchFamily="2" charset="2"/>
                        <a:buChar char=""/>
                      </a:pPr>
                      <a:r>
                        <a:rPr lang="en-US" sz="2000" b="0" dirty="0">
                          <a:effectLst/>
                        </a:rPr>
                        <a:t>Results are based on approximate matching and measures of effectiveness</a:t>
                      </a:r>
                      <a:endParaRPr lang="en-US" sz="2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4688978"/>
                  </a:ext>
                </a:extLst>
              </a:tr>
            </a:tbl>
          </a:graphicData>
        </a:graphic>
      </p:graphicFrame>
    </p:spTree>
    <p:extLst>
      <p:ext uri="{BB962C8B-B14F-4D97-AF65-F5344CB8AC3E}">
        <p14:creationId xmlns:p14="http://schemas.microsoft.com/office/powerpoint/2010/main" val="3869115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C2B6-03C0-4304-8FD9-A47951D5BD08}"/>
              </a:ext>
            </a:extLst>
          </p:cNvPr>
          <p:cNvSpPr>
            <a:spLocks noGrp="1"/>
          </p:cNvSpPr>
          <p:nvPr>
            <p:ph type="title"/>
          </p:nvPr>
        </p:nvSpPr>
        <p:spPr>
          <a:xfrm>
            <a:off x="2895600" y="764373"/>
            <a:ext cx="8610600" cy="1293028"/>
          </a:xfrm>
        </p:spPr>
        <p:txBody>
          <a:bodyPr/>
          <a:lstStyle/>
          <a:p>
            <a:r>
              <a:rPr lang="en-US" dirty="0"/>
              <a:t>Web Search		</a:t>
            </a:r>
          </a:p>
        </p:txBody>
      </p:sp>
      <p:sp>
        <p:nvSpPr>
          <p:cNvPr id="3" name="Content Placeholder 2">
            <a:extLst>
              <a:ext uri="{FF2B5EF4-FFF2-40B4-BE49-F238E27FC236}">
                <a16:creationId xmlns:a16="http://schemas.microsoft.com/office/drawing/2014/main" id="{CCF2F6A3-62B7-4C8D-AA06-BE3BB16C072F}"/>
              </a:ext>
            </a:extLst>
          </p:cNvPr>
          <p:cNvSpPr>
            <a:spLocks noGrp="1"/>
          </p:cNvSpPr>
          <p:nvPr>
            <p:ph idx="1"/>
          </p:nvPr>
        </p:nvSpPr>
        <p:spPr>
          <a:xfrm>
            <a:off x="685800" y="2194560"/>
            <a:ext cx="10820400" cy="4024125"/>
          </a:xfrm>
        </p:spPr>
        <p:txBody>
          <a:bodyPr>
            <a:normAutofit/>
          </a:bodyPr>
          <a:lstStyle/>
          <a:p>
            <a:r>
              <a:rPr lang="en-US" dirty="0"/>
              <a:t>Finding desirable information over the web.</a:t>
            </a:r>
          </a:p>
          <a:p>
            <a:endParaRPr lang="en-US" dirty="0"/>
          </a:p>
          <a:p>
            <a:r>
              <a:rPr lang="en-US" dirty="0"/>
              <a:t>The emergence of the Web has brought millions of users to search for information, which is stored in a very large number of active sites.</a:t>
            </a:r>
          </a:p>
          <a:p>
            <a:endParaRPr lang="en-US" dirty="0"/>
          </a:p>
          <a:p>
            <a:r>
              <a:rPr lang="en-US" dirty="0"/>
              <a:t>Update  their indexes given the dynamic nature of the Web as new Web sites are created.</a:t>
            </a:r>
          </a:p>
          <a:p>
            <a:endParaRPr lang="en-US" dirty="0"/>
          </a:p>
          <a:p>
            <a:r>
              <a:rPr lang="en-US" dirty="0"/>
              <a:t>Search engines have to apply many sophisticated techniques to efficiently retrieve data.</a:t>
            </a:r>
          </a:p>
        </p:txBody>
      </p:sp>
      <p:sp>
        <p:nvSpPr>
          <p:cNvPr id="4" name="Slide Number Placeholder 3">
            <a:extLst>
              <a:ext uri="{FF2B5EF4-FFF2-40B4-BE49-F238E27FC236}">
                <a16:creationId xmlns:a16="http://schemas.microsoft.com/office/drawing/2014/main" id="{03CEF8CF-6B6C-437E-AD2A-8E45373F7393}"/>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39</a:t>
            </a:fld>
            <a:endParaRPr lang="en-PK"/>
          </a:p>
        </p:txBody>
      </p:sp>
    </p:spTree>
    <p:extLst>
      <p:ext uri="{BB962C8B-B14F-4D97-AF65-F5344CB8AC3E}">
        <p14:creationId xmlns:p14="http://schemas.microsoft.com/office/powerpoint/2010/main" val="232754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BC05-D8CB-4144-8BCF-EF9671EF3771}"/>
              </a:ext>
            </a:extLst>
          </p:cNvPr>
          <p:cNvSpPr>
            <a:spLocks noGrp="1"/>
          </p:cNvSpPr>
          <p:nvPr>
            <p:ph type="title"/>
          </p:nvPr>
        </p:nvSpPr>
        <p:spPr>
          <a:xfrm>
            <a:off x="2895600" y="764373"/>
            <a:ext cx="8610600" cy="1293028"/>
          </a:xfrm>
        </p:spPr>
        <p:txBody>
          <a:bodyPr/>
          <a:lstStyle/>
          <a:p>
            <a:r>
              <a:rPr lang="en-US" dirty="0"/>
              <a:t>Information Retrieval</a:t>
            </a:r>
            <a:endParaRPr lang="en-PK" dirty="0"/>
          </a:p>
        </p:txBody>
      </p:sp>
      <p:sp>
        <p:nvSpPr>
          <p:cNvPr id="3" name="Content Placeholder 2">
            <a:extLst>
              <a:ext uri="{FF2B5EF4-FFF2-40B4-BE49-F238E27FC236}">
                <a16:creationId xmlns:a16="http://schemas.microsoft.com/office/drawing/2014/main" id="{7020256F-7648-4809-834C-2875B37BDA62}"/>
              </a:ext>
            </a:extLst>
          </p:cNvPr>
          <p:cNvSpPr>
            <a:spLocks noGrp="1"/>
          </p:cNvSpPr>
          <p:nvPr>
            <p:ph idx="1"/>
          </p:nvPr>
        </p:nvSpPr>
        <p:spPr>
          <a:xfrm>
            <a:off x="685800" y="2194560"/>
            <a:ext cx="10820400" cy="4024125"/>
          </a:xfrm>
        </p:spPr>
        <p:txBody>
          <a:bodyPr>
            <a:normAutofit/>
          </a:bodyPr>
          <a:lstStyle/>
          <a:p>
            <a:r>
              <a:rPr lang="en-PK" dirty="0"/>
              <a:t>Information retrieval (IR) is the activity of obtaining information system resources that are relevant to an information need from a collection of those resources. </a:t>
            </a:r>
            <a:endParaRPr lang="en-US" dirty="0"/>
          </a:p>
          <a:p>
            <a:endParaRPr lang="en-US" dirty="0"/>
          </a:p>
          <a:p>
            <a:r>
              <a:rPr lang="en-PK" dirty="0"/>
              <a:t>Information retrieval is the science of searching for information in a document, searching for documents themselves, and also searching for the metadata that describes data, and for databases of texts, images or sounds.</a:t>
            </a:r>
            <a:endParaRPr lang="en-US" dirty="0"/>
          </a:p>
          <a:p>
            <a:endParaRPr lang="en-US" dirty="0"/>
          </a:p>
          <a:p>
            <a:r>
              <a:rPr lang="en-US" dirty="0"/>
              <a:t>IR system locates information that is relevant to a user’s query. An IR system typically searches in collections of unstructured or semi structured data.</a:t>
            </a:r>
            <a:endParaRPr lang="en-PK" dirty="0"/>
          </a:p>
          <a:p>
            <a:endParaRPr lang="en-PK" dirty="0"/>
          </a:p>
          <a:p>
            <a:endParaRPr lang="en-PK" dirty="0"/>
          </a:p>
        </p:txBody>
      </p:sp>
      <p:sp>
        <p:nvSpPr>
          <p:cNvPr id="4" name="Slide Number Placeholder 3">
            <a:extLst>
              <a:ext uri="{FF2B5EF4-FFF2-40B4-BE49-F238E27FC236}">
                <a16:creationId xmlns:a16="http://schemas.microsoft.com/office/drawing/2014/main" id="{87DD523B-8649-4F42-BD28-76778A19260E}"/>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4</a:t>
            </a:fld>
            <a:endParaRPr lang="en-PK"/>
          </a:p>
        </p:txBody>
      </p:sp>
    </p:spTree>
    <p:extLst>
      <p:ext uri="{BB962C8B-B14F-4D97-AF65-F5344CB8AC3E}">
        <p14:creationId xmlns:p14="http://schemas.microsoft.com/office/powerpoint/2010/main" val="3120974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61EC-F17F-439B-A39F-44CD86006C70}"/>
              </a:ext>
            </a:extLst>
          </p:cNvPr>
          <p:cNvSpPr>
            <a:spLocks noGrp="1"/>
          </p:cNvSpPr>
          <p:nvPr>
            <p:ph type="title"/>
          </p:nvPr>
        </p:nvSpPr>
        <p:spPr/>
        <p:txBody>
          <a:bodyPr/>
          <a:lstStyle/>
          <a:p>
            <a:r>
              <a:rPr lang="en-US" dirty="0"/>
              <a:t>Web Search Architecture</a:t>
            </a:r>
          </a:p>
        </p:txBody>
      </p:sp>
      <p:sp>
        <p:nvSpPr>
          <p:cNvPr id="3" name="Content Placeholder 2">
            <a:extLst>
              <a:ext uri="{FF2B5EF4-FFF2-40B4-BE49-F238E27FC236}">
                <a16:creationId xmlns:a16="http://schemas.microsoft.com/office/drawing/2014/main" id="{7E47C7FF-C219-4970-BD21-4DEF08B08544}"/>
              </a:ext>
            </a:extLst>
          </p:cNvPr>
          <p:cNvSpPr>
            <a:spLocks noGrp="1"/>
          </p:cNvSpPr>
          <p:nvPr>
            <p:ph idx="1"/>
          </p:nvPr>
        </p:nvSpPr>
        <p:spPr/>
        <p:txBody>
          <a:bodyPr>
            <a:normAutofit/>
          </a:bodyPr>
          <a:lstStyle/>
          <a:p>
            <a:endParaRPr lang="en-US" dirty="0"/>
          </a:p>
          <a:p>
            <a:r>
              <a:rPr lang="en-US" dirty="0"/>
              <a:t>For timely deliverance of information, web search engines are based on particular architectures. We can distinguish three architectures for Web searching: </a:t>
            </a:r>
          </a:p>
          <a:p>
            <a:endParaRPr lang="en-US" dirty="0"/>
          </a:p>
          <a:p>
            <a:pPr lvl="0"/>
            <a:r>
              <a:rPr lang="en-US" dirty="0"/>
              <a:t>Traditional (or centralized)</a:t>
            </a:r>
          </a:p>
          <a:p>
            <a:pPr lvl="0"/>
            <a:endParaRPr lang="en-US" dirty="0"/>
          </a:p>
          <a:p>
            <a:pPr lvl="0"/>
            <a:r>
              <a:rPr lang="en-US" dirty="0"/>
              <a:t>Metasearch</a:t>
            </a:r>
          </a:p>
          <a:p>
            <a:pPr lvl="0"/>
            <a:endParaRPr lang="en-US" dirty="0"/>
          </a:p>
          <a:p>
            <a:pPr lvl="0"/>
            <a:r>
              <a:rPr lang="en-US" dirty="0"/>
              <a:t>Distributed search</a:t>
            </a:r>
          </a:p>
          <a:p>
            <a:endParaRPr lang="en-US" dirty="0"/>
          </a:p>
        </p:txBody>
      </p:sp>
      <p:sp>
        <p:nvSpPr>
          <p:cNvPr id="4" name="Slide Number Placeholder 3">
            <a:extLst>
              <a:ext uri="{FF2B5EF4-FFF2-40B4-BE49-F238E27FC236}">
                <a16:creationId xmlns:a16="http://schemas.microsoft.com/office/drawing/2014/main" id="{F30637D6-2464-480E-A1E2-D984F4DA3094}"/>
              </a:ext>
            </a:extLst>
          </p:cNvPr>
          <p:cNvSpPr>
            <a:spLocks noGrp="1"/>
          </p:cNvSpPr>
          <p:nvPr>
            <p:ph type="sldNum" sz="quarter" idx="12"/>
          </p:nvPr>
        </p:nvSpPr>
        <p:spPr/>
        <p:txBody>
          <a:bodyPr/>
          <a:lstStyle/>
          <a:p>
            <a:fld id="{A06D5D9E-3543-4032-A48F-03D1EF917262}" type="slidenum">
              <a:rPr lang="en-PK" smtClean="0"/>
              <a:pPr/>
              <a:t>40</a:t>
            </a:fld>
            <a:endParaRPr lang="en-PK"/>
          </a:p>
        </p:txBody>
      </p:sp>
    </p:spTree>
    <p:extLst>
      <p:ext uri="{BB962C8B-B14F-4D97-AF65-F5344CB8AC3E}">
        <p14:creationId xmlns:p14="http://schemas.microsoft.com/office/powerpoint/2010/main" val="3774094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6789-8BC8-4035-BEAB-8AA82CBB04E5}"/>
              </a:ext>
            </a:extLst>
          </p:cNvPr>
          <p:cNvSpPr>
            <a:spLocks noGrp="1"/>
          </p:cNvSpPr>
          <p:nvPr>
            <p:ph type="title"/>
          </p:nvPr>
        </p:nvSpPr>
        <p:spPr/>
        <p:txBody>
          <a:bodyPr/>
          <a:lstStyle/>
          <a:p>
            <a:r>
              <a:rPr lang="en-US" dirty="0"/>
              <a:t>Centralized Architecture</a:t>
            </a:r>
          </a:p>
        </p:txBody>
      </p:sp>
      <p:sp>
        <p:nvSpPr>
          <p:cNvPr id="3" name="Content Placeholder 2">
            <a:extLst>
              <a:ext uri="{FF2B5EF4-FFF2-40B4-BE49-F238E27FC236}">
                <a16:creationId xmlns:a16="http://schemas.microsoft.com/office/drawing/2014/main" id="{B5BF0FB4-840E-4B37-A65A-3068C48A504F}"/>
              </a:ext>
            </a:extLst>
          </p:cNvPr>
          <p:cNvSpPr>
            <a:spLocks noGrp="1"/>
          </p:cNvSpPr>
          <p:nvPr>
            <p:ph idx="1"/>
          </p:nvPr>
        </p:nvSpPr>
        <p:spPr/>
        <p:txBody>
          <a:bodyPr>
            <a:normAutofit fontScale="92500"/>
          </a:bodyPr>
          <a:lstStyle/>
          <a:p>
            <a:r>
              <a:rPr lang="en-US" dirty="0"/>
              <a:t>The goal of general-purpose search engines is to index a sizeable portion of the Web</a:t>
            </a:r>
          </a:p>
          <a:p>
            <a:endParaRPr lang="en-US" dirty="0"/>
          </a:p>
          <a:p>
            <a:r>
              <a:rPr lang="en-US" dirty="0"/>
              <a:t>Crawler browses the Web</a:t>
            </a:r>
          </a:p>
          <a:p>
            <a:endParaRPr lang="en-US" dirty="0"/>
          </a:p>
          <a:p>
            <a:r>
              <a:rPr lang="en-US" dirty="0"/>
              <a:t>Collects documents by recursively fetching links to retrieve information from a set of start pages</a:t>
            </a:r>
          </a:p>
          <a:p>
            <a:endParaRPr lang="en-US" dirty="0"/>
          </a:p>
          <a:p>
            <a:r>
              <a:rPr lang="en-US" dirty="0"/>
              <a:t>The indexer processes the pages collected by the crawler</a:t>
            </a:r>
          </a:p>
          <a:p>
            <a:endParaRPr lang="en-US" dirty="0"/>
          </a:p>
          <a:p>
            <a:r>
              <a:rPr lang="en-US" dirty="0"/>
              <a:t>Might discard duplicate documents then, it builds various auxiliary data structures.</a:t>
            </a:r>
          </a:p>
          <a:p>
            <a:endParaRPr lang="en-US" dirty="0"/>
          </a:p>
        </p:txBody>
      </p:sp>
      <p:sp>
        <p:nvSpPr>
          <p:cNvPr id="4" name="Slide Number Placeholder 3">
            <a:extLst>
              <a:ext uri="{FF2B5EF4-FFF2-40B4-BE49-F238E27FC236}">
                <a16:creationId xmlns:a16="http://schemas.microsoft.com/office/drawing/2014/main" id="{E0F65DD7-F859-40B4-B633-54DE97FDC880}"/>
              </a:ext>
            </a:extLst>
          </p:cNvPr>
          <p:cNvSpPr>
            <a:spLocks noGrp="1"/>
          </p:cNvSpPr>
          <p:nvPr>
            <p:ph type="sldNum" sz="quarter" idx="12"/>
          </p:nvPr>
        </p:nvSpPr>
        <p:spPr/>
        <p:txBody>
          <a:bodyPr/>
          <a:lstStyle/>
          <a:p>
            <a:fld id="{A06D5D9E-3543-4032-A48F-03D1EF917262}" type="slidenum">
              <a:rPr lang="en-PK" smtClean="0"/>
              <a:pPr/>
              <a:t>41</a:t>
            </a:fld>
            <a:endParaRPr lang="en-PK"/>
          </a:p>
        </p:txBody>
      </p:sp>
    </p:spTree>
    <p:extLst>
      <p:ext uri="{BB962C8B-B14F-4D97-AF65-F5344CB8AC3E}">
        <p14:creationId xmlns:p14="http://schemas.microsoft.com/office/powerpoint/2010/main" val="2768379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F6C6-709A-4830-B4EC-E79E89205E6F}"/>
              </a:ext>
            </a:extLst>
          </p:cNvPr>
          <p:cNvSpPr>
            <a:spLocks noGrp="1"/>
          </p:cNvSpPr>
          <p:nvPr>
            <p:ph type="title"/>
          </p:nvPr>
        </p:nvSpPr>
        <p:spPr/>
        <p:txBody>
          <a:bodyPr/>
          <a:lstStyle/>
          <a:p>
            <a:r>
              <a:rPr lang="en-US" dirty="0"/>
              <a:t>Meta-Search Architecture</a:t>
            </a:r>
          </a:p>
        </p:txBody>
      </p:sp>
      <p:sp>
        <p:nvSpPr>
          <p:cNvPr id="3" name="Content Placeholder 2">
            <a:extLst>
              <a:ext uri="{FF2B5EF4-FFF2-40B4-BE49-F238E27FC236}">
                <a16:creationId xmlns:a16="http://schemas.microsoft.com/office/drawing/2014/main" id="{01384CD7-C7F5-4006-B4B4-DC664D399226}"/>
              </a:ext>
            </a:extLst>
          </p:cNvPr>
          <p:cNvSpPr>
            <a:spLocks noGrp="1"/>
          </p:cNvSpPr>
          <p:nvPr>
            <p:ph idx="1"/>
          </p:nvPr>
        </p:nvSpPr>
        <p:spPr/>
        <p:txBody>
          <a:bodyPr/>
          <a:lstStyle/>
          <a:p>
            <a:r>
              <a:rPr lang="en-US" dirty="0"/>
              <a:t>Provide access to the information in the hidden Web’s text databases</a:t>
            </a:r>
          </a:p>
          <a:p>
            <a:endParaRPr lang="en-US" dirty="0"/>
          </a:p>
          <a:p>
            <a:r>
              <a:rPr lang="en-US" dirty="0"/>
              <a:t>Can be used to query multiple databases simultaneously</a:t>
            </a:r>
          </a:p>
          <a:p>
            <a:endParaRPr lang="en-US" dirty="0"/>
          </a:p>
          <a:p>
            <a:r>
              <a:rPr lang="en-US" dirty="0"/>
              <a:t>It performs three main tasks</a:t>
            </a:r>
          </a:p>
          <a:p>
            <a:pPr lvl="1"/>
            <a:r>
              <a:rPr lang="en-US" dirty="0"/>
              <a:t>Database selection</a:t>
            </a:r>
          </a:p>
          <a:p>
            <a:pPr lvl="1"/>
            <a:r>
              <a:rPr lang="en-US" dirty="0"/>
              <a:t>Query translation</a:t>
            </a:r>
          </a:p>
          <a:p>
            <a:pPr lvl="1"/>
            <a:r>
              <a:rPr lang="en-US" dirty="0"/>
              <a:t>Result merging</a:t>
            </a:r>
          </a:p>
          <a:p>
            <a:endParaRPr lang="en-US" dirty="0"/>
          </a:p>
        </p:txBody>
      </p:sp>
      <p:sp>
        <p:nvSpPr>
          <p:cNvPr id="4" name="Slide Number Placeholder 3">
            <a:extLst>
              <a:ext uri="{FF2B5EF4-FFF2-40B4-BE49-F238E27FC236}">
                <a16:creationId xmlns:a16="http://schemas.microsoft.com/office/drawing/2014/main" id="{144F2A63-2944-486C-9477-6561FC0B15A1}"/>
              </a:ext>
            </a:extLst>
          </p:cNvPr>
          <p:cNvSpPr>
            <a:spLocks noGrp="1"/>
          </p:cNvSpPr>
          <p:nvPr>
            <p:ph type="sldNum" sz="quarter" idx="12"/>
          </p:nvPr>
        </p:nvSpPr>
        <p:spPr/>
        <p:txBody>
          <a:bodyPr/>
          <a:lstStyle/>
          <a:p>
            <a:fld id="{A06D5D9E-3543-4032-A48F-03D1EF917262}" type="slidenum">
              <a:rPr lang="en-PK" smtClean="0"/>
              <a:pPr/>
              <a:t>42</a:t>
            </a:fld>
            <a:endParaRPr lang="en-PK"/>
          </a:p>
        </p:txBody>
      </p:sp>
    </p:spTree>
    <p:extLst>
      <p:ext uri="{BB962C8B-B14F-4D97-AF65-F5344CB8AC3E}">
        <p14:creationId xmlns:p14="http://schemas.microsoft.com/office/powerpoint/2010/main" val="866941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E4B19-A426-4C90-BFEF-0BDB62BAEFE0}"/>
              </a:ext>
            </a:extLst>
          </p:cNvPr>
          <p:cNvSpPr>
            <a:spLocks noGrp="1"/>
          </p:cNvSpPr>
          <p:nvPr>
            <p:ph type="title"/>
          </p:nvPr>
        </p:nvSpPr>
        <p:spPr/>
        <p:txBody>
          <a:bodyPr/>
          <a:lstStyle/>
          <a:p>
            <a:r>
              <a:rPr lang="en-US" dirty="0"/>
              <a:t>Distributed Search Architecture</a:t>
            </a:r>
          </a:p>
        </p:txBody>
      </p:sp>
      <p:sp>
        <p:nvSpPr>
          <p:cNvPr id="3" name="Content Placeholder 2">
            <a:extLst>
              <a:ext uri="{FF2B5EF4-FFF2-40B4-BE49-F238E27FC236}">
                <a16:creationId xmlns:a16="http://schemas.microsoft.com/office/drawing/2014/main" id="{C8048BBF-AB58-42D1-BE70-881FCBF3A460}"/>
              </a:ext>
            </a:extLst>
          </p:cNvPr>
          <p:cNvSpPr>
            <a:spLocks noGrp="1"/>
          </p:cNvSpPr>
          <p:nvPr>
            <p:ph idx="1"/>
          </p:nvPr>
        </p:nvSpPr>
        <p:spPr/>
        <p:txBody>
          <a:bodyPr>
            <a:normAutofit fontScale="85000" lnSpcReduction="20000"/>
          </a:bodyPr>
          <a:lstStyle/>
          <a:p>
            <a:r>
              <a:rPr lang="en-US" dirty="0"/>
              <a:t>Distributed heterogeneous search environments are an emerging phenomenon in Web search. </a:t>
            </a:r>
          </a:p>
          <a:p>
            <a:endParaRPr lang="en-US" dirty="0"/>
          </a:p>
          <a:p>
            <a:r>
              <a:rPr lang="en-US" dirty="0"/>
              <a:t>The original Internet was designed to be a peer-to-peer (P2P) system</a:t>
            </a:r>
          </a:p>
          <a:p>
            <a:endParaRPr lang="en-US" dirty="0"/>
          </a:p>
          <a:p>
            <a:r>
              <a:rPr lang="en-US" dirty="0"/>
              <a:t>Most major Web search engines are currently based on cluster architectures.</a:t>
            </a:r>
          </a:p>
          <a:p>
            <a:endParaRPr lang="en-US" dirty="0"/>
          </a:p>
          <a:p>
            <a:r>
              <a:rPr lang="en-US" dirty="0"/>
              <a:t>Partitioning and combining the rankings</a:t>
            </a:r>
          </a:p>
          <a:p>
            <a:endParaRPr lang="en-US" dirty="0"/>
          </a:p>
          <a:p>
            <a:r>
              <a:rPr lang="en-US" dirty="0"/>
              <a:t>The decentralized crawler manages to compute document rankings </a:t>
            </a:r>
          </a:p>
          <a:p>
            <a:endParaRPr lang="en-US" dirty="0"/>
          </a:p>
          <a:p>
            <a:r>
              <a:rPr lang="en-US" dirty="0"/>
              <a:t>A federation of independently controlled meta-searchers along with many specialized search engines</a:t>
            </a:r>
          </a:p>
        </p:txBody>
      </p:sp>
      <p:sp>
        <p:nvSpPr>
          <p:cNvPr id="4" name="Slide Number Placeholder 3">
            <a:extLst>
              <a:ext uri="{FF2B5EF4-FFF2-40B4-BE49-F238E27FC236}">
                <a16:creationId xmlns:a16="http://schemas.microsoft.com/office/drawing/2014/main" id="{3AF2E19C-A6F6-42AC-BA3C-37D825C237D8}"/>
              </a:ext>
            </a:extLst>
          </p:cNvPr>
          <p:cNvSpPr>
            <a:spLocks noGrp="1"/>
          </p:cNvSpPr>
          <p:nvPr>
            <p:ph type="sldNum" sz="quarter" idx="12"/>
          </p:nvPr>
        </p:nvSpPr>
        <p:spPr/>
        <p:txBody>
          <a:bodyPr/>
          <a:lstStyle/>
          <a:p>
            <a:fld id="{A06D5D9E-3543-4032-A48F-03D1EF917262}" type="slidenum">
              <a:rPr lang="en-PK" smtClean="0"/>
              <a:pPr/>
              <a:t>43</a:t>
            </a:fld>
            <a:endParaRPr lang="en-PK"/>
          </a:p>
        </p:txBody>
      </p:sp>
    </p:spTree>
    <p:extLst>
      <p:ext uri="{BB962C8B-B14F-4D97-AF65-F5344CB8AC3E}">
        <p14:creationId xmlns:p14="http://schemas.microsoft.com/office/powerpoint/2010/main" val="2910775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DABE-7B10-4503-B5D5-4E6C1B551BA2}"/>
              </a:ext>
            </a:extLst>
          </p:cNvPr>
          <p:cNvSpPr>
            <a:spLocks noGrp="1"/>
          </p:cNvSpPr>
          <p:nvPr>
            <p:ph type="title"/>
          </p:nvPr>
        </p:nvSpPr>
        <p:spPr/>
        <p:txBody>
          <a:bodyPr/>
          <a:lstStyle/>
          <a:p>
            <a:r>
              <a:rPr lang="en-US" dirty="0"/>
              <a:t>Web Search and its relationship with IR</a:t>
            </a:r>
          </a:p>
        </p:txBody>
      </p:sp>
      <p:sp>
        <p:nvSpPr>
          <p:cNvPr id="3" name="Content Placeholder 2">
            <a:extLst>
              <a:ext uri="{FF2B5EF4-FFF2-40B4-BE49-F238E27FC236}">
                <a16:creationId xmlns:a16="http://schemas.microsoft.com/office/drawing/2014/main" id="{C30BBDD1-09F4-4668-BF07-275240172291}"/>
              </a:ext>
            </a:extLst>
          </p:cNvPr>
          <p:cNvSpPr>
            <a:spLocks noGrp="1"/>
          </p:cNvSpPr>
          <p:nvPr>
            <p:ph idx="1"/>
          </p:nvPr>
        </p:nvSpPr>
        <p:spPr/>
        <p:txBody>
          <a:bodyPr>
            <a:normAutofit lnSpcReduction="10000"/>
          </a:bodyPr>
          <a:lstStyle/>
          <a:p>
            <a:r>
              <a:rPr lang="en-US" dirty="0"/>
              <a:t>Evaluation techniques of IR systems measure the topical relevance and user relevance.</a:t>
            </a:r>
          </a:p>
          <a:p>
            <a:r>
              <a:rPr lang="en-US" dirty="0"/>
              <a:t>User relevance is a term used to describe the “goodness” of a retrieved result with regard to the user’s information need.</a:t>
            </a:r>
          </a:p>
          <a:p>
            <a:pPr lvl="1"/>
            <a:r>
              <a:rPr lang="en-US" dirty="0"/>
              <a:t>User relevance includes other implicit factors, such as user perception, user’s environment, and current task needs.</a:t>
            </a:r>
          </a:p>
          <a:p>
            <a:pPr lvl="1"/>
            <a:endParaRPr lang="en-US" dirty="0"/>
          </a:p>
          <a:p>
            <a:r>
              <a:rPr lang="en-US" dirty="0"/>
              <a:t>Topical relevance measures the extent to which the topic of a result matches the topic of the query</a:t>
            </a:r>
          </a:p>
          <a:p>
            <a:pPr lvl="1"/>
            <a:r>
              <a:rPr lang="en-US" dirty="0"/>
              <a:t>Many users are not able to effectively form queries that would retrieve results more suited to their information need</a:t>
            </a:r>
          </a:p>
          <a:p>
            <a:pPr lvl="1"/>
            <a:r>
              <a:rPr lang="en-US" dirty="0"/>
              <a:t>There is no fixed set of right answers to show to the user</a:t>
            </a:r>
          </a:p>
        </p:txBody>
      </p:sp>
      <p:sp>
        <p:nvSpPr>
          <p:cNvPr id="4" name="Slide Number Placeholder 3">
            <a:extLst>
              <a:ext uri="{FF2B5EF4-FFF2-40B4-BE49-F238E27FC236}">
                <a16:creationId xmlns:a16="http://schemas.microsoft.com/office/drawing/2014/main" id="{4B149449-BDB1-4635-8B5F-E0A6023232D7}"/>
              </a:ext>
            </a:extLst>
          </p:cNvPr>
          <p:cNvSpPr>
            <a:spLocks noGrp="1"/>
          </p:cNvSpPr>
          <p:nvPr>
            <p:ph type="sldNum" sz="quarter" idx="12"/>
          </p:nvPr>
        </p:nvSpPr>
        <p:spPr/>
        <p:txBody>
          <a:bodyPr/>
          <a:lstStyle/>
          <a:p>
            <a:fld id="{A06D5D9E-3543-4032-A48F-03D1EF917262}" type="slidenum">
              <a:rPr lang="en-PK" smtClean="0"/>
              <a:pPr/>
              <a:t>44</a:t>
            </a:fld>
            <a:endParaRPr lang="en-PK"/>
          </a:p>
        </p:txBody>
      </p:sp>
    </p:spTree>
    <p:extLst>
      <p:ext uri="{BB962C8B-B14F-4D97-AF65-F5344CB8AC3E}">
        <p14:creationId xmlns:p14="http://schemas.microsoft.com/office/powerpoint/2010/main" val="574485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A8D1-56BC-4B0D-9F2E-9ADE7C2B103E}"/>
              </a:ext>
            </a:extLst>
          </p:cNvPr>
          <p:cNvSpPr>
            <a:spLocks noGrp="1"/>
          </p:cNvSpPr>
          <p:nvPr>
            <p:ph type="title"/>
          </p:nvPr>
        </p:nvSpPr>
        <p:spPr/>
        <p:txBody>
          <a:bodyPr/>
          <a:lstStyle/>
          <a:p>
            <a:r>
              <a:rPr lang="en-US" dirty="0"/>
              <a:t>Web Page Importance</a:t>
            </a:r>
          </a:p>
        </p:txBody>
      </p:sp>
      <p:sp>
        <p:nvSpPr>
          <p:cNvPr id="3" name="Content Placeholder 2">
            <a:extLst>
              <a:ext uri="{FF2B5EF4-FFF2-40B4-BE49-F238E27FC236}">
                <a16:creationId xmlns:a16="http://schemas.microsoft.com/office/drawing/2014/main" id="{C512BD96-3D21-4283-812F-28E5CC772FDC}"/>
              </a:ext>
            </a:extLst>
          </p:cNvPr>
          <p:cNvSpPr>
            <a:spLocks noGrp="1"/>
          </p:cNvSpPr>
          <p:nvPr>
            <p:ph idx="1"/>
          </p:nvPr>
        </p:nvSpPr>
        <p:spPr/>
        <p:txBody>
          <a:bodyPr/>
          <a:lstStyle/>
          <a:p>
            <a:r>
              <a:rPr lang="en-US" dirty="0"/>
              <a:t>We must measure a page’s importance in order to rank it</a:t>
            </a:r>
          </a:p>
          <a:p>
            <a:endParaRPr lang="en-US" dirty="0"/>
          </a:p>
          <a:p>
            <a:r>
              <a:rPr lang="en-US" dirty="0"/>
              <a:t>Three approaches help with this process</a:t>
            </a:r>
          </a:p>
          <a:p>
            <a:pPr lvl="1"/>
            <a:r>
              <a:rPr lang="en-US" dirty="0"/>
              <a:t>link</a:t>
            </a:r>
          </a:p>
          <a:p>
            <a:pPr lvl="1"/>
            <a:r>
              <a:rPr lang="en-US" dirty="0"/>
              <a:t>content </a:t>
            </a:r>
          </a:p>
          <a:p>
            <a:pPr lvl="1"/>
            <a:r>
              <a:rPr lang="en-US" dirty="0"/>
              <a:t>anchor</a:t>
            </a:r>
          </a:p>
          <a:p>
            <a:endParaRPr lang="en-US" dirty="0"/>
          </a:p>
          <a:p>
            <a:r>
              <a:rPr lang="en-US" dirty="0"/>
              <a:t>In terms of IR, these measures reflect a model of Web documents</a:t>
            </a:r>
          </a:p>
        </p:txBody>
      </p:sp>
      <p:sp>
        <p:nvSpPr>
          <p:cNvPr id="4" name="Slide Number Placeholder 3">
            <a:extLst>
              <a:ext uri="{FF2B5EF4-FFF2-40B4-BE49-F238E27FC236}">
                <a16:creationId xmlns:a16="http://schemas.microsoft.com/office/drawing/2014/main" id="{D7B0C84A-A69E-4CB5-9CD9-9C7BF1F81C2D}"/>
              </a:ext>
            </a:extLst>
          </p:cNvPr>
          <p:cNvSpPr>
            <a:spLocks noGrp="1"/>
          </p:cNvSpPr>
          <p:nvPr>
            <p:ph type="sldNum" sz="quarter" idx="12"/>
          </p:nvPr>
        </p:nvSpPr>
        <p:spPr/>
        <p:txBody>
          <a:bodyPr/>
          <a:lstStyle/>
          <a:p>
            <a:fld id="{A06D5D9E-3543-4032-A48F-03D1EF917262}" type="slidenum">
              <a:rPr lang="en-PK" smtClean="0"/>
              <a:pPr/>
              <a:t>45</a:t>
            </a:fld>
            <a:endParaRPr lang="en-PK"/>
          </a:p>
        </p:txBody>
      </p:sp>
    </p:spTree>
    <p:extLst>
      <p:ext uri="{BB962C8B-B14F-4D97-AF65-F5344CB8AC3E}">
        <p14:creationId xmlns:p14="http://schemas.microsoft.com/office/powerpoint/2010/main" val="160225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D3F0-49D3-4187-B329-66D2EA81F371}"/>
              </a:ext>
            </a:extLst>
          </p:cNvPr>
          <p:cNvSpPr>
            <a:spLocks noGrp="1"/>
          </p:cNvSpPr>
          <p:nvPr>
            <p:ph type="title"/>
          </p:nvPr>
        </p:nvSpPr>
        <p:spPr/>
        <p:txBody>
          <a:bodyPr/>
          <a:lstStyle/>
          <a:p>
            <a:r>
              <a:rPr lang="en-US" dirty="0"/>
              <a:t>Web Page Importance (Cont.)</a:t>
            </a:r>
          </a:p>
        </p:txBody>
      </p:sp>
      <p:sp>
        <p:nvSpPr>
          <p:cNvPr id="3" name="Content Placeholder 2">
            <a:extLst>
              <a:ext uri="{FF2B5EF4-FFF2-40B4-BE49-F238E27FC236}">
                <a16:creationId xmlns:a16="http://schemas.microsoft.com/office/drawing/2014/main" id="{38BDFCE6-AB0F-49B3-914F-FD72677DBEC1}"/>
              </a:ext>
            </a:extLst>
          </p:cNvPr>
          <p:cNvSpPr>
            <a:spLocks noGrp="1"/>
          </p:cNvSpPr>
          <p:nvPr>
            <p:ph idx="1"/>
          </p:nvPr>
        </p:nvSpPr>
        <p:spPr/>
        <p:txBody>
          <a:bodyPr>
            <a:normAutofit fontScale="92500" lnSpcReduction="10000"/>
          </a:bodyPr>
          <a:lstStyle/>
          <a:p>
            <a:r>
              <a:rPr lang="en-US" dirty="0"/>
              <a:t>Link-based technique is a variant of the PageRank algorithm</a:t>
            </a:r>
          </a:p>
          <a:p>
            <a:endParaRPr lang="en-US" dirty="0"/>
          </a:p>
          <a:p>
            <a:r>
              <a:rPr lang="en-US" dirty="0"/>
              <a:t>It is used in Google search Engine</a:t>
            </a:r>
          </a:p>
          <a:p>
            <a:endParaRPr lang="en-US" dirty="0"/>
          </a:p>
          <a:p>
            <a:r>
              <a:rPr lang="en-US" dirty="0"/>
              <a:t>Tries to infer a Web page’s importance from just the topological structure of a directed graph associated with the Web</a:t>
            </a:r>
          </a:p>
          <a:p>
            <a:endParaRPr lang="en-US" dirty="0"/>
          </a:p>
          <a:p>
            <a:r>
              <a:rPr lang="en-US" dirty="0"/>
              <a:t>A page’s rank depends on the ranks of all the pages pointing to it</a:t>
            </a:r>
          </a:p>
          <a:p>
            <a:endParaRPr lang="en-US" dirty="0"/>
          </a:p>
          <a:p>
            <a:r>
              <a:rPr lang="en-US" dirty="0"/>
              <a:t>Page Ranking of a page depends not only on the number of pages pointing to it, but also on their importance</a:t>
            </a:r>
          </a:p>
        </p:txBody>
      </p:sp>
      <p:sp>
        <p:nvSpPr>
          <p:cNvPr id="4" name="Slide Number Placeholder 3">
            <a:extLst>
              <a:ext uri="{FF2B5EF4-FFF2-40B4-BE49-F238E27FC236}">
                <a16:creationId xmlns:a16="http://schemas.microsoft.com/office/drawing/2014/main" id="{DFB28B45-56D2-44B3-B0CB-FDDDEC71B82F}"/>
              </a:ext>
            </a:extLst>
          </p:cNvPr>
          <p:cNvSpPr>
            <a:spLocks noGrp="1"/>
          </p:cNvSpPr>
          <p:nvPr>
            <p:ph type="sldNum" sz="quarter" idx="12"/>
          </p:nvPr>
        </p:nvSpPr>
        <p:spPr/>
        <p:txBody>
          <a:bodyPr/>
          <a:lstStyle/>
          <a:p>
            <a:fld id="{A06D5D9E-3543-4032-A48F-03D1EF917262}" type="slidenum">
              <a:rPr lang="en-PK" smtClean="0"/>
              <a:pPr/>
              <a:t>46</a:t>
            </a:fld>
            <a:endParaRPr lang="en-PK"/>
          </a:p>
        </p:txBody>
      </p:sp>
    </p:spTree>
    <p:extLst>
      <p:ext uri="{BB962C8B-B14F-4D97-AF65-F5344CB8AC3E}">
        <p14:creationId xmlns:p14="http://schemas.microsoft.com/office/powerpoint/2010/main" val="3234776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6057-2D1F-450B-ACF5-1E492320BF46}"/>
              </a:ext>
            </a:extLst>
          </p:cNvPr>
          <p:cNvSpPr>
            <a:spLocks noGrp="1"/>
          </p:cNvSpPr>
          <p:nvPr>
            <p:ph type="title"/>
          </p:nvPr>
        </p:nvSpPr>
        <p:spPr/>
        <p:txBody>
          <a:bodyPr/>
          <a:lstStyle/>
          <a:p>
            <a:r>
              <a:rPr lang="en-US" dirty="0"/>
              <a:t>Web Page Importance (Cont.)</a:t>
            </a:r>
          </a:p>
        </p:txBody>
      </p:sp>
      <p:sp>
        <p:nvSpPr>
          <p:cNvPr id="3" name="Content Placeholder 2">
            <a:extLst>
              <a:ext uri="{FF2B5EF4-FFF2-40B4-BE49-F238E27FC236}">
                <a16:creationId xmlns:a16="http://schemas.microsoft.com/office/drawing/2014/main" id="{A6199021-5FB0-444E-AE0A-22D5612861FF}"/>
              </a:ext>
            </a:extLst>
          </p:cNvPr>
          <p:cNvSpPr>
            <a:spLocks noGrp="1"/>
          </p:cNvSpPr>
          <p:nvPr>
            <p:ph idx="1"/>
          </p:nvPr>
        </p:nvSpPr>
        <p:spPr/>
        <p:txBody>
          <a:bodyPr/>
          <a:lstStyle/>
          <a:p>
            <a:r>
              <a:rPr lang="en-US" dirty="0"/>
              <a:t>HITS  is acronym of Hypertext Induced Topic Search</a:t>
            </a:r>
          </a:p>
          <a:p>
            <a:r>
              <a:rPr lang="en-US" dirty="0"/>
              <a:t>is used at query time and processed on a small subset of relevant documents</a:t>
            </a:r>
          </a:p>
          <a:p>
            <a:r>
              <a:rPr lang="en-US" dirty="0"/>
              <a:t>It computes two scores per document</a:t>
            </a:r>
          </a:p>
          <a:p>
            <a:r>
              <a:rPr lang="en-US" dirty="0"/>
              <a:t>Authoritative pages relevant to the initial query have large in-degree</a:t>
            </a:r>
          </a:p>
          <a:p>
            <a:r>
              <a:rPr lang="en-US" dirty="0"/>
              <a:t>Hub pages have links to multiple relevant authoritative pages</a:t>
            </a:r>
          </a:p>
          <a:p>
            <a:r>
              <a:rPr lang="en-US" dirty="0"/>
              <a:t>If a page were a good authority, many hubs would point to it</a:t>
            </a:r>
          </a:p>
          <a:p>
            <a:r>
              <a:rPr lang="en-US" dirty="0"/>
              <a:t>In the content-based approach, we compute the similarity score between a page and a predefined topic</a:t>
            </a:r>
          </a:p>
        </p:txBody>
      </p:sp>
      <p:sp>
        <p:nvSpPr>
          <p:cNvPr id="4" name="Slide Number Placeholder 3">
            <a:extLst>
              <a:ext uri="{FF2B5EF4-FFF2-40B4-BE49-F238E27FC236}">
                <a16:creationId xmlns:a16="http://schemas.microsoft.com/office/drawing/2014/main" id="{FD6A1B6F-6594-4483-A467-62747016A036}"/>
              </a:ext>
            </a:extLst>
          </p:cNvPr>
          <p:cNvSpPr>
            <a:spLocks noGrp="1"/>
          </p:cNvSpPr>
          <p:nvPr>
            <p:ph type="sldNum" sz="quarter" idx="12"/>
          </p:nvPr>
        </p:nvSpPr>
        <p:spPr/>
        <p:txBody>
          <a:bodyPr/>
          <a:lstStyle/>
          <a:p>
            <a:fld id="{A06D5D9E-3543-4032-A48F-03D1EF917262}" type="slidenum">
              <a:rPr lang="en-PK" smtClean="0"/>
              <a:pPr/>
              <a:t>47</a:t>
            </a:fld>
            <a:endParaRPr lang="en-PK"/>
          </a:p>
        </p:txBody>
      </p:sp>
    </p:spTree>
    <p:extLst>
      <p:ext uri="{BB962C8B-B14F-4D97-AF65-F5344CB8AC3E}">
        <p14:creationId xmlns:p14="http://schemas.microsoft.com/office/powerpoint/2010/main" val="2051998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51DE-BDDC-46C4-B4A4-CB7CEB5B9BD8}"/>
              </a:ext>
            </a:extLst>
          </p:cNvPr>
          <p:cNvSpPr>
            <a:spLocks noGrp="1"/>
          </p:cNvSpPr>
          <p:nvPr>
            <p:ph type="title"/>
          </p:nvPr>
        </p:nvSpPr>
        <p:spPr/>
        <p:txBody>
          <a:bodyPr/>
          <a:lstStyle/>
          <a:p>
            <a:r>
              <a:rPr lang="en-US" dirty="0"/>
              <a:t>Web Page Importance(Cont.)</a:t>
            </a:r>
          </a:p>
        </p:txBody>
      </p:sp>
      <p:sp>
        <p:nvSpPr>
          <p:cNvPr id="3" name="Content Placeholder 2">
            <a:extLst>
              <a:ext uri="{FF2B5EF4-FFF2-40B4-BE49-F238E27FC236}">
                <a16:creationId xmlns:a16="http://schemas.microsoft.com/office/drawing/2014/main" id="{2B985CF7-2C76-4E5B-BCDD-A34853388351}"/>
              </a:ext>
            </a:extLst>
          </p:cNvPr>
          <p:cNvSpPr>
            <a:spLocks noGrp="1"/>
          </p:cNvSpPr>
          <p:nvPr>
            <p:ph idx="1"/>
          </p:nvPr>
        </p:nvSpPr>
        <p:spPr/>
        <p:txBody>
          <a:bodyPr/>
          <a:lstStyle/>
          <a:p>
            <a:r>
              <a:rPr lang="en-US" dirty="0"/>
              <a:t>Anchor text is the visible hyperlinked text on the Web page</a:t>
            </a:r>
          </a:p>
          <a:p>
            <a:endParaRPr lang="en-US" dirty="0"/>
          </a:p>
          <a:p>
            <a:r>
              <a:rPr lang="en-US" dirty="0"/>
              <a:t>Page quality can be judged by pattern matching between the query vector and the URL’s anchor text</a:t>
            </a:r>
          </a:p>
          <a:p>
            <a:endParaRPr lang="en-US" dirty="0"/>
          </a:p>
          <a:p>
            <a:r>
              <a:rPr lang="en-US" dirty="0"/>
              <a:t>Pros</a:t>
            </a:r>
          </a:p>
          <a:p>
            <a:pPr lvl="1"/>
            <a:r>
              <a:rPr lang="en-US" dirty="0"/>
              <a:t>The usual content-based approach ignores links and is susceptible to spam, and the link-based approach is not adequate for pages with low in-degree</a:t>
            </a:r>
          </a:p>
        </p:txBody>
      </p:sp>
      <p:sp>
        <p:nvSpPr>
          <p:cNvPr id="4" name="Slide Number Placeholder 3">
            <a:extLst>
              <a:ext uri="{FF2B5EF4-FFF2-40B4-BE49-F238E27FC236}">
                <a16:creationId xmlns:a16="http://schemas.microsoft.com/office/drawing/2014/main" id="{FC4A0177-C6D4-4197-92E9-155F3C7BA0C5}"/>
              </a:ext>
            </a:extLst>
          </p:cNvPr>
          <p:cNvSpPr>
            <a:spLocks noGrp="1"/>
          </p:cNvSpPr>
          <p:nvPr>
            <p:ph type="sldNum" sz="quarter" idx="12"/>
          </p:nvPr>
        </p:nvSpPr>
        <p:spPr/>
        <p:txBody>
          <a:bodyPr/>
          <a:lstStyle/>
          <a:p>
            <a:fld id="{A06D5D9E-3543-4032-A48F-03D1EF917262}" type="slidenum">
              <a:rPr lang="en-PK" smtClean="0"/>
              <a:pPr/>
              <a:t>48</a:t>
            </a:fld>
            <a:endParaRPr lang="en-PK"/>
          </a:p>
        </p:txBody>
      </p:sp>
    </p:spTree>
    <p:extLst>
      <p:ext uri="{BB962C8B-B14F-4D97-AF65-F5344CB8AC3E}">
        <p14:creationId xmlns:p14="http://schemas.microsoft.com/office/powerpoint/2010/main" val="3053839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A18E-E658-4A66-89AA-A529181C05C0}"/>
              </a:ext>
            </a:extLst>
          </p:cNvPr>
          <p:cNvSpPr>
            <a:spLocks noGrp="1"/>
          </p:cNvSpPr>
          <p:nvPr>
            <p:ph type="title"/>
          </p:nvPr>
        </p:nvSpPr>
        <p:spPr/>
        <p:txBody>
          <a:bodyPr/>
          <a:lstStyle/>
          <a:p>
            <a:r>
              <a:rPr lang="en-US" dirty="0"/>
              <a:t>Web Search Engines</a:t>
            </a:r>
          </a:p>
        </p:txBody>
      </p:sp>
      <p:sp>
        <p:nvSpPr>
          <p:cNvPr id="3" name="Content Placeholder 2">
            <a:extLst>
              <a:ext uri="{FF2B5EF4-FFF2-40B4-BE49-F238E27FC236}">
                <a16:creationId xmlns:a16="http://schemas.microsoft.com/office/drawing/2014/main" id="{85AAFFE5-16AE-4D6F-8BDC-4734672FFF98}"/>
              </a:ext>
            </a:extLst>
          </p:cNvPr>
          <p:cNvSpPr>
            <a:spLocks noGrp="1"/>
          </p:cNvSpPr>
          <p:nvPr>
            <p:ph idx="1"/>
          </p:nvPr>
        </p:nvSpPr>
        <p:spPr/>
        <p:txBody>
          <a:bodyPr/>
          <a:lstStyle/>
          <a:p>
            <a:r>
              <a:rPr lang="en-US" dirty="0"/>
              <a:t>Search engines are answer machines</a:t>
            </a:r>
          </a:p>
          <a:p>
            <a:r>
              <a:rPr lang="en-US" dirty="0"/>
              <a:t>Order to show up in search results, your content needs to first be visible to search engines</a:t>
            </a:r>
          </a:p>
          <a:p>
            <a:r>
              <a:rPr lang="en-US" dirty="0"/>
              <a:t>If your site can't be found, there's no way you'll ever show up in the Search Engine Results Page</a:t>
            </a:r>
          </a:p>
          <a:p>
            <a:r>
              <a:rPr lang="en-US" dirty="0"/>
              <a:t>Search engines have three primary functions:</a:t>
            </a:r>
          </a:p>
          <a:p>
            <a:pPr lvl="1"/>
            <a:r>
              <a:rPr lang="en-US" dirty="0"/>
              <a:t>Crawl </a:t>
            </a:r>
          </a:p>
          <a:p>
            <a:pPr lvl="1"/>
            <a:r>
              <a:rPr lang="en-US" dirty="0"/>
              <a:t>Index</a:t>
            </a:r>
          </a:p>
          <a:p>
            <a:pPr lvl="1"/>
            <a:r>
              <a:rPr lang="en-US" dirty="0"/>
              <a:t>Rank</a:t>
            </a:r>
          </a:p>
        </p:txBody>
      </p:sp>
      <p:sp>
        <p:nvSpPr>
          <p:cNvPr id="4" name="Slide Number Placeholder 3">
            <a:extLst>
              <a:ext uri="{FF2B5EF4-FFF2-40B4-BE49-F238E27FC236}">
                <a16:creationId xmlns:a16="http://schemas.microsoft.com/office/drawing/2014/main" id="{F4B6F13C-F9B9-4F8B-B925-BDAFDABE000B}"/>
              </a:ext>
            </a:extLst>
          </p:cNvPr>
          <p:cNvSpPr>
            <a:spLocks noGrp="1"/>
          </p:cNvSpPr>
          <p:nvPr>
            <p:ph type="sldNum" sz="quarter" idx="12"/>
          </p:nvPr>
        </p:nvSpPr>
        <p:spPr/>
        <p:txBody>
          <a:bodyPr/>
          <a:lstStyle/>
          <a:p>
            <a:fld id="{A06D5D9E-3543-4032-A48F-03D1EF917262}" type="slidenum">
              <a:rPr lang="en-PK" smtClean="0"/>
              <a:pPr/>
              <a:t>49</a:t>
            </a:fld>
            <a:endParaRPr lang="en-PK"/>
          </a:p>
        </p:txBody>
      </p:sp>
    </p:spTree>
    <p:extLst>
      <p:ext uri="{BB962C8B-B14F-4D97-AF65-F5344CB8AC3E}">
        <p14:creationId xmlns:p14="http://schemas.microsoft.com/office/powerpoint/2010/main" val="727361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1FA3-765F-441F-9B79-894BD71C14A5}"/>
              </a:ext>
            </a:extLst>
          </p:cNvPr>
          <p:cNvSpPr>
            <a:spLocks noGrp="1"/>
          </p:cNvSpPr>
          <p:nvPr>
            <p:ph type="title"/>
          </p:nvPr>
        </p:nvSpPr>
        <p:spPr>
          <a:xfrm>
            <a:off x="2895600" y="764373"/>
            <a:ext cx="8610600" cy="1293028"/>
          </a:xfrm>
        </p:spPr>
        <p:txBody>
          <a:bodyPr/>
          <a:lstStyle/>
          <a:p>
            <a:r>
              <a:rPr lang="en-US" dirty="0"/>
              <a:t>Goal of Information Retrieval</a:t>
            </a:r>
            <a:endParaRPr lang="en-PK" dirty="0"/>
          </a:p>
        </p:txBody>
      </p:sp>
      <p:sp>
        <p:nvSpPr>
          <p:cNvPr id="3" name="Content Placeholder 2">
            <a:extLst>
              <a:ext uri="{FF2B5EF4-FFF2-40B4-BE49-F238E27FC236}">
                <a16:creationId xmlns:a16="http://schemas.microsoft.com/office/drawing/2014/main" id="{B8255098-5FB0-4384-9B2B-86C1453FE172}"/>
              </a:ext>
            </a:extLst>
          </p:cNvPr>
          <p:cNvSpPr>
            <a:spLocks noGrp="1"/>
          </p:cNvSpPr>
          <p:nvPr>
            <p:ph idx="1"/>
          </p:nvPr>
        </p:nvSpPr>
        <p:spPr>
          <a:xfrm>
            <a:off x="685800" y="2271236"/>
            <a:ext cx="10820400" cy="4024125"/>
          </a:xfrm>
        </p:spPr>
        <p:txBody>
          <a:bodyPr/>
          <a:lstStyle/>
          <a:p>
            <a:r>
              <a:rPr lang="en-US" dirty="0"/>
              <a:t>The goal of information retrieval (IR) is to provide users with those documents that will satisfy their information need.</a:t>
            </a:r>
            <a:endParaRPr lang="en-PK" dirty="0"/>
          </a:p>
          <a:p>
            <a:endParaRPr lang="en-PK" dirty="0"/>
          </a:p>
        </p:txBody>
      </p:sp>
      <p:sp>
        <p:nvSpPr>
          <p:cNvPr id="4" name="Slide Number Placeholder 3">
            <a:extLst>
              <a:ext uri="{FF2B5EF4-FFF2-40B4-BE49-F238E27FC236}">
                <a16:creationId xmlns:a16="http://schemas.microsoft.com/office/drawing/2014/main" id="{C5125A4D-AAD8-4526-B163-FCD08B53109E}"/>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5</a:t>
            </a:fld>
            <a:endParaRPr lang="en-PK"/>
          </a:p>
        </p:txBody>
      </p:sp>
      <p:sp>
        <p:nvSpPr>
          <p:cNvPr id="5" name="Title 1">
            <a:extLst>
              <a:ext uri="{FF2B5EF4-FFF2-40B4-BE49-F238E27FC236}">
                <a16:creationId xmlns:a16="http://schemas.microsoft.com/office/drawing/2014/main" id="{B0A68DCE-0E62-42BE-8545-9F43A608DF38}"/>
              </a:ext>
            </a:extLst>
          </p:cNvPr>
          <p:cNvSpPr txBox="1">
            <a:spLocks/>
          </p:cNvSpPr>
          <p:nvPr/>
        </p:nvSpPr>
        <p:spPr>
          <a:xfrm>
            <a:off x="2895600" y="2990271"/>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endParaRPr lang="en-PK" dirty="0"/>
          </a:p>
        </p:txBody>
      </p:sp>
      <p:sp>
        <p:nvSpPr>
          <p:cNvPr id="8" name="Content Placeholder 2">
            <a:extLst>
              <a:ext uri="{FF2B5EF4-FFF2-40B4-BE49-F238E27FC236}">
                <a16:creationId xmlns:a16="http://schemas.microsoft.com/office/drawing/2014/main" id="{3D309890-A00E-4CDD-9652-5FE580C93E42}"/>
              </a:ext>
            </a:extLst>
          </p:cNvPr>
          <p:cNvSpPr txBox="1">
            <a:spLocks/>
          </p:cNvSpPr>
          <p:nvPr/>
        </p:nvSpPr>
        <p:spPr>
          <a:xfrm>
            <a:off x="593501" y="4677439"/>
            <a:ext cx="108204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PK" dirty="0"/>
              <a:t>This ranking of results is a key difference of information retrieval searching compared to database searching.</a:t>
            </a:r>
          </a:p>
        </p:txBody>
      </p:sp>
      <p:sp>
        <p:nvSpPr>
          <p:cNvPr id="10" name="Title 1">
            <a:extLst>
              <a:ext uri="{FF2B5EF4-FFF2-40B4-BE49-F238E27FC236}">
                <a16:creationId xmlns:a16="http://schemas.microsoft.com/office/drawing/2014/main" id="{9579B4DE-3D5F-42AC-BDE6-157B7693C7A4}"/>
              </a:ext>
            </a:extLst>
          </p:cNvPr>
          <p:cNvSpPr txBox="1">
            <a:spLocks/>
          </p:cNvSpPr>
          <p:nvPr/>
        </p:nvSpPr>
        <p:spPr>
          <a:xfrm>
            <a:off x="2987899" y="3277494"/>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Difference</a:t>
            </a:r>
            <a:endParaRPr lang="en-PK" dirty="0"/>
          </a:p>
        </p:txBody>
      </p:sp>
    </p:spTree>
    <p:extLst>
      <p:ext uri="{BB962C8B-B14F-4D97-AF65-F5344CB8AC3E}">
        <p14:creationId xmlns:p14="http://schemas.microsoft.com/office/powerpoint/2010/main" val="1834432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2EBB-724E-4C64-91FF-5887D4597167}"/>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63393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126A-2A1D-449F-9537-55DE6FEAAFB6}"/>
              </a:ext>
            </a:extLst>
          </p:cNvPr>
          <p:cNvSpPr>
            <a:spLocks noGrp="1"/>
          </p:cNvSpPr>
          <p:nvPr>
            <p:ph type="title"/>
          </p:nvPr>
        </p:nvSpPr>
        <p:spPr>
          <a:xfrm>
            <a:off x="2895600" y="764373"/>
            <a:ext cx="8610600" cy="1293028"/>
          </a:xfrm>
        </p:spPr>
        <p:txBody>
          <a:bodyPr/>
          <a:lstStyle/>
          <a:p>
            <a:r>
              <a:rPr lang="en-US" dirty="0"/>
              <a:t>Process of Information Retrieval</a:t>
            </a:r>
            <a:endParaRPr lang="en-PK" dirty="0"/>
          </a:p>
        </p:txBody>
      </p:sp>
      <p:sp>
        <p:nvSpPr>
          <p:cNvPr id="3" name="Content Placeholder 2">
            <a:extLst>
              <a:ext uri="{FF2B5EF4-FFF2-40B4-BE49-F238E27FC236}">
                <a16:creationId xmlns:a16="http://schemas.microsoft.com/office/drawing/2014/main" id="{30EEA24C-4049-4047-90F4-6645442C9965}"/>
              </a:ext>
            </a:extLst>
          </p:cNvPr>
          <p:cNvSpPr>
            <a:spLocks noGrp="1"/>
          </p:cNvSpPr>
          <p:nvPr>
            <p:ph idx="1"/>
          </p:nvPr>
        </p:nvSpPr>
        <p:spPr>
          <a:xfrm>
            <a:off x="685800" y="2361986"/>
            <a:ext cx="10820400" cy="4024125"/>
          </a:xfrm>
        </p:spPr>
        <p:txBody>
          <a:bodyPr>
            <a:normAutofit/>
          </a:bodyPr>
          <a:lstStyle/>
          <a:p>
            <a:r>
              <a:rPr lang="en-PK" dirty="0"/>
              <a:t>An information retrieval process begins when a user enters a query into the system. </a:t>
            </a:r>
            <a:endParaRPr lang="en-US" dirty="0"/>
          </a:p>
          <a:p>
            <a:endParaRPr lang="en-US" dirty="0"/>
          </a:p>
          <a:p>
            <a:r>
              <a:rPr lang="en-PK" dirty="0"/>
              <a:t>User queries are matched against the database information.</a:t>
            </a:r>
            <a:endParaRPr lang="en-US" dirty="0"/>
          </a:p>
          <a:p>
            <a:endParaRPr lang="en-US" dirty="0"/>
          </a:p>
          <a:p>
            <a:r>
              <a:rPr lang="en-PK" dirty="0"/>
              <a:t>However, as opposed to classical SQL queries of a database, in information retrieval the results returned may or may not match the query, so results are typically ranked</a:t>
            </a:r>
            <a:endParaRPr lang="en-US" dirty="0"/>
          </a:p>
          <a:p>
            <a:endParaRPr lang="en-US" dirty="0"/>
          </a:p>
        </p:txBody>
      </p:sp>
      <p:sp>
        <p:nvSpPr>
          <p:cNvPr id="4" name="Slide Number Placeholder 3">
            <a:extLst>
              <a:ext uri="{FF2B5EF4-FFF2-40B4-BE49-F238E27FC236}">
                <a16:creationId xmlns:a16="http://schemas.microsoft.com/office/drawing/2014/main" id="{52C17E01-4F35-4435-82B3-7D11D4EFA881}"/>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6</a:t>
            </a:fld>
            <a:endParaRPr lang="en-PK"/>
          </a:p>
        </p:txBody>
      </p:sp>
    </p:spTree>
    <p:extLst>
      <p:ext uri="{BB962C8B-B14F-4D97-AF65-F5344CB8AC3E}">
        <p14:creationId xmlns:p14="http://schemas.microsoft.com/office/powerpoint/2010/main" val="183798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25DE-E8B4-4DB1-9246-DF8019EDEE0E}"/>
              </a:ext>
            </a:extLst>
          </p:cNvPr>
          <p:cNvSpPr>
            <a:spLocks noGrp="1"/>
          </p:cNvSpPr>
          <p:nvPr>
            <p:ph type="title"/>
          </p:nvPr>
        </p:nvSpPr>
        <p:spPr>
          <a:xfrm>
            <a:off x="2895600" y="764373"/>
            <a:ext cx="8610600" cy="1293028"/>
          </a:xfrm>
        </p:spPr>
        <p:txBody>
          <a:bodyPr/>
          <a:lstStyle/>
          <a:p>
            <a:r>
              <a:rPr lang="en-US" dirty="0"/>
              <a:t>Process of Information Retrieval</a:t>
            </a:r>
            <a:endParaRPr lang="en-PK" dirty="0"/>
          </a:p>
        </p:txBody>
      </p:sp>
      <p:sp>
        <p:nvSpPr>
          <p:cNvPr id="3" name="Content Placeholder 2">
            <a:extLst>
              <a:ext uri="{FF2B5EF4-FFF2-40B4-BE49-F238E27FC236}">
                <a16:creationId xmlns:a16="http://schemas.microsoft.com/office/drawing/2014/main" id="{A482F2DC-578B-47B5-8D32-4190A58B12CB}"/>
              </a:ext>
            </a:extLst>
          </p:cNvPr>
          <p:cNvSpPr>
            <a:spLocks noGrp="1"/>
          </p:cNvSpPr>
          <p:nvPr>
            <p:ph sz="half" idx="1"/>
          </p:nvPr>
        </p:nvSpPr>
        <p:spPr>
          <a:xfrm>
            <a:off x="685800" y="2194559"/>
            <a:ext cx="5334000" cy="4024125"/>
          </a:xfrm>
        </p:spPr>
        <p:txBody>
          <a:bodyPr/>
          <a:lstStyle/>
          <a:p>
            <a:r>
              <a:rPr lang="en-PK" dirty="0"/>
              <a:t>There are three basic processes an information retrieval system has to support: </a:t>
            </a:r>
            <a:endParaRPr lang="en-US" dirty="0"/>
          </a:p>
          <a:p>
            <a:r>
              <a:rPr lang="en-US" dirty="0"/>
              <a:t>T</a:t>
            </a:r>
            <a:r>
              <a:rPr lang="en-PK" dirty="0"/>
              <a:t>he representation of the content of the documents, </a:t>
            </a:r>
            <a:endParaRPr lang="en-US" dirty="0"/>
          </a:p>
          <a:p>
            <a:r>
              <a:rPr lang="en-US" dirty="0"/>
              <a:t>T</a:t>
            </a:r>
            <a:r>
              <a:rPr lang="en-PK" dirty="0"/>
              <a:t>he representation of the user’s information need,</a:t>
            </a:r>
            <a:r>
              <a:rPr lang="en-US" dirty="0"/>
              <a:t>and</a:t>
            </a:r>
            <a:r>
              <a:rPr lang="en-PK" dirty="0"/>
              <a:t> </a:t>
            </a:r>
            <a:endParaRPr lang="en-US" dirty="0"/>
          </a:p>
          <a:p>
            <a:r>
              <a:rPr lang="en-US" dirty="0"/>
              <a:t>T</a:t>
            </a:r>
            <a:r>
              <a:rPr lang="en-PK" dirty="0"/>
              <a:t>he comparison of the two representations.</a:t>
            </a:r>
            <a:endParaRPr lang="en-US" dirty="0"/>
          </a:p>
          <a:p>
            <a:endParaRPr lang="en-US" dirty="0"/>
          </a:p>
          <a:p>
            <a:endParaRPr lang="en-PK" dirty="0"/>
          </a:p>
          <a:p>
            <a:endParaRPr lang="en-PK" dirty="0"/>
          </a:p>
        </p:txBody>
      </p:sp>
      <p:sp>
        <p:nvSpPr>
          <p:cNvPr id="20" name="Content Placeholder 19">
            <a:extLst>
              <a:ext uri="{FF2B5EF4-FFF2-40B4-BE49-F238E27FC236}">
                <a16:creationId xmlns:a16="http://schemas.microsoft.com/office/drawing/2014/main" id="{AFD72F8F-7720-4009-BB92-BF85C3FF305D}"/>
              </a:ext>
            </a:extLst>
          </p:cNvPr>
          <p:cNvSpPr>
            <a:spLocks noGrp="1"/>
          </p:cNvSpPr>
          <p:nvPr>
            <p:ph sz="half" idx="2"/>
          </p:nvPr>
        </p:nvSpPr>
        <p:spPr/>
        <p:txBody>
          <a:bodyPr/>
          <a:lstStyle/>
          <a:p>
            <a:endParaRPr lang="en-US" dirty="0"/>
          </a:p>
        </p:txBody>
      </p:sp>
      <p:sp>
        <p:nvSpPr>
          <p:cNvPr id="6" name="Slide Number Placeholder 5">
            <a:extLst>
              <a:ext uri="{FF2B5EF4-FFF2-40B4-BE49-F238E27FC236}">
                <a16:creationId xmlns:a16="http://schemas.microsoft.com/office/drawing/2014/main" id="{436597A4-76AC-4C72-956C-89D3572551A9}"/>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7</a:t>
            </a:fld>
            <a:endParaRPr lang="en-PK"/>
          </a:p>
        </p:txBody>
      </p:sp>
      <p:pic>
        <p:nvPicPr>
          <p:cNvPr id="5" name="Picture 4">
            <a:extLst>
              <a:ext uri="{FF2B5EF4-FFF2-40B4-BE49-F238E27FC236}">
                <a16:creationId xmlns:a16="http://schemas.microsoft.com/office/drawing/2014/main" id="{F6DF9F2C-D86D-4CFD-814C-1169CDED6891}"/>
              </a:ext>
            </a:extLst>
          </p:cNvPr>
          <p:cNvPicPr>
            <a:picLocks noChangeAspect="1"/>
          </p:cNvPicPr>
          <p:nvPr/>
        </p:nvPicPr>
        <p:blipFill>
          <a:blip r:embed="rId2"/>
          <a:stretch>
            <a:fillRect/>
          </a:stretch>
        </p:blipFill>
        <p:spPr>
          <a:xfrm>
            <a:off x="6172200" y="2193924"/>
            <a:ext cx="5334000" cy="40243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795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8917-3CEA-45CC-8F68-190961C8A0FA}"/>
              </a:ext>
            </a:extLst>
          </p:cNvPr>
          <p:cNvSpPr>
            <a:spLocks noGrp="1"/>
          </p:cNvSpPr>
          <p:nvPr>
            <p:ph type="title"/>
          </p:nvPr>
        </p:nvSpPr>
        <p:spPr>
          <a:xfrm>
            <a:off x="2895600" y="764373"/>
            <a:ext cx="8610600" cy="1293028"/>
          </a:xfrm>
        </p:spPr>
        <p:txBody>
          <a:bodyPr/>
          <a:lstStyle/>
          <a:p>
            <a:r>
              <a:rPr lang="en-US" dirty="0"/>
              <a:t>Types of Data</a:t>
            </a:r>
            <a:endParaRPr lang="en-PK" dirty="0"/>
          </a:p>
        </p:txBody>
      </p:sp>
      <p:sp>
        <p:nvSpPr>
          <p:cNvPr id="3" name="Content Placeholder 2">
            <a:extLst>
              <a:ext uri="{FF2B5EF4-FFF2-40B4-BE49-F238E27FC236}">
                <a16:creationId xmlns:a16="http://schemas.microsoft.com/office/drawing/2014/main" id="{8B415B6B-1D12-4C58-BFE2-7191A4DF16F9}"/>
              </a:ext>
            </a:extLst>
          </p:cNvPr>
          <p:cNvSpPr>
            <a:spLocks noGrp="1"/>
          </p:cNvSpPr>
          <p:nvPr>
            <p:ph idx="1"/>
          </p:nvPr>
        </p:nvSpPr>
        <p:spPr>
          <a:xfrm>
            <a:off x="685800" y="2194560"/>
            <a:ext cx="10820400" cy="4024125"/>
          </a:xfrm>
        </p:spPr>
        <p:txBody>
          <a:bodyPr/>
          <a:lstStyle/>
          <a:p>
            <a:r>
              <a:rPr lang="en-PK" dirty="0"/>
              <a:t>Depending on the application the data objects may be</a:t>
            </a:r>
            <a:endParaRPr lang="en-US" dirty="0"/>
          </a:p>
          <a:p>
            <a:pPr lvl="1"/>
            <a:r>
              <a:rPr lang="en-PK" dirty="0"/>
              <a:t> </a:t>
            </a:r>
            <a:r>
              <a:rPr lang="en-US" dirty="0"/>
              <a:t>t</a:t>
            </a:r>
            <a:r>
              <a:rPr lang="en-PK" dirty="0"/>
              <a:t>ex</a:t>
            </a:r>
            <a:r>
              <a:rPr lang="en-US" dirty="0"/>
              <a:t>t </a:t>
            </a:r>
            <a:r>
              <a:rPr lang="en-PK" dirty="0"/>
              <a:t>documents</a:t>
            </a:r>
            <a:endParaRPr lang="en-US" dirty="0"/>
          </a:p>
          <a:p>
            <a:pPr lvl="1"/>
            <a:r>
              <a:rPr lang="en-PK" dirty="0"/>
              <a:t> </a:t>
            </a:r>
            <a:r>
              <a:rPr lang="en-US" dirty="0"/>
              <a:t>I</a:t>
            </a:r>
            <a:r>
              <a:rPr lang="en-PK" dirty="0"/>
              <a:t>mages</a:t>
            </a:r>
            <a:endParaRPr lang="en-US" dirty="0"/>
          </a:p>
          <a:p>
            <a:pPr lvl="1"/>
            <a:r>
              <a:rPr lang="en-PK" dirty="0"/>
              <a:t> audio</a:t>
            </a:r>
            <a:endParaRPr lang="en-US" dirty="0"/>
          </a:p>
          <a:p>
            <a:pPr lvl="1"/>
            <a:r>
              <a:rPr lang="en-PK" dirty="0"/>
              <a:t> v</a:t>
            </a:r>
            <a:r>
              <a:rPr lang="en-US" dirty="0"/>
              <a:t>i</a:t>
            </a:r>
            <a:r>
              <a:rPr lang="en-PK" dirty="0" err="1"/>
              <a:t>deos</a:t>
            </a:r>
            <a:r>
              <a:rPr lang="en-PK" dirty="0"/>
              <a:t> </a:t>
            </a:r>
            <a:endParaRPr lang="en-US" dirty="0"/>
          </a:p>
          <a:p>
            <a:pPr lvl="1"/>
            <a:endParaRPr lang="en-US" dirty="0"/>
          </a:p>
          <a:p>
            <a:r>
              <a:rPr lang="en-PK" dirty="0"/>
              <a:t>Often the documents themselves are not kept or stored directly in the IR system, but are instead represented in the system by document surrogates or metadata.</a:t>
            </a:r>
          </a:p>
          <a:p>
            <a:endParaRPr lang="en-PK" dirty="0"/>
          </a:p>
        </p:txBody>
      </p:sp>
      <p:sp>
        <p:nvSpPr>
          <p:cNvPr id="4" name="Slide Number Placeholder 3">
            <a:extLst>
              <a:ext uri="{FF2B5EF4-FFF2-40B4-BE49-F238E27FC236}">
                <a16:creationId xmlns:a16="http://schemas.microsoft.com/office/drawing/2014/main" id="{C9FF4077-E6DF-4264-B3D0-F47FB187B29C}"/>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8</a:t>
            </a:fld>
            <a:endParaRPr lang="en-PK"/>
          </a:p>
        </p:txBody>
      </p:sp>
    </p:spTree>
    <p:extLst>
      <p:ext uri="{BB962C8B-B14F-4D97-AF65-F5344CB8AC3E}">
        <p14:creationId xmlns:p14="http://schemas.microsoft.com/office/powerpoint/2010/main" val="108497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B922-A25C-4177-B1B1-4FBB977988C0}"/>
              </a:ext>
            </a:extLst>
          </p:cNvPr>
          <p:cNvSpPr>
            <a:spLocks noGrp="1"/>
          </p:cNvSpPr>
          <p:nvPr>
            <p:ph type="title"/>
          </p:nvPr>
        </p:nvSpPr>
        <p:spPr>
          <a:xfrm>
            <a:off x="2895600" y="764373"/>
            <a:ext cx="8610600" cy="1293028"/>
          </a:xfrm>
        </p:spPr>
        <p:txBody>
          <a:bodyPr/>
          <a:lstStyle/>
          <a:p>
            <a:r>
              <a:rPr lang="en-US" dirty="0"/>
              <a:t>Document Surrogate</a:t>
            </a:r>
            <a:endParaRPr lang="en-PK" dirty="0"/>
          </a:p>
        </p:txBody>
      </p:sp>
      <p:sp>
        <p:nvSpPr>
          <p:cNvPr id="3" name="Content Placeholder 2">
            <a:extLst>
              <a:ext uri="{FF2B5EF4-FFF2-40B4-BE49-F238E27FC236}">
                <a16:creationId xmlns:a16="http://schemas.microsoft.com/office/drawing/2014/main" id="{7A292B74-1767-49F7-9585-2671CA54A1AE}"/>
              </a:ext>
            </a:extLst>
          </p:cNvPr>
          <p:cNvSpPr>
            <a:spLocks noGrp="1"/>
          </p:cNvSpPr>
          <p:nvPr>
            <p:ph idx="1"/>
          </p:nvPr>
        </p:nvSpPr>
        <p:spPr>
          <a:xfrm>
            <a:off x="685800" y="2194560"/>
            <a:ext cx="10820400" cy="4024125"/>
          </a:xfrm>
        </p:spPr>
        <p:txBody>
          <a:bodyPr/>
          <a:lstStyle/>
          <a:p>
            <a:r>
              <a:rPr lang="en-PK" dirty="0"/>
              <a:t>In systems with statistical ranking, a numerical score or percentage is also often shown alongside the title, where the score indicates a computed degree of match or probability of relevance. </a:t>
            </a:r>
            <a:endParaRPr lang="en-US" dirty="0"/>
          </a:p>
          <a:p>
            <a:endParaRPr lang="en-US" dirty="0"/>
          </a:p>
          <a:p>
            <a:r>
              <a:rPr lang="en-PK" dirty="0"/>
              <a:t>This kind of information is sometimes referred to as a document surrogate.</a:t>
            </a:r>
          </a:p>
          <a:p>
            <a:endParaRPr lang="en-PK" dirty="0"/>
          </a:p>
        </p:txBody>
      </p:sp>
      <p:sp>
        <p:nvSpPr>
          <p:cNvPr id="4" name="Slide Number Placeholder 3">
            <a:extLst>
              <a:ext uri="{FF2B5EF4-FFF2-40B4-BE49-F238E27FC236}">
                <a16:creationId xmlns:a16="http://schemas.microsoft.com/office/drawing/2014/main" id="{2EF45FA8-FC41-43C9-B9D1-B2A06540C2D6}"/>
              </a:ext>
            </a:extLst>
          </p:cNvPr>
          <p:cNvSpPr>
            <a:spLocks noGrp="1"/>
          </p:cNvSpPr>
          <p:nvPr>
            <p:ph type="sldNum" sz="quarter" idx="12"/>
          </p:nvPr>
        </p:nvSpPr>
        <p:spPr>
          <a:xfrm>
            <a:off x="8763000" y="381000"/>
            <a:ext cx="2743200" cy="365125"/>
          </a:xfrm>
        </p:spPr>
        <p:txBody>
          <a:bodyPr/>
          <a:lstStyle/>
          <a:p>
            <a:fld id="{A06D5D9E-3543-4032-A48F-03D1EF917262}" type="slidenum">
              <a:rPr lang="en-PK" smtClean="0"/>
              <a:pPr/>
              <a:t>9</a:t>
            </a:fld>
            <a:endParaRPr lang="en-PK"/>
          </a:p>
        </p:txBody>
      </p:sp>
    </p:spTree>
    <p:extLst>
      <p:ext uri="{BB962C8B-B14F-4D97-AF65-F5344CB8AC3E}">
        <p14:creationId xmlns:p14="http://schemas.microsoft.com/office/powerpoint/2010/main" val="74531188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528</TotalTime>
  <Words>3679</Words>
  <Application>Microsoft Office PowerPoint</Application>
  <PresentationFormat>Widescreen</PresentationFormat>
  <Paragraphs>395</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Century Gothic</vt:lpstr>
      <vt:lpstr>Wingdings</vt:lpstr>
      <vt:lpstr>Wingdings 3</vt:lpstr>
      <vt:lpstr>Vapor Trail</vt:lpstr>
      <vt:lpstr>Information Retrieval &amp; web search</vt:lpstr>
      <vt:lpstr>Introduction</vt:lpstr>
      <vt:lpstr>Introduction</vt:lpstr>
      <vt:lpstr>Information Retrieval</vt:lpstr>
      <vt:lpstr>Goal of Information Retrieval</vt:lpstr>
      <vt:lpstr>Process of Information Retrieval</vt:lpstr>
      <vt:lpstr>Process of Information Retrieval</vt:lpstr>
      <vt:lpstr>Types of Data</vt:lpstr>
      <vt:lpstr>Document Surrogate</vt:lpstr>
      <vt:lpstr>Numeric Score in IR Systems</vt:lpstr>
      <vt:lpstr>Need for IR Systems</vt:lpstr>
      <vt:lpstr>History Of Information Retrieval</vt:lpstr>
      <vt:lpstr>History Of Information Retrieval (Cont.)</vt:lpstr>
      <vt:lpstr>Information Retrieval Models</vt:lpstr>
      <vt:lpstr>Boolean Model</vt:lpstr>
      <vt:lpstr>AND Operator</vt:lpstr>
      <vt:lpstr>OR Operator</vt:lpstr>
      <vt:lpstr>OR Operator</vt:lpstr>
      <vt:lpstr>Visualization</vt:lpstr>
      <vt:lpstr>The Probabilistic Indexing Model  </vt:lpstr>
      <vt:lpstr>The Probabilistic Indexing Model (Cont.)</vt:lpstr>
      <vt:lpstr>Types of Queries in IR</vt:lpstr>
      <vt:lpstr>Keyword Queries</vt:lpstr>
      <vt:lpstr>Boolean Queries</vt:lpstr>
      <vt:lpstr>Phrase Queries</vt:lpstr>
      <vt:lpstr>Proximity Queries</vt:lpstr>
      <vt:lpstr>Wildcard Queries</vt:lpstr>
      <vt:lpstr>Natural Language Queries</vt:lpstr>
      <vt:lpstr>Text Preprocessing</vt:lpstr>
      <vt:lpstr>Stopword Removal</vt:lpstr>
      <vt:lpstr>Stemming</vt:lpstr>
      <vt:lpstr>Utilizing a Thesaurus</vt:lpstr>
      <vt:lpstr>Information Extraction (IE)</vt:lpstr>
      <vt:lpstr>Inverted Indexing</vt:lpstr>
      <vt:lpstr>Inverted Indexing (Cont.)</vt:lpstr>
      <vt:lpstr>Inverted Indexing</vt:lpstr>
      <vt:lpstr>Inverted Indexing (Cont.)</vt:lpstr>
      <vt:lpstr>Databases &amp; IR Systems: A Comparison</vt:lpstr>
      <vt:lpstr>Web Search  </vt:lpstr>
      <vt:lpstr>Web Search Architecture</vt:lpstr>
      <vt:lpstr>Centralized Architecture</vt:lpstr>
      <vt:lpstr>Meta-Search Architecture</vt:lpstr>
      <vt:lpstr>Distributed Search Architecture</vt:lpstr>
      <vt:lpstr>Web Search and its relationship with IR</vt:lpstr>
      <vt:lpstr>Web Page Importance</vt:lpstr>
      <vt:lpstr>Web Page Importance (Cont.)</vt:lpstr>
      <vt:lpstr>Web Page Importance (Cont.)</vt:lpstr>
      <vt:lpstr>Web Page Importance(Cont.)</vt:lpstr>
      <vt:lpstr>Web Search Engines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Queries in IR</dc:title>
  <dc:creator>Hafiz Muhammad Ali</dc:creator>
  <cp:lastModifiedBy>Ahsan Sheikh</cp:lastModifiedBy>
  <cp:revision>88</cp:revision>
  <dcterms:created xsi:type="dcterms:W3CDTF">2021-01-08T14:04:47Z</dcterms:created>
  <dcterms:modified xsi:type="dcterms:W3CDTF">2021-01-19T05:54:45Z</dcterms:modified>
</cp:coreProperties>
</file>