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6" r:id="rId8"/>
    <p:sldId id="262" r:id="rId9"/>
    <p:sldId id="265" r:id="rId10"/>
    <p:sldId id="264"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81"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6692" y="2419350"/>
            <a:ext cx="10943167" cy="1082675"/>
          </a:xfrm>
        </p:spPr>
        <p:txBody>
          <a:bodyPr/>
          <a:lstStyle/>
          <a:p>
            <a:pPr algn="l"/>
            <a:r>
              <a:rPr lang="en-US" sz="6600" b="1" dirty="0"/>
              <a:t>NewSQL Database</a:t>
            </a:r>
            <a:endParaRPr lang="en-US" sz="6600" b="1" dirty="0"/>
          </a:p>
        </p:txBody>
      </p:sp>
      <p:sp>
        <p:nvSpPr>
          <p:cNvPr id="3" name="Subtitle 2"/>
          <p:cNvSpPr>
            <a:spLocks noGrp="1"/>
          </p:cNvSpPr>
          <p:nvPr>
            <p:ph type="subTitle" idx="1"/>
          </p:nvPr>
        </p:nvSpPr>
        <p:spPr>
          <a:xfrm>
            <a:off x="623993" y="4745990"/>
            <a:ext cx="10949517" cy="1752600"/>
          </a:xfrm>
        </p:spPr>
        <p:txBody>
          <a:bodyPr/>
          <a:lstStyle/>
          <a:p>
            <a:r>
              <a:rPr lang="en-US" b="1">
                <a:solidFill>
                  <a:schemeClr val="tx1"/>
                </a:solidFill>
              </a:rPr>
              <a:t>HUMAIL SHAHZAD -BCSF18M005</a:t>
            </a:r>
            <a:endParaRPr lang="en-US" b="1">
              <a:solidFill>
                <a:schemeClr val="tx1"/>
              </a:solidFill>
            </a:endParaRPr>
          </a:p>
          <a:p>
            <a:r>
              <a:rPr lang="en-US" b="1">
                <a:solidFill>
                  <a:schemeClr val="tx1"/>
                </a:solidFill>
              </a:rPr>
              <a:t>ARFA FAROOQI- BCSF18M018</a:t>
            </a:r>
            <a:endParaRPr lang="en-US" b="1">
              <a:solidFill>
                <a:schemeClr val="tx1"/>
              </a:solidFill>
            </a:endParaRPr>
          </a:p>
          <a:p>
            <a:r>
              <a:rPr lang="en-US" b="1">
                <a:solidFill>
                  <a:schemeClr val="tx1"/>
                </a:solidFill>
              </a:rPr>
              <a:t>ZAINAB NAZ BUTT-BCSF18M039</a:t>
            </a:r>
            <a:endParaRPr lang="en-US" b="1">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CATEGORIES OF NewSQL DB</a:t>
            </a:r>
            <a:endParaRPr lang="en-US" b="1"/>
          </a:p>
        </p:txBody>
      </p:sp>
      <p:sp>
        <p:nvSpPr>
          <p:cNvPr id="3" name="Content Placeholder 2"/>
          <p:cNvSpPr>
            <a:spLocks noGrp="1"/>
          </p:cNvSpPr>
          <p:nvPr>
            <p:ph idx="1"/>
          </p:nvPr>
        </p:nvSpPr>
        <p:spPr/>
        <p:txBody>
          <a:bodyPr>
            <a:normAutofit lnSpcReduction="20000"/>
          </a:bodyPr>
          <a:p>
            <a:pPr marL="0" indent="0">
              <a:buNone/>
            </a:pPr>
            <a:r>
              <a:rPr lang="en-US"/>
              <a:t>NewSQL systems can be loosely grouped into three categories:</a:t>
            </a:r>
            <a:endParaRPr lang="en-US"/>
          </a:p>
          <a:p>
            <a:pPr marL="0" indent="0">
              <a:buNone/>
            </a:pPr>
            <a:endParaRPr lang="en-US"/>
          </a:p>
          <a:p>
            <a:pPr>
              <a:buFont typeface="Wingdings" panose="05000000000000000000" charset="0"/>
              <a:buChar char="Ø"/>
            </a:pPr>
            <a:r>
              <a:rPr lang="en-US" b="1"/>
              <a:t>New architectures</a:t>
            </a:r>
            <a:endParaRPr lang="en-US" b="1"/>
          </a:p>
          <a:p>
            <a:pPr marL="0" indent="0">
              <a:buFont typeface="Wingdings" panose="05000000000000000000" charset="0"/>
              <a:buNone/>
            </a:pPr>
            <a:endParaRPr lang="en-US" b="1"/>
          </a:p>
          <a:p>
            <a:pPr>
              <a:buFont typeface="Wingdings" panose="05000000000000000000" charset="0"/>
              <a:buChar char="Ø"/>
            </a:pPr>
            <a:r>
              <a:rPr lang="en-US" b="1"/>
              <a:t>SQL engines</a:t>
            </a:r>
            <a:endParaRPr lang="en-US" b="1"/>
          </a:p>
          <a:p>
            <a:pPr marL="0" indent="0">
              <a:buFont typeface="Wingdings" panose="05000000000000000000" charset="0"/>
              <a:buNone/>
            </a:pPr>
            <a:endParaRPr lang="en-US" b="1"/>
          </a:p>
          <a:p>
            <a:pPr>
              <a:buFont typeface="Wingdings" panose="05000000000000000000" charset="0"/>
              <a:buChar char="Ø"/>
            </a:pPr>
            <a:r>
              <a:rPr lang="en-US" b="1"/>
              <a:t>Transparent sharding</a:t>
            </a:r>
            <a:endParaRPr lang="en-US" b="1"/>
          </a:p>
          <a:p>
            <a:pPr>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TYPES OF NewSQL DB</a:t>
            </a:r>
            <a:endParaRPr lang="en-US" b="1"/>
          </a:p>
        </p:txBody>
      </p:sp>
      <p:pic>
        <p:nvPicPr>
          <p:cNvPr id="4" name="Picture 3" descr="0_UD6-y2XE1xLebAbP"/>
          <p:cNvPicPr>
            <a:picLocks noChangeAspect="1"/>
          </p:cNvPicPr>
          <p:nvPr>
            <p:ph idx="1"/>
          </p:nvPr>
        </p:nvPicPr>
        <p:blipFill>
          <a:blip r:embed="rId1"/>
          <a:stretch>
            <a:fillRect/>
          </a:stretch>
        </p:blipFill>
        <p:spPr>
          <a:xfrm>
            <a:off x="909320" y="1919605"/>
            <a:ext cx="10372725" cy="4162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CONT...</a:t>
            </a:r>
            <a:endParaRPr lang="en-US"/>
          </a:p>
        </p:txBody>
      </p:sp>
      <p:sp>
        <p:nvSpPr>
          <p:cNvPr id="3" name="Content Placeholder 2"/>
          <p:cNvSpPr>
            <a:spLocks noGrp="1"/>
          </p:cNvSpPr>
          <p:nvPr>
            <p:ph idx="1"/>
          </p:nvPr>
        </p:nvSpPr>
        <p:spPr/>
        <p:txBody>
          <a:bodyPr>
            <a:normAutofit lnSpcReduction="10000"/>
          </a:bodyPr>
          <a:p>
            <a:pPr marL="0" indent="0">
              <a:buNone/>
            </a:pPr>
            <a:r>
              <a:rPr lang="en-US" b="1">
                <a:sym typeface="+mn-ea"/>
              </a:rPr>
              <a:t>Following are a few of the leading NewSQL databases. </a:t>
            </a:r>
            <a:endParaRPr lang="en-US" b="1">
              <a:sym typeface="+mn-ea"/>
            </a:endParaRPr>
          </a:p>
          <a:p>
            <a:pPr marL="0" indent="0">
              <a:buNone/>
            </a:pPr>
            <a:endParaRPr lang="en-US" b="1"/>
          </a:p>
          <a:p>
            <a:pPr>
              <a:buFont typeface="Wingdings" panose="05000000000000000000" charset="0"/>
              <a:buChar char="Ø"/>
            </a:pPr>
            <a:r>
              <a:rPr lang="en-US">
                <a:sym typeface="+mn-ea"/>
              </a:rPr>
              <a:t>TiDB</a:t>
            </a:r>
            <a:endParaRPr lang="en-US">
              <a:sym typeface="+mn-ea"/>
            </a:endParaRPr>
          </a:p>
          <a:p>
            <a:pPr marL="0" indent="0">
              <a:buFont typeface="Wingdings" panose="05000000000000000000" charset="0"/>
              <a:buNone/>
            </a:pPr>
            <a:endParaRPr lang="en-US"/>
          </a:p>
          <a:p>
            <a:pPr>
              <a:buFont typeface="Wingdings" panose="05000000000000000000" charset="0"/>
              <a:buChar char="Ø"/>
            </a:pPr>
            <a:r>
              <a:rPr lang="en-US">
                <a:sym typeface="+mn-ea"/>
              </a:rPr>
              <a:t>CockroachDB</a:t>
            </a:r>
            <a:endParaRPr lang="en-US">
              <a:sym typeface="+mn-ea"/>
            </a:endParaRPr>
          </a:p>
          <a:p>
            <a:pPr marL="0" indent="0">
              <a:buFont typeface="Wingdings" panose="05000000000000000000" charset="0"/>
              <a:buNone/>
            </a:pPr>
            <a:endParaRPr lang="en-US"/>
          </a:p>
          <a:p>
            <a:pPr>
              <a:buFont typeface="Wingdings" panose="05000000000000000000" charset="0"/>
              <a:buChar char="Ø"/>
            </a:pPr>
            <a:r>
              <a:rPr lang="en-US">
                <a:sym typeface="+mn-ea"/>
              </a:rPr>
              <a:t>FaunaDB</a:t>
            </a:r>
            <a:endParaRPr lang="en-US">
              <a:sym typeface="+mn-ea"/>
            </a:endParaRPr>
          </a:p>
          <a:p>
            <a:pPr marL="0" indent="0">
              <a:buFont typeface="Wingdings" panose="05000000000000000000" charset="0"/>
              <a:buNone/>
            </a:pPr>
            <a:endParaRPr lang="en-US"/>
          </a:p>
          <a:p>
            <a:pPr>
              <a:buFont typeface="Wingdings" panose="05000000000000000000" charset="0"/>
              <a:buChar char="Ø"/>
            </a:pPr>
            <a:r>
              <a:rPr lang="en-US">
                <a:sym typeface="+mn-ea"/>
              </a:rPr>
              <a:t>Vitess </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CONT...</a:t>
            </a:r>
            <a:endParaRPr lang="en-US"/>
          </a:p>
        </p:txBody>
      </p:sp>
      <p:sp>
        <p:nvSpPr>
          <p:cNvPr id="3" name="Content Placeholder 2"/>
          <p:cNvSpPr>
            <a:spLocks noGrp="1"/>
          </p:cNvSpPr>
          <p:nvPr>
            <p:ph idx="1"/>
          </p:nvPr>
        </p:nvSpPr>
        <p:spPr/>
        <p:txBody>
          <a:bodyPr>
            <a:normAutofit/>
          </a:bodyPr>
          <a:p>
            <a:pPr marL="0" indent="0">
              <a:buNone/>
            </a:pPr>
            <a:r>
              <a:rPr lang="en-US" b="1"/>
              <a:t>TIDB</a:t>
            </a:r>
            <a:endParaRPr lang="en-US" b="1"/>
          </a:p>
          <a:p>
            <a:pPr marL="0" indent="0">
              <a:buNone/>
            </a:pPr>
            <a:r>
              <a:rPr lang="en-US"/>
              <a:t>TiDB is an open source database that supports distributed HTAP (Hybrid Transactional and Analytical Processing) and is compatible with MySQL.</a:t>
            </a:r>
            <a:endParaRPr lang="en-US"/>
          </a:p>
          <a:p>
            <a:pPr marL="0" indent="0">
              <a:buNone/>
            </a:pPr>
            <a:r>
              <a:rPr lang="en-US" b="1"/>
              <a:t>FEATURES</a:t>
            </a:r>
            <a:endParaRPr lang="en-US" b="1"/>
          </a:p>
          <a:p>
            <a:pPr>
              <a:buFont typeface="Arial" panose="020B0604020202020204" pitchFamily="34" charset="0"/>
              <a:buChar char="•"/>
            </a:pPr>
            <a:r>
              <a:rPr lang="en-US"/>
              <a:t>Hybrid</a:t>
            </a:r>
            <a:endParaRPr lang="en-US"/>
          </a:p>
          <a:p>
            <a:pPr>
              <a:buFont typeface="Arial" panose="020B0604020202020204" pitchFamily="34" charset="0"/>
              <a:buChar char="•"/>
            </a:pPr>
            <a:r>
              <a:rPr lang="en-US"/>
              <a:t>Cloud Native </a:t>
            </a:r>
            <a:endParaRPr lang="en-US"/>
          </a:p>
          <a:p>
            <a:pPr>
              <a:buFont typeface="Arial" panose="020B0604020202020204" pitchFamily="34" charset="0"/>
              <a:buChar char="•"/>
            </a:pPr>
            <a:r>
              <a:rPr lang="en-US"/>
              <a:t>MySQL Compatible </a:t>
            </a:r>
            <a:endParaRPr lang="en-US"/>
          </a:p>
          <a:p>
            <a:pPr>
              <a:buFont typeface="Arial" panose="020B0604020202020204" pitchFamily="34" charset="0"/>
              <a:buChar char="•"/>
            </a:pPr>
            <a:r>
              <a:rPr lang="en-US"/>
              <a:t>Less ETL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CONT...</a:t>
            </a:r>
            <a:endParaRPr lang="en-US"/>
          </a:p>
        </p:txBody>
      </p:sp>
      <p:sp>
        <p:nvSpPr>
          <p:cNvPr id="3" name="Content Placeholder 2"/>
          <p:cNvSpPr>
            <a:spLocks noGrp="1"/>
          </p:cNvSpPr>
          <p:nvPr>
            <p:ph idx="1"/>
          </p:nvPr>
        </p:nvSpPr>
        <p:spPr/>
        <p:txBody>
          <a:bodyPr/>
          <a:p>
            <a:pPr marL="0" indent="0">
              <a:buNone/>
            </a:pPr>
            <a:r>
              <a:rPr lang="en-US" b="1"/>
              <a:t>COCKROACH DB</a:t>
            </a:r>
            <a:endParaRPr lang="en-US" b="1"/>
          </a:p>
          <a:p>
            <a:pPr marL="0" indent="0">
              <a:buNone/>
            </a:pPr>
            <a:endParaRPr lang="en-US"/>
          </a:p>
          <a:p>
            <a:pPr>
              <a:buFont typeface="Arial" panose="020B0604020202020204" pitchFamily="34" charset="0"/>
              <a:buChar char="•"/>
            </a:pPr>
            <a:r>
              <a:rPr lang="en-US"/>
              <a:t>CockroachDB is a distributed SQL open source database built on a transactional and strongly-consistent key-value store. </a:t>
            </a:r>
            <a:endParaRPr lang="en-US"/>
          </a:p>
          <a:p>
            <a:r>
              <a:rPr lang="en-US"/>
              <a:t>It scales horizontally; survives disk, machine, rack, and even datacenter failures with minimal disruption and manual intervention; supports strongly-consistent ACID transactions; and provides a familiar SQL API for structuring, manipulating, and querying data.</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CONT...</a:t>
            </a:r>
            <a:endParaRPr lang="en-US"/>
          </a:p>
        </p:txBody>
      </p:sp>
      <p:sp>
        <p:nvSpPr>
          <p:cNvPr id="3" name="Content Placeholder 2"/>
          <p:cNvSpPr>
            <a:spLocks noGrp="1"/>
          </p:cNvSpPr>
          <p:nvPr>
            <p:ph idx="1"/>
          </p:nvPr>
        </p:nvSpPr>
        <p:spPr/>
        <p:txBody>
          <a:bodyPr/>
          <a:p>
            <a:pPr marL="0" indent="0">
              <a:buNone/>
            </a:pPr>
            <a:r>
              <a:rPr lang="en-US" b="1"/>
              <a:t>FEATURES</a:t>
            </a:r>
            <a:endParaRPr lang="en-US" b="1"/>
          </a:p>
          <a:p>
            <a:pPr marL="0" indent="0">
              <a:buNone/>
            </a:pPr>
            <a:endParaRPr lang="en-US"/>
          </a:p>
          <a:p>
            <a:pPr>
              <a:buFont typeface="Arial" panose="020B0604020202020204" pitchFamily="34" charset="0"/>
              <a:buChar char="•"/>
            </a:pPr>
            <a:r>
              <a:rPr lang="en-US"/>
              <a:t>SQL Compatible </a:t>
            </a:r>
            <a:endParaRPr lang="en-US"/>
          </a:p>
          <a:p>
            <a:pPr marL="0" indent="0">
              <a:buFont typeface="Arial" panose="020B0604020202020204" pitchFamily="34" charset="0"/>
              <a:buNone/>
            </a:pPr>
            <a:endParaRPr lang="en-US"/>
          </a:p>
          <a:p>
            <a:pPr>
              <a:buFont typeface="Arial" panose="020B0604020202020204" pitchFamily="34" charset="0"/>
              <a:buChar char="•"/>
            </a:pPr>
            <a:r>
              <a:rPr lang="en-US"/>
              <a:t>SQL Compatible </a:t>
            </a:r>
            <a:endParaRPr lang="en-US"/>
          </a:p>
          <a:p>
            <a:pPr>
              <a:buFont typeface="Arial" panose="020B0604020202020204" pitchFamily="34" charset="0"/>
              <a:buChar char="•"/>
            </a:pPr>
            <a:endParaRPr lang="en-US"/>
          </a:p>
          <a:p>
            <a:pPr>
              <a:buFont typeface="Arial" panose="020B0604020202020204" pitchFamily="34" charset="0"/>
              <a:buChar char="•"/>
            </a:pPr>
            <a:r>
              <a:rPr lang="en-US"/>
              <a:t>Online Schema Changes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CONT...</a:t>
            </a:r>
            <a:endParaRPr lang="en-US"/>
          </a:p>
        </p:txBody>
      </p:sp>
      <p:sp>
        <p:nvSpPr>
          <p:cNvPr id="3" name="Content Placeholder 2"/>
          <p:cNvSpPr>
            <a:spLocks noGrp="1"/>
          </p:cNvSpPr>
          <p:nvPr>
            <p:ph idx="1"/>
          </p:nvPr>
        </p:nvSpPr>
        <p:spPr/>
        <p:txBody>
          <a:bodyPr/>
          <a:p>
            <a:pPr marL="0" indent="0">
              <a:buNone/>
            </a:pPr>
            <a:r>
              <a:rPr lang="en-US" b="1"/>
              <a:t>FAUNA DB</a:t>
            </a:r>
            <a:endParaRPr lang="en-US" b="1"/>
          </a:p>
          <a:p>
            <a:pPr marL="0" indent="0">
              <a:buNone/>
            </a:pPr>
            <a:endParaRPr lang="en-US"/>
          </a:p>
          <a:p>
            <a:pPr marL="0" indent="0">
              <a:buNone/>
            </a:pPr>
            <a:r>
              <a:rPr lang="en-US"/>
              <a:t>“FaunaDB is a modern distributed operational database for cloud and container-centric environments. It is the world’s first commercial database that is inspired by Calvin, a strictly serializable transaction protocol for multi-region environments.” </a:t>
            </a:r>
            <a:endParaRPr lang="en-US"/>
          </a:p>
          <a:p>
            <a:pPr marL="0" indent="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TYPES CONT...</a:t>
            </a:r>
            <a:br>
              <a:rPr lang="en-US"/>
            </a:br>
            <a:endParaRPr lang="en-US"/>
          </a:p>
        </p:txBody>
      </p:sp>
      <p:sp>
        <p:nvSpPr>
          <p:cNvPr id="3" name="Content Placeholder 2"/>
          <p:cNvSpPr>
            <a:spLocks noGrp="1"/>
          </p:cNvSpPr>
          <p:nvPr>
            <p:ph idx="1"/>
          </p:nvPr>
        </p:nvSpPr>
        <p:spPr/>
        <p:txBody>
          <a:bodyPr>
            <a:normAutofit lnSpcReduction="10000"/>
          </a:bodyPr>
          <a:p>
            <a:pPr marL="0" indent="0">
              <a:buNone/>
            </a:pPr>
            <a:r>
              <a:rPr lang="en-US" b="1">
                <a:sym typeface="+mn-ea"/>
              </a:rPr>
              <a:t>FEATURES</a:t>
            </a:r>
            <a:endParaRPr lang="en-US" b="1">
              <a:sym typeface="+mn-ea"/>
            </a:endParaRPr>
          </a:p>
          <a:p>
            <a:pPr marL="0" indent="0">
              <a:buNone/>
            </a:pPr>
            <a:endParaRPr lang="en-US">
              <a:sym typeface="+mn-ea"/>
            </a:endParaRPr>
          </a:p>
          <a:p>
            <a:pPr>
              <a:buFont typeface="Arial" panose="020B0604020202020204" pitchFamily="34" charset="0"/>
              <a:buChar char="•"/>
            </a:pPr>
            <a:r>
              <a:rPr lang="en-US"/>
              <a:t>Active-Active </a:t>
            </a:r>
            <a:endParaRPr lang="en-US">
              <a:sym typeface="+mn-ea"/>
            </a:endParaRPr>
          </a:p>
          <a:p>
            <a:pPr>
              <a:buFont typeface="Arial" panose="020B0604020202020204" pitchFamily="34" charset="0"/>
              <a:buChar char="•"/>
            </a:pPr>
            <a:endParaRPr lang="en-US">
              <a:sym typeface="+mn-ea"/>
            </a:endParaRPr>
          </a:p>
          <a:p>
            <a:pPr>
              <a:buFont typeface="Arial" panose="020B0604020202020204" pitchFamily="34" charset="0"/>
              <a:buChar char="•"/>
            </a:pPr>
            <a:r>
              <a:rPr lang="en-US"/>
              <a:t>Multiple Models</a:t>
            </a:r>
            <a:endParaRPr lang="en-US">
              <a:sym typeface="+mn-ea"/>
            </a:endParaRPr>
          </a:p>
          <a:p>
            <a:pPr>
              <a:buFont typeface="Arial" panose="020B0604020202020204" pitchFamily="34" charset="0"/>
              <a:buChar char="•"/>
            </a:pPr>
            <a:endParaRPr lang="en-US">
              <a:sym typeface="+mn-ea"/>
            </a:endParaRPr>
          </a:p>
          <a:p>
            <a:pPr>
              <a:buFont typeface="Arial" panose="020B0604020202020204" pitchFamily="34" charset="0"/>
              <a:buChar char="•"/>
            </a:pPr>
            <a:r>
              <a:rPr lang="en-US"/>
              <a:t>Data Temporality</a:t>
            </a:r>
            <a:endParaRPr lang="en-US">
              <a:sym typeface="+mn-ea"/>
            </a:endParaRPr>
          </a:p>
          <a:p>
            <a:pPr>
              <a:buFont typeface="Arial" panose="020B0604020202020204" pitchFamily="34" charset="0"/>
              <a:buChar char="•"/>
            </a:pPr>
            <a:endParaRPr lang="en-US">
              <a:sym typeface="+mn-ea"/>
            </a:endParaRPr>
          </a:p>
          <a:p>
            <a:pPr>
              <a:buFont typeface="Arial" panose="020B0604020202020204" pitchFamily="34" charset="0"/>
              <a:buChar char="•"/>
            </a:pPr>
            <a:r>
              <a:rPr lang="en-US"/>
              <a:t>Horizontal Scalability</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TYPES CONT...</a:t>
            </a:r>
            <a:br>
              <a:rPr lang="en-US"/>
            </a:br>
            <a:endParaRPr lang="en-US"/>
          </a:p>
        </p:txBody>
      </p:sp>
      <p:sp>
        <p:nvSpPr>
          <p:cNvPr id="3" name="Content Placeholder 2"/>
          <p:cNvSpPr>
            <a:spLocks noGrp="1"/>
          </p:cNvSpPr>
          <p:nvPr>
            <p:ph idx="1"/>
          </p:nvPr>
        </p:nvSpPr>
        <p:spPr/>
        <p:txBody>
          <a:bodyPr/>
          <a:p>
            <a:pPr marL="0" indent="0">
              <a:buNone/>
            </a:pPr>
            <a:r>
              <a:rPr lang="en-US" b="1"/>
              <a:t>VITESS</a:t>
            </a:r>
            <a:endParaRPr lang="en-US" b="1"/>
          </a:p>
          <a:p>
            <a:pPr marL="0" indent="0">
              <a:buNone/>
            </a:pPr>
            <a:endParaRPr lang="en-US"/>
          </a:p>
          <a:p>
            <a:pPr>
              <a:buFont typeface="Arial" panose="020B0604020202020204" pitchFamily="34" charset="0"/>
              <a:buChar char="•"/>
            </a:pPr>
            <a:r>
              <a:rPr lang="en-US"/>
              <a:t>Vitess is an open source database clustering system for horizontal scaling of MySQL through generalized sharding.</a:t>
            </a:r>
            <a:endParaRPr lang="en-US"/>
          </a:p>
          <a:p>
            <a:pPr>
              <a:buFont typeface="Arial" panose="020B0604020202020204" pitchFamily="34" charset="0"/>
              <a:buChar char="•"/>
            </a:pPr>
            <a:endParaRPr lang="en-US"/>
          </a:p>
          <a:p>
            <a:pPr>
              <a:buFont typeface="Arial" panose="020B0604020202020204" pitchFamily="34" charset="0"/>
              <a:buChar char="•"/>
            </a:pPr>
            <a:r>
              <a:rPr lang="en-US"/>
              <a:t>Vitess was born out of YouTube’s scaling needs and currently supports its backend.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TYPES CONT...</a:t>
            </a:r>
            <a:endParaRPr lang="en-US"/>
          </a:p>
        </p:txBody>
      </p:sp>
      <p:sp>
        <p:nvSpPr>
          <p:cNvPr id="3" name="Content Placeholder 2"/>
          <p:cNvSpPr>
            <a:spLocks noGrp="1"/>
          </p:cNvSpPr>
          <p:nvPr>
            <p:ph idx="1"/>
          </p:nvPr>
        </p:nvSpPr>
        <p:spPr/>
        <p:txBody>
          <a:bodyPr/>
          <a:p>
            <a:pPr marL="0" indent="0">
              <a:buNone/>
            </a:pPr>
            <a:r>
              <a:rPr lang="en-US" b="1"/>
              <a:t>FEATURES</a:t>
            </a:r>
            <a:endParaRPr lang="en-US" b="1"/>
          </a:p>
          <a:p>
            <a:pPr marL="0" indent="0">
              <a:buNone/>
            </a:pPr>
            <a:endParaRPr lang="en-US"/>
          </a:p>
          <a:p>
            <a:r>
              <a:rPr lang="en-US"/>
              <a:t>Scalable MySQL</a:t>
            </a:r>
            <a:endParaRPr lang="en-US"/>
          </a:p>
          <a:p>
            <a:endParaRPr lang="en-US"/>
          </a:p>
          <a:p>
            <a:r>
              <a:rPr lang="en-US"/>
              <a:t>Topology Service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5010" y="591820"/>
            <a:ext cx="10972800" cy="582613"/>
          </a:xfrm>
        </p:spPr>
        <p:txBody>
          <a:bodyPr>
            <a:normAutofit fontScale="90000"/>
          </a:bodyPr>
          <a:p>
            <a:r>
              <a:rPr lang="en-US" b="1">
                <a:sym typeface="+mn-ea"/>
              </a:rPr>
              <a:t>INTRODUCTION:</a:t>
            </a:r>
            <a:br>
              <a:rPr lang="en-US"/>
            </a:br>
            <a:endParaRPr lang="en-US"/>
          </a:p>
        </p:txBody>
      </p:sp>
      <p:sp>
        <p:nvSpPr>
          <p:cNvPr id="3" name="Content Placeholder 2"/>
          <p:cNvSpPr>
            <a:spLocks noGrp="1"/>
          </p:cNvSpPr>
          <p:nvPr>
            <p:ph idx="1"/>
          </p:nvPr>
        </p:nvSpPr>
        <p:spPr/>
        <p:txBody>
          <a:bodyPr/>
          <a:p>
            <a:pPr algn="just">
              <a:buFont typeface="Arial" panose="020B0604020202020204" pitchFamily="34" charset="0"/>
              <a:buChar char="•"/>
            </a:pPr>
            <a:r>
              <a:rPr lang="en-US" sz="2800"/>
              <a:t>NewSQL is a category of SQL database products that address the performance and scalability issues posed by traditional online transaction processing (OLTP) relational database management systems (RDBMS). </a:t>
            </a:r>
            <a:endParaRPr lang="en-US" sz="2800"/>
          </a:p>
          <a:p>
            <a:pPr marL="0" indent="0" algn="just">
              <a:buFont typeface="Arial" panose="020B0604020202020204" pitchFamily="34" charset="0"/>
              <a:buNone/>
            </a:pPr>
            <a:endParaRPr lang="en-US" sz="2800"/>
          </a:p>
          <a:p>
            <a:pPr algn="just">
              <a:buFont typeface="Arial" panose="020B0604020202020204" pitchFamily="34" charset="0"/>
              <a:buChar char="•"/>
            </a:pPr>
            <a:r>
              <a:rPr lang="en-US" sz="2800"/>
              <a:t>NewSQL databases are the latest technologies to appear in the data management arena to address Big Data problems.</a:t>
            </a:r>
            <a:endParaRPr lang="en-US" sz="2800"/>
          </a:p>
          <a:p>
            <a:pPr marL="0" indent="0" algn="just">
              <a:buFont typeface="Arial" panose="020B0604020202020204" pitchFamily="34" charset="0"/>
              <a:buNone/>
            </a:pPr>
            <a:endParaRPr lang="en-US" sz="2800"/>
          </a:p>
          <a:p>
            <a:pPr algn="just">
              <a:buFont typeface="Arial" panose="020B0604020202020204" pitchFamily="34" charset="0"/>
              <a:buChar char="•"/>
            </a:pPr>
            <a:r>
              <a:rPr lang="en-US" sz="2800"/>
              <a:t>NewSQL databases try to bridge the gap between RDBMS and NoSQL.</a:t>
            </a:r>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APPLICATIONS OF NewSQL DB</a:t>
            </a:r>
            <a:endParaRPr lang="en-US" b="1"/>
          </a:p>
        </p:txBody>
      </p:sp>
      <p:sp>
        <p:nvSpPr>
          <p:cNvPr id="3" name="Content Placeholder 2"/>
          <p:cNvSpPr>
            <a:spLocks noGrp="1"/>
          </p:cNvSpPr>
          <p:nvPr>
            <p:ph idx="1"/>
          </p:nvPr>
        </p:nvSpPr>
        <p:spPr/>
        <p:txBody>
          <a:bodyPr/>
          <a:p>
            <a:pPr marL="0" indent="0">
              <a:buNone/>
            </a:pPr>
            <a:r>
              <a:rPr lang="en-US"/>
              <a:t>Typical applications are characterized by heavy OLTP transaction volumes. OLTP transactions;</a:t>
            </a:r>
            <a:endParaRPr lang="en-US"/>
          </a:p>
          <a:p>
            <a:pPr>
              <a:buFont typeface="Wingdings" panose="05000000000000000000" charset="0"/>
              <a:buChar char="Ø"/>
            </a:pPr>
            <a:endParaRPr lang="en-US"/>
          </a:p>
          <a:p>
            <a:pPr>
              <a:buFont typeface="Wingdings" panose="05000000000000000000" charset="0"/>
              <a:buChar char="Ø"/>
            </a:pPr>
            <a:r>
              <a:rPr lang="en-US"/>
              <a:t>are short-lived (i.e., no user stalls)</a:t>
            </a:r>
            <a:endParaRPr lang="en-US"/>
          </a:p>
          <a:p>
            <a:pPr>
              <a:buFont typeface="Wingdings" panose="05000000000000000000" charset="0"/>
              <a:buChar char="Ø"/>
            </a:pPr>
            <a:r>
              <a:rPr lang="en-US"/>
              <a:t>touch small amounts of data per transaction</a:t>
            </a:r>
            <a:endParaRPr lang="en-US"/>
          </a:p>
          <a:p>
            <a:pPr>
              <a:buFont typeface="Wingdings" panose="05000000000000000000" charset="0"/>
              <a:buChar char="Ø"/>
            </a:pPr>
            <a:r>
              <a:rPr lang="en-US"/>
              <a:t>use indexed lookups (no table scans)</a:t>
            </a:r>
            <a:endParaRPr lang="en-US"/>
          </a:p>
          <a:p>
            <a:pPr>
              <a:buFont typeface="Wingdings" panose="05000000000000000000" charset="0"/>
              <a:buChar char="Ø"/>
            </a:pPr>
            <a:r>
              <a:rPr lang="en-US"/>
              <a:t>have a small number of forms (a small number of queries with different arguments).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DIFFERANCE BETWEEN NoSQL &amp; NewSQL </a:t>
            </a:r>
            <a:endParaRPr lang="en-US" b="1"/>
          </a:p>
        </p:txBody>
      </p:sp>
      <p:graphicFrame>
        <p:nvGraphicFramePr>
          <p:cNvPr id="4" name="Content Placeholder 3"/>
          <p:cNvGraphicFramePr/>
          <p:nvPr>
            <p:ph idx="1"/>
          </p:nvPr>
        </p:nvGraphicFramePr>
        <p:xfrm>
          <a:off x="838200" y="1825625"/>
          <a:ext cx="10515600" cy="4391025"/>
        </p:xfrm>
        <a:graphic>
          <a:graphicData uri="http://schemas.openxmlformats.org/drawingml/2006/table">
            <a:tbl>
              <a:tblPr firstRow="1" bandRow="1">
                <a:tableStyleId>{5940675A-B579-460E-94D1-54222C63F5DA}</a:tableStyleId>
              </a:tblPr>
              <a:tblGrid>
                <a:gridCol w="5257800"/>
                <a:gridCol w="5257800"/>
              </a:tblGrid>
              <a:tr h="525145">
                <a:tc>
                  <a:txBody>
                    <a:bodyPr/>
                    <a:p>
                      <a:pPr indent="0" algn="ctr">
                        <a:buNone/>
                      </a:pPr>
                      <a:r>
                        <a:rPr lang="en-US" sz="2800" b="1">
                          <a:latin typeface="Calibri" panose="020F0502020204030204" charset="0"/>
                          <a:cs typeface="Calibri" panose="020F0502020204030204" charset="0"/>
                        </a:rPr>
                        <a:t>NoSQL</a:t>
                      </a:r>
                      <a:endParaRPr lang="en-US" sz="28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1">
                          <a:latin typeface="Calibri" panose="020F0502020204030204" charset="0"/>
                          <a:cs typeface="Calibri" panose="020F0502020204030204" charset="0"/>
                        </a:rPr>
                        <a:t>NewSQL</a:t>
                      </a:r>
                      <a:endParaRPr lang="en-US" sz="2800" b="1">
                        <a:latin typeface="Calibri" panose="020F0502020204030204" charset="0"/>
                        <a:ea typeface="Calibri" panose="020F0502020204030204" charset="0"/>
                        <a:cs typeface="Calibri" panose="020F05020202040302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40155">
                <a:tc>
                  <a:txBody>
                    <a:bodyPr/>
                    <a:p>
                      <a:pPr indent="0">
                        <a:buNone/>
                      </a:pPr>
                      <a:r>
                        <a:rPr lang="en-US" b="0">
                          <a:latin typeface="Calibri" panose="020F0502020204030204" charset="0"/>
                          <a:cs typeface="Calibri" panose="020F0502020204030204" charset="0"/>
                        </a:rPr>
                        <a:t>New breed of non-relational database products</a:t>
                      </a:r>
                      <a:r>
                        <a:rPr lang="en-US" b="1">
                          <a:latin typeface="Calibri" panose="020F0502020204030204" charset="0"/>
                          <a:cs typeface="Calibri" panose="020F0502020204030204" charset="0"/>
                        </a:rPr>
                        <a:t> </a:t>
                      </a:r>
                      <a:endParaRPr lang="en-US" b="0">
                        <a:latin typeface="Wingdings" panose="05000000000000000000" charset="0"/>
                        <a:ea typeface="Wingdings" panose="05000000000000000000" charset="0"/>
                        <a:cs typeface="Wingdings" panose="05000000000000000000"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latin typeface="Calibri" panose="020F0502020204030204" charset="0"/>
                          <a:cs typeface="Calibri" panose="020F0502020204030204" charset="0"/>
                        </a:rPr>
                        <a:t>New breed of relationaldatabase product</a:t>
                      </a:r>
                      <a:r>
                        <a:rPr lang="en-US" b="1">
                          <a:latin typeface="Calibri" panose="020F0502020204030204" charset="0"/>
                          <a:cs typeface="Calibri" panose="020F0502020204030204" charset="0"/>
                        </a:rPr>
                        <a:t> </a:t>
                      </a:r>
                      <a:endParaRPr lang="en-US" b="0">
                        <a:latin typeface="Wingdings" panose="05000000000000000000" charset="0"/>
                        <a:ea typeface="Wingdings" panose="05000000000000000000" charset="0"/>
                        <a:cs typeface="Wingdings" panose="05000000000000000000"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145">
                <a:tc>
                  <a:txBody>
                    <a:bodyPr/>
                    <a:p>
                      <a:pPr indent="0">
                        <a:buNone/>
                      </a:pPr>
                      <a:r>
                        <a:rPr lang="en-US" b="0">
                          <a:latin typeface="Calibri" panose="020F0502020204030204" charset="0"/>
                          <a:cs typeface="Calibri" panose="020F0502020204030204" charset="0"/>
                        </a:rPr>
                        <a:t>Rejections of fixed table schema and join operations</a:t>
                      </a:r>
                      <a:r>
                        <a:rPr lang="en-US" b="1">
                          <a:latin typeface="Calibri" panose="020F0502020204030204" charset="0"/>
                          <a:cs typeface="Calibri" panose="020F0502020204030204" charset="0"/>
                        </a:rPr>
                        <a:t> </a:t>
                      </a:r>
                      <a:endParaRPr lang="en-US" b="0">
                        <a:latin typeface="Wingdings" panose="05000000000000000000" charset="0"/>
                        <a:ea typeface="Wingdings" panose="05000000000000000000" charset="0"/>
                        <a:cs typeface="Wingdings" panose="05000000000000000000"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latin typeface="Calibri" panose="020F0502020204030204" charset="0"/>
                          <a:cs typeface="Calibri" panose="020F0502020204030204" charset="0"/>
                        </a:rPr>
                        <a:t>Retain SQL and ACID</a:t>
                      </a:r>
                      <a:r>
                        <a:rPr lang="en-US" b="1">
                          <a:latin typeface="Calibri" panose="020F0502020204030204" charset="0"/>
                          <a:cs typeface="Calibri" panose="020F0502020204030204" charset="0"/>
                        </a:rPr>
                        <a:t> </a:t>
                      </a:r>
                      <a:endParaRPr lang="en-US" b="0">
                        <a:latin typeface="Wingdings" panose="05000000000000000000" charset="0"/>
                        <a:ea typeface="Wingdings" panose="05000000000000000000" charset="0"/>
                        <a:cs typeface="Wingdings" panose="05000000000000000000"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0290">
                <a:tc>
                  <a:txBody>
                    <a:bodyPr/>
                    <a:p>
                      <a:pPr indent="0">
                        <a:buNone/>
                      </a:pPr>
                      <a:r>
                        <a:rPr lang="en-US" b="0">
                          <a:latin typeface="Calibri" panose="020F0502020204030204" charset="0"/>
                          <a:cs typeface="Calibri" panose="020F0502020204030204" charset="0"/>
                        </a:rPr>
                        <a:t>Designed to meet scalability requirements of distributed architectures</a:t>
                      </a:r>
                      <a:r>
                        <a:rPr lang="en-US" b="1">
                          <a:latin typeface="Calibri" panose="020F0502020204030204" charset="0"/>
                          <a:cs typeface="Calibri" panose="020F0502020204030204" charset="0"/>
                        </a:rPr>
                        <a:t> </a:t>
                      </a:r>
                      <a:endParaRPr lang="en-US" b="0">
                        <a:latin typeface="Wingdings" panose="05000000000000000000" charset="0"/>
                        <a:ea typeface="Wingdings" panose="05000000000000000000" charset="0"/>
                        <a:cs typeface="Wingdings" panose="05000000000000000000"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latin typeface="Calibri" panose="020F0502020204030204" charset="0"/>
                          <a:cs typeface="Calibri" panose="020F0502020204030204" charset="0"/>
                        </a:rPr>
                        <a:t>Designed to meet scalability requirements of distributed architectures</a:t>
                      </a:r>
                      <a:r>
                        <a:rPr lang="en-US" b="1">
                          <a:latin typeface="Calibri" panose="020F0502020204030204" charset="0"/>
                          <a:cs typeface="Calibri" panose="020F0502020204030204" charset="0"/>
                        </a:rPr>
                        <a:t> </a:t>
                      </a:r>
                      <a:endParaRPr lang="en-US" b="0">
                        <a:latin typeface="Wingdings" panose="05000000000000000000" charset="0"/>
                        <a:ea typeface="Wingdings" panose="05000000000000000000" charset="0"/>
                        <a:cs typeface="Wingdings" panose="05000000000000000000"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0290">
                <a:tc>
                  <a:txBody>
                    <a:bodyPr/>
                    <a:p>
                      <a:pPr indent="0">
                        <a:buNone/>
                      </a:pPr>
                      <a:r>
                        <a:rPr lang="en-US" b="0">
                          <a:latin typeface="Calibri" panose="020F0502020204030204" charset="0"/>
                          <a:cs typeface="Calibri" panose="020F0502020204030204" charset="0"/>
                        </a:rPr>
                        <a:t>And/or schema-less datamanagement requirements.</a:t>
                      </a:r>
                      <a:r>
                        <a:rPr lang="en-US" b="1">
                          <a:latin typeface="Calibri" panose="020F0502020204030204" charset="0"/>
                          <a:cs typeface="Calibri" panose="020F0502020204030204" charset="0"/>
                        </a:rPr>
                        <a:t> </a:t>
                      </a:r>
                      <a:endParaRPr lang="en-US" b="0">
                        <a:latin typeface="Wingdings" panose="05000000000000000000" charset="0"/>
                        <a:ea typeface="Wingdings" panose="05000000000000000000" charset="0"/>
                        <a:cs typeface="Wingdings" panose="05000000000000000000"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b="0">
                          <a:latin typeface="Calibri" panose="020F0502020204030204" charset="0"/>
                          <a:cs typeface="Calibri" panose="020F0502020204030204" charset="0"/>
                        </a:rPr>
                        <a:t>Or improve performance sohorizontal scalability is nolonger a necessity.</a:t>
                      </a:r>
                      <a:endParaRPr lang="en-US" b="0">
                        <a:latin typeface="Wingdings" panose="05000000000000000000" charset="0"/>
                        <a:ea typeface="Wingdings" panose="05000000000000000000" charset="0"/>
                        <a:cs typeface="Wingdings" panose="05000000000000000000"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DISADVANTAGES OF NewSQL DB</a:t>
            </a:r>
            <a:endParaRPr lang="en-US" b="1"/>
          </a:p>
        </p:txBody>
      </p:sp>
      <p:sp>
        <p:nvSpPr>
          <p:cNvPr id="3" name="Content Placeholder 2"/>
          <p:cNvSpPr>
            <a:spLocks noGrp="1"/>
          </p:cNvSpPr>
          <p:nvPr>
            <p:ph idx="1"/>
          </p:nvPr>
        </p:nvSpPr>
        <p:spPr/>
        <p:txBody>
          <a:bodyPr/>
          <a:p>
            <a:r>
              <a:rPr lang="en-US"/>
              <a:t>Principally, the disadvantages that have been discovered center around NewSQL’s heavy use of in-memory storage. </a:t>
            </a:r>
            <a:endParaRPr lang="en-US"/>
          </a:p>
          <a:p>
            <a:pPr marL="0" indent="0">
              <a:buNone/>
            </a:pPr>
            <a:endParaRPr lang="en-US"/>
          </a:p>
          <a:p>
            <a:r>
              <a:rPr lang="en-US"/>
              <a:t>Critics point to the fact that this can jeopardize the “durability” component of ACID.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normAutofit fontScale="90000"/>
          </a:bodyPr>
          <a:p>
            <a:r>
              <a:rPr lang="en-US" sz="4000" b="1">
                <a:sym typeface="+mn-ea"/>
              </a:rPr>
              <a:t>The Future of NewSQL</a:t>
            </a:r>
            <a:br>
              <a:rPr lang="en-US" sz="4000" b="1"/>
            </a:br>
            <a:endParaRPr lang="en-US" sz="4000" b="1"/>
          </a:p>
        </p:txBody>
      </p:sp>
      <p:sp>
        <p:nvSpPr>
          <p:cNvPr id="3" name="Content Placeholder 2"/>
          <p:cNvSpPr>
            <a:spLocks noGrp="1"/>
          </p:cNvSpPr>
          <p:nvPr>
            <p:ph idx="1"/>
          </p:nvPr>
        </p:nvSpPr>
        <p:spPr/>
        <p:txBody>
          <a:bodyPr/>
          <a:p>
            <a:pPr marL="0" indent="0">
              <a:buNone/>
            </a:pPr>
            <a:endParaRPr lang="en-US" sz="4400"/>
          </a:p>
          <a:p>
            <a:pPr marL="0" indent="0">
              <a:buNone/>
            </a:pPr>
            <a:r>
              <a:rPr lang="en-US" sz="4400"/>
              <a:t>Just like how NoSQL gained momentum earlier in the internet era, the NewSQL databases are gaining momentum and have a lot of potential in the public cloud era.</a:t>
            </a:r>
            <a:endParaRPr lang="en-US"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b="1"/>
              <a:t>HISTORY</a:t>
            </a:r>
            <a:endParaRPr lang="en-US" b="1"/>
          </a:p>
        </p:txBody>
      </p:sp>
      <p:sp>
        <p:nvSpPr>
          <p:cNvPr id="3" name="Content Placeholder 2"/>
          <p:cNvSpPr>
            <a:spLocks noGrp="1"/>
          </p:cNvSpPr>
          <p:nvPr>
            <p:ph idx="1"/>
          </p:nvPr>
        </p:nvSpPr>
        <p:spPr/>
        <p:txBody>
          <a:bodyPr/>
          <a:p>
            <a:endParaRPr lang="en-US"/>
          </a:p>
          <a:p>
            <a:r>
              <a:rPr lang="en-US"/>
              <a:t>The term was first used by 451 Group analyst Matthew Aslett in a 2011 research paper discussing the rise of a new generation of database management systems. </a:t>
            </a:r>
            <a:endParaRPr lang="en-US"/>
          </a:p>
          <a:p>
            <a:pPr marL="0" indent="0">
              <a:buNone/>
            </a:pPr>
            <a:endParaRPr lang="en-US"/>
          </a:p>
          <a:p>
            <a:r>
              <a:rPr lang="en-US"/>
              <a:t>One of the first NewSQL systems was the H-Store parallel database system.</a:t>
            </a:r>
            <a:endParaRPr lang="en-US"/>
          </a:p>
          <a:p>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FEATURES</a:t>
            </a:r>
            <a:endParaRPr lang="en-US" b="1"/>
          </a:p>
        </p:txBody>
      </p:sp>
      <p:sp>
        <p:nvSpPr>
          <p:cNvPr id="3" name="Content Placeholder 2"/>
          <p:cNvSpPr>
            <a:spLocks noGrp="1"/>
          </p:cNvSpPr>
          <p:nvPr>
            <p:ph idx="1"/>
          </p:nvPr>
        </p:nvSpPr>
        <p:spPr/>
        <p:txBody>
          <a:bodyPr>
            <a:normAutofit lnSpcReduction="10000"/>
          </a:bodyPr>
          <a:p>
            <a:pPr marL="0" indent="0">
              <a:buNone/>
            </a:pPr>
            <a:r>
              <a:rPr lang="en-US"/>
              <a:t>NewSQL system must accommodate the following: </a:t>
            </a:r>
            <a:endParaRPr lang="en-US"/>
          </a:p>
          <a:p>
            <a:r>
              <a:rPr lang="en-US"/>
              <a:t>Scale with the level and flexibility of a NoSQL system </a:t>
            </a:r>
            <a:endParaRPr lang="en-US"/>
          </a:p>
          <a:p>
            <a:r>
              <a:rPr lang="en-US"/>
              <a:t>Be ACID compliant </a:t>
            </a:r>
            <a:endParaRPr lang="en-US"/>
          </a:p>
          <a:p>
            <a:r>
              <a:rPr lang="en-US"/>
              <a:t>Be cost effective and efficient </a:t>
            </a:r>
            <a:endParaRPr lang="en-US"/>
          </a:p>
          <a:p>
            <a:r>
              <a:rPr lang="en-US"/>
              <a:t>Not solve the challenge through massive computing needs</a:t>
            </a:r>
            <a:endParaRPr lang="en-US"/>
          </a:p>
          <a:p>
            <a:r>
              <a:rPr lang="en-US"/>
              <a:t>Not require middleware either internalized or externalized</a:t>
            </a:r>
            <a:endParaRPr lang="en-US"/>
          </a:p>
          <a:p>
            <a:r>
              <a:rPr lang="en-US"/>
              <a:t>SQL as the primary interface </a:t>
            </a:r>
            <a:endParaRPr lang="en-US"/>
          </a:p>
          <a:p>
            <a:r>
              <a:rPr lang="en-US"/>
              <a:t>Highly distributed clusters </a:t>
            </a:r>
            <a:endParaRPr lang="en-US"/>
          </a:p>
          <a:p>
            <a:r>
              <a:rPr lang="en-US"/>
              <a:t>Key-value or column-oriented data stores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5645" y="591820"/>
            <a:ext cx="10972800" cy="582613"/>
          </a:xfrm>
        </p:spPr>
        <p:txBody>
          <a:bodyPr/>
          <a:p>
            <a:r>
              <a:rPr lang="en-US" b="1"/>
              <a:t>ACID</a:t>
            </a:r>
            <a:endParaRPr lang="en-US" b="1"/>
          </a:p>
        </p:txBody>
      </p:sp>
      <p:sp>
        <p:nvSpPr>
          <p:cNvPr id="3" name="Content Placeholder 2"/>
          <p:cNvSpPr>
            <a:spLocks noGrp="1"/>
          </p:cNvSpPr>
          <p:nvPr>
            <p:ph sz="half" idx="1"/>
          </p:nvPr>
        </p:nvSpPr>
        <p:spPr/>
        <p:txBody>
          <a:bodyPr/>
          <a:p>
            <a:pPr marL="0" indent="0" algn="just">
              <a:buNone/>
            </a:pPr>
            <a:endParaRPr lang="en-US"/>
          </a:p>
          <a:p>
            <a:pPr marL="0" indent="0" algn="just">
              <a:buNone/>
            </a:pPr>
            <a:r>
              <a:rPr lang="en-US"/>
              <a:t>ACID is an acronym for atomicity, consistency, isolation, and durability. Each of these four qualities is necessary for a transaction to be able to ensure the integrity of data.</a:t>
            </a:r>
            <a:endParaRPr lang="en-US"/>
          </a:p>
          <a:p>
            <a:pPr marL="0" indent="0">
              <a:buNone/>
            </a:pPr>
            <a:endParaRPr lang="en-US"/>
          </a:p>
          <a:p>
            <a:pPr marL="0" indent="0">
              <a:buNone/>
            </a:pPr>
            <a:endParaRPr lang="en-US"/>
          </a:p>
        </p:txBody>
      </p:sp>
      <p:pic>
        <p:nvPicPr>
          <p:cNvPr id="4" name="Picture 1" descr="IMG_256"/>
          <p:cNvPicPr>
            <a:picLocks noChangeAspect="1"/>
          </p:cNvPicPr>
          <p:nvPr>
            <p:ph sz="half" idx="2"/>
          </p:nvPr>
        </p:nvPicPr>
        <p:blipFill>
          <a:blip r:embed="rId1"/>
          <a:stretch>
            <a:fillRect/>
          </a:stretch>
        </p:blipFill>
        <p:spPr>
          <a:xfrm>
            <a:off x="6295390" y="1434465"/>
            <a:ext cx="5163820" cy="302196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ACID cont...</a:t>
            </a:r>
            <a:endParaRPr lang="en-US"/>
          </a:p>
        </p:txBody>
      </p:sp>
      <p:sp>
        <p:nvSpPr>
          <p:cNvPr id="3" name="Content Placeholder 2"/>
          <p:cNvSpPr>
            <a:spLocks noGrp="1"/>
          </p:cNvSpPr>
          <p:nvPr>
            <p:ph idx="1"/>
          </p:nvPr>
        </p:nvSpPr>
        <p:spPr/>
        <p:txBody>
          <a:bodyPr/>
          <a:p>
            <a:pPr marL="0" indent="0">
              <a:buNone/>
            </a:pPr>
            <a:endParaRPr lang="en-US" b="1">
              <a:sym typeface="+mn-ea"/>
            </a:endParaRPr>
          </a:p>
          <a:p>
            <a:pPr marL="0" indent="0">
              <a:buNone/>
            </a:pPr>
            <a:r>
              <a:rPr lang="en-US" b="1">
                <a:sym typeface="+mn-ea"/>
              </a:rPr>
              <a:t>ATOMICITY</a:t>
            </a:r>
            <a:endParaRPr lang="en-US" b="1"/>
          </a:p>
          <a:p>
            <a:pPr>
              <a:buFont typeface="Arial" panose="020B0604020202020204" pitchFamily="34" charset="0"/>
              <a:buChar char="•"/>
            </a:pPr>
            <a:r>
              <a:rPr lang="en-US">
                <a:sym typeface="+mn-ea"/>
              </a:rPr>
              <a:t>Atomicity means that a transaction must exhibit “all or nothing” behavior. Either all of the instructions within the transaction happen, or none of them happen. </a:t>
            </a:r>
            <a:endParaRPr lang="en-US">
              <a:sym typeface="+mn-ea"/>
            </a:endParaRPr>
          </a:p>
          <a:p>
            <a:pPr>
              <a:buFont typeface="Arial" panose="020B0604020202020204" pitchFamily="34" charset="0"/>
              <a:buChar char="•"/>
            </a:pPr>
            <a:endParaRPr lang="en-US">
              <a:sym typeface="+mn-ea"/>
            </a:endParaRPr>
          </a:p>
          <a:p>
            <a:pPr>
              <a:buFont typeface="Arial" panose="020B0604020202020204" pitchFamily="34" charset="0"/>
              <a:buChar char="•"/>
            </a:pPr>
            <a:r>
              <a:rPr lang="en-US">
                <a:sym typeface="+mn-ea"/>
              </a:rPr>
              <a:t>Atomicity preserves the “completeness” of the business process.</a:t>
            </a:r>
            <a:endParaRPr lang="en-US"/>
          </a:p>
          <a:p>
            <a:pPr>
              <a:buFont typeface="Arial" panose="020B0604020202020204" pitchFamily="34" charset="0"/>
              <a:buChar cha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t>ACID cont...</a:t>
            </a:r>
            <a:endParaRPr lang="en-US" sz="4000"/>
          </a:p>
        </p:txBody>
      </p:sp>
      <p:sp>
        <p:nvSpPr>
          <p:cNvPr id="3" name="Content Placeholder 2"/>
          <p:cNvSpPr>
            <a:spLocks noGrp="1"/>
          </p:cNvSpPr>
          <p:nvPr>
            <p:ph idx="1"/>
          </p:nvPr>
        </p:nvSpPr>
        <p:spPr/>
        <p:txBody>
          <a:bodyPr/>
          <a:p>
            <a:pPr marL="0" indent="0">
              <a:buNone/>
            </a:pPr>
            <a:r>
              <a:rPr lang="en-US" b="1"/>
              <a:t>CONSISTENCY</a:t>
            </a:r>
            <a:endParaRPr lang="en-US" b="1"/>
          </a:p>
          <a:p>
            <a:pPr marL="0" indent="0">
              <a:buNone/>
            </a:pPr>
            <a:r>
              <a:rPr lang="en-US"/>
              <a:t>Consistency refers to the state of the data both before and after the transaction is executed.A transaction maintains the consistency of the state of the data. In other words, after a transaction is run, all data in the database is “correct.”</a:t>
            </a:r>
            <a:endParaRPr lang="en-US"/>
          </a:p>
          <a:p>
            <a:pPr marL="0" indent="0">
              <a:buNone/>
            </a:pPr>
            <a:r>
              <a:rPr lang="en-US" b="1"/>
              <a:t>ISOLATION</a:t>
            </a:r>
            <a:endParaRPr lang="en-US" b="1"/>
          </a:p>
          <a:p>
            <a:pPr marL="0" indent="0">
              <a:buNone/>
            </a:pPr>
            <a:r>
              <a:rPr lang="en-US"/>
              <a:t>Isolation means that transactions can run at the same time. Any transactions running in parallel have the illusion that there is no concurrency. In other words, it appears that the system is running only a single transaction at a time.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ACID cont...</a:t>
            </a:r>
            <a:endParaRPr lang="en-US"/>
          </a:p>
        </p:txBody>
      </p:sp>
      <p:sp>
        <p:nvSpPr>
          <p:cNvPr id="3" name="Content Placeholder 2"/>
          <p:cNvSpPr>
            <a:spLocks noGrp="1"/>
          </p:cNvSpPr>
          <p:nvPr>
            <p:ph idx="1"/>
          </p:nvPr>
        </p:nvSpPr>
        <p:spPr/>
        <p:txBody>
          <a:bodyPr/>
          <a:p>
            <a:pPr marL="0" indent="0">
              <a:buNone/>
            </a:pPr>
            <a:r>
              <a:rPr lang="en-US"/>
              <a:t>To achieve isolation, a locking mechanism is required.</a:t>
            </a:r>
            <a:endParaRPr lang="en-US"/>
          </a:p>
          <a:p>
            <a:pPr marL="0" indent="0">
              <a:buNone/>
            </a:pPr>
            <a:endParaRPr lang="en-US"/>
          </a:p>
          <a:p>
            <a:pPr marL="0" indent="0">
              <a:buNone/>
            </a:pPr>
            <a:r>
              <a:rPr lang="en-US" b="1"/>
              <a:t>DURABILITY</a:t>
            </a:r>
            <a:endParaRPr lang="en-US" b="1"/>
          </a:p>
          <a:p>
            <a:pPr marL="0" indent="0">
              <a:buNone/>
            </a:pPr>
            <a:r>
              <a:rPr lang="en-US"/>
              <a:t>Durability refers to the impact of an outage or failure on a running transaction. A durable transaction will not impact the state of data if the transaction ends abnormally. The data will survive any failures.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FLAVOURS OF NewSQL DB</a:t>
            </a:r>
            <a:endParaRPr lang="en-US" b="1"/>
          </a:p>
        </p:txBody>
      </p:sp>
      <p:sp>
        <p:nvSpPr>
          <p:cNvPr id="3" name="Content Placeholder 2"/>
          <p:cNvSpPr>
            <a:spLocks noGrp="1"/>
          </p:cNvSpPr>
          <p:nvPr>
            <p:ph idx="1"/>
          </p:nvPr>
        </p:nvSpPr>
        <p:spPr/>
        <p:txBody>
          <a:bodyPr/>
          <a:p>
            <a:pPr marL="0" indent="0">
              <a:buNone/>
            </a:pPr>
            <a:r>
              <a:rPr lang="en-US" b="1"/>
              <a:t>FIRST FLAVOUR</a:t>
            </a:r>
            <a:endParaRPr lang="en-US" b="1"/>
          </a:p>
          <a:p>
            <a:pPr marL="0" indent="0">
              <a:buNone/>
            </a:pPr>
            <a:r>
              <a:rPr lang="en-US"/>
              <a:t>The first flavor simply provides an automated data sharding layer on top of multiple independent instances of monolithic SQL databases.</a:t>
            </a:r>
            <a:endParaRPr lang="en-US"/>
          </a:p>
          <a:p>
            <a:pPr marL="0" indent="0">
              <a:buNone/>
            </a:pPr>
            <a:endParaRPr lang="en-US"/>
          </a:p>
          <a:p>
            <a:pPr marL="0" indent="0">
              <a:buNone/>
            </a:pPr>
            <a:r>
              <a:rPr lang="en-US" b="1"/>
              <a:t>SECOND FLAVOUR</a:t>
            </a:r>
            <a:endParaRPr lang="en-US" b="1"/>
          </a:p>
          <a:p>
            <a:pPr marL="0" indent="0">
              <a:buNone/>
            </a:pPr>
            <a:r>
              <a:rPr lang="en-US"/>
              <a:t>The second flavor includes the likes of NuoDB, VoltDB and Clustrix that built new distributed storage engines with the goal of keeping the single logical SQL database concept intact.</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5425</Words>
  <Application>WPS Presentation</Application>
  <PresentationFormat>Widescreen</PresentationFormat>
  <Paragraphs>200</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Wingdings</vt:lpstr>
      <vt:lpstr>Microsoft YaHei</vt:lpstr>
      <vt:lpstr>Arial Unicode MS</vt:lpstr>
      <vt:lpstr>Calibri</vt:lpstr>
      <vt:lpstr>Blue Waves</vt:lpstr>
      <vt:lpstr>NewSQL Database</vt:lpstr>
      <vt:lpstr>INTRODUCTION: </vt:lpstr>
      <vt:lpstr>HISTORY</vt:lpstr>
      <vt:lpstr>FEATURES</vt:lpstr>
      <vt:lpstr>ACID</vt:lpstr>
      <vt:lpstr>ACID cont...</vt:lpstr>
      <vt:lpstr>ACID cont...</vt:lpstr>
      <vt:lpstr>ACID cont...</vt:lpstr>
      <vt:lpstr>FLAVOURS OF NewSQL DB</vt:lpstr>
      <vt:lpstr>CATEGORIES OF NewSQL DB</vt:lpstr>
      <vt:lpstr>TYPES OF NewSQL DB</vt:lpstr>
      <vt:lpstr>TYPES CONT...</vt:lpstr>
      <vt:lpstr>TYPES CONT...</vt:lpstr>
      <vt:lpstr>TYPES CONT...</vt:lpstr>
      <vt:lpstr>TYPES CONT...</vt:lpstr>
      <vt:lpstr>TYPES CONT...</vt:lpstr>
      <vt:lpstr>TYPES CONT... </vt:lpstr>
      <vt:lpstr>TYPES CONT... </vt:lpstr>
      <vt:lpstr>TYPES CONT...</vt:lpstr>
      <vt:lpstr>APPLICATIONS OF NewSQL DB</vt:lpstr>
      <vt:lpstr>DIFFERANCE BETWEEN NoSQL &amp; NewSQL </vt:lpstr>
      <vt:lpstr>DISADVANTAGES OF NewSQL DB</vt:lpstr>
      <vt:lpstr>The Future of NewSQL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Dell</cp:lastModifiedBy>
  <cp:revision>3</cp:revision>
  <dcterms:created xsi:type="dcterms:W3CDTF">2021-01-01T02:59:00Z</dcterms:created>
  <dcterms:modified xsi:type="dcterms:W3CDTF">2021-01-10T11:22:25Z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