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299" r:id="rId6"/>
    <p:sldId id="301" r:id="rId7"/>
    <p:sldId id="302" r:id="rId8"/>
    <p:sldId id="304" r:id="rId9"/>
    <p:sldId id="305" r:id="rId10"/>
    <p:sldId id="306" r:id="rId11"/>
    <p:sldId id="308" r:id="rId12"/>
    <p:sldId id="309" r:id="rId13"/>
    <p:sldId id="313" r:id="rId14"/>
    <p:sldId id="311" r:id="rId15"/>
    <p:sldId id="312" r:id="rId16"/>
    <p:sldId id="314" r:id="rId17"/>
    <p:sldId id="315" r:id="rId18"/>
    <p:sldId id="316" r:id="rId19"/>
    <p:sldId id="317" r:id="rId20"/>
    <p:sldId id="320" r:id="rId21"/>
    <p:sldId id="321" r:id="rId22"/>
    <p:sldId id="322" r:id="rId23"/>
    <p:sldId id="323" r:id="rId24"/>
    <p:sldId id="335" r:id="rId25"/>
    <p:sldId id="324" r:id="rId26"/>
    <p:sldId id="330" r:id="rId27"/>
    <p:sldId id="325" r:id="rId28"/>
    <p:sldId id="334" r:id="rId29"/>
    <p:sldId id="328" r:id="rId30"/>
    <p:sldId id="336" r:id="rId31"/>
    <p:sldId id="329" r:id="rId32"/>
    <p:sldId id="331" r:id="rId33"/>
    <p:sldId id="337" r:id="rId34"/>
    <p:sldId id="33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91" autoAdjust="0"/>
    <p:restoredTop sz="94619" autoAdjust="0"/>
  </p:normalViewPr>
  <p:slideViewPr>
    <p:cSldViewPr snapToGrid="0">
      <p:cViewPr varScale="1">
        <p:scale>
          <a:sx n="72" d="100"/>
          <a:sy n="72" d="100"/>
        </p:scale>
        <p:origin x="7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1/14/2021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1/14/2021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1/14/2021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1/14/2021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1/14/2021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1/14/2021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1/14/2021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1/14/2021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1/14/2021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1/14/2021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912607" y="1495451"/>
            <a:ext cx="3635926" cy="2901694"/>
          </a:xfrm>
        </p:spPr>
        <p:txBody>
          <a:bodyPr anchor="b">
            <a:normAutofit/>
          </a:bodyPr>
          <a:lstStyle/>
          <a:p>
            <a:r>
              <a:rPr lang="en-US" sz="4400" dirty="0">
                <a:solidFill>
                  <a:schemeClr val="tx1"/>
                </a:solidFill>
              </a:rPr>
              <a:t>Oracle Architecture</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079410" y="4540941"/>
            <a:ext cx="3205640" cy="774186"/>
          </a:xfrm>
        </p:spPr>
        <p:txBody>
          <a:bodyPr anchor="t">
            <a:normAutofit/>
          </a:bodyPr>
          <a:lstStyle/>
          <a:p>
            <a:pPr>
              <a:lnSpc>
                <a:spcPct val="100000"/>
              </a:lnSpc>
            </a:pPr>
            <a:r>
              <a:rPr lang="en-US" sz="1600" dirty="0"/>
              <a:t>Group based Project</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E050-66CC-4B48-BCDA-E671701C7923}"/>
              </a:ext>
            </a:extLst>
          </p:cNvPr>
          <p:cNvSpPr>
            <a:spLocks noGrp="1"/>
          </p:cNvSpPr>
          <p:nvPr>
            <p:ph type="title"/>
          </p:nvPr>
        </p:nvSpPr>
        <p:spPr/>
        <p:txBody>
          <a:bodyPr/>
          <a:lstStyle/>
          <a:p>
            <a:r>
              <a:rPr lang="en-US" dirty="0"/>
              <a:t>Structure of a Data Block</a:t>
            </a:r>
            <a:endParaRPr lang="en-PK" dirty="0"/>
          </a:p>
        </p:txBody>
      </p:sp>
      <p:pic>
        <p:nvPicPr>
          <p:cNvPr id="2050" name="Picture 2" descr="Data Blocks, Extents, and Segments">
            <a:extLst>
              <a:ext uri="{FF2B5EF4-FFF2-40B4-BE49-F238E27FC236}">
                <a16:creationId xmlns:a16="http://schemas.microsoft.com/office/drawing/2014/main" id="{5BFC0053-9B4E-4350-BDE4-AC485598BC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750" y="1965960"/>
            <a:ext cx="5111750" cy="4397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205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8D224-309D-41D6-8A53-5D43000E3B45}"/>
              </a:ext>
            </a:extLst>
          </p:cNvPr>
          <p:cNvSpPr>
            <a:spLocks noGrp="1"/>
          </p:cNvSpPr>
          <p:nvPr>
            <p:ph type="title"/>
          </p:nvPr>
        </p:nvSpPr>
        <p:spPr/>
        <p:txBody>
          <a:bodyPr>
            <a:normAutofit/>
          </a:bodyPr>
          <a:lstStyle/>
          <a:p>
            <a:r>
              <a:rPr lang="en-US" sz="4800" dirty="0"/>
              <a:t>Extents</a:t>
            </a:r>
            <a:endParaRPr lang="en-PK" sz="4800" dirty="0"/>
          </a:p>
        </p:txBody>
      </p:sp>
      <p:sp>
        <p:nvSpPr>
          <p:cNvPr id="3" name="Content Placeholder 2">
            <a:extLst>
              <a:ext uri="{FF2B5EF4-FFF2-40B4-BE49-F238E27FC236}">
                <a16:creationId xmlns:a16="http://schemas.microsoft.com/office/drawing/2014/main" id="{3B840DCC-492D-45CA-8004-4362C1F45331}"/>
              </a:ext>
            </a:extLst>
          </p:cNvPr>
          <p:cNvSpPr>
            <a:spLocks noGrp="1"/>
          </p:cNvSpPr>
          <p:nvPr>
            <p:ph idx="1"/>
          </p:nvPr>
        </p:nvSpPr>
        <p:spPr/>
        <p:txBody>
          <a:bodyPr>
            <a:normAutofit/>
          </a:bodyPr>
          <a:lstStyle/>
          <a:p>
            <a:pPr>
              <a:buFont typeface="Arial" panose="020B0604020202020204" pitchFamily="34" charset="0"/>
              <a:buChar char="•"/>
            </a:pPr>
            <a:r>
              <a:rPr lang="en-US" sz="2400" dirty="0"/>
              <a:t>  The next level of logical database space is an extent. </a:t>
            </a:r>
          </a:p>
          <a:p>
            <a:pPr>
              <a:buFont typeface="Arial" panose="020B0604020202020204" pitchFamily="34" charset="0"/>
              <a:buChar char="•"/>
            </a:pPr>
            <a:r>
              <a:rPr lang="en-US" sz="2400" dirty="0"/>
              <a:t>  An extent is a specific number of contiguous data blocks, obtained in a single allocation. </a:t>
            </a:r>
          </a:p>
          <a:p>
            <a:pPr>
              <a:buFont typeface="Arial" panose="020B0604020202020204" pitchFamily="34" charset="0"/>
              <a:buChar char="•"/>
            </a:pPr>
            <a:r>
              <a:rPr lang="en-US" sz="2400" dirty="0"/>
              <a:t>  They used to store a specific type of information.</a:t>
            </a:r>
            <a:endParaRPr lang="en-PK" sz="2400" dirty="0"/>
          </a:p>
        </p:txBody>
      </p:sp>
    </p:spTree>
    <p:extLst>
      <p:ext uri="{BB962C8B-B14F-4D97-AF65-F5344CB8AC3E}">
        <p14:creationId xmlns:p14="http://schemas.microsoft.com/office/powerpoint/2010/main" val="1599210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85BA4-DD75-497D-A462-241867806381}"/>
              </a:ext>
            </a:extLst>
          </p:cNvPr>
          <p:cNvSpPr>
            <a:spLocks noGrp="1"/>
          </p:cNvSpPr>
          <p:nvPr>
            <p:ph type="title"/>
          </p:nvPr>
        </p:nvSpPr>
        <p:spPr/>
        <p:txBody>
          <a:bodyPr/>
          <a:lstStyle/>
          <a:p>
            <a:r>
              <a:rPr lang="en-US" dirty="0"/>
              <a:t>Segments</a:t>
            </a:r>
            <a:endParaRPr lang="en-PK" dirty="0"/>
          </a:p>
        </p:txBody>
      </p:sp>
      <p:sp>
        <p:nvSpPr>
          <p:cNvPr id="3" name="Content Placeholder 2">
            <a:extLst>
              <a:ext uri="{FF2B5EF4-FFF2-40B4-BE49-F238E27FC236}">
                <a16:creationId xmlns:a16="http://schemas.microsoft.com/office/drawing/2014/main" id="{91EC3913-7BBB-44A6-8C83-8056CAFF7E27}"/>
              </a:ext>
            </a:extLst>
          </p:cNvPr>
          <p:cNvSpPr>
            <a:spLocks noGrp="1"/>
          </p:cNvSpPr>
          <p:nvPr>
            <p:ph idx="1"/>
          </p:nvPr>
        </p:nvSpPr>
        <p:spPr/>
        <p:txBody>
          <a:bodyPr>
            <a:normAutofit/>
          </a:bodyPr>
          <a:lstStyle/>
          <a:p>
            <a:pPr>
              <a:buFont typeface="Arial" panose="020B0604020202020204" pitchFamily="34" charset="0"/>
              <a:buChar char="•"/>
            </a:pPr>
            <a:r>
              <a:rPr lang="en-US" sz="2400" dirty="0"/>
              <a:t>  Above extents, the level of logical database storage is a segment. </a:t>
            </a:r>
          </a:p>
          <a:p>
            <a:pPr>
              <a:buFont typeface="Arial" panose="020B0604020202020204" pitchFamily="34" charset="0"/>
              <a:buChar char="•"/>
            </a:pPr>
            <a:r>
              <a:rPr lang="en-US" sz="2400" dirty="0"/>
              <a:t>  A segment is a set of extents allocated for a certain logical structure. </a:t>
            </a:r>
          </a:p>
          <a:p>
            <a:pPr>
              <a:buFont typeface="Arial" panose="020B0604020202020204" pitchFamily="34" charset="0"/>
              <a:buChar char="•"/>
            </a:pPr>
            <a:r>
              <a:rPr lang="en-US" sz="2400" dirty="0"/>
              <a:t>  It has four types, including </a:t>
            </a:r>
            <a:r>
              <a:rPr lang="en-US" sz="2400" b="1" dirty="0"/>
              <a:t>data segment</a:t>
            </a:r>
            <a:r>
              <a:rPr lang="en-US" sz="2400" dirty="0"/>
              <a:t>, </a:t>
            </a:r>
            <a:r>
              <a:rPr lang="en-US" sz="2400" b="1" dirty="0"/>
              <a:t>index segment</a:t>
            </a:r>
            <a:r>
              <a:rPr lang="en-US" sz="2400" dirty="0"/>
              <a:t>, </a:t>
            </a:r>
            <a:r>
              <a:rPr lang="en-US" sz="2400" b="1" dirty="0"/>
              <a:t>temporary</a:t>
            </a:r>
            <a:br>
              <a:rPr lang="en-US" sz="2400" b="1" dirty="0"/>
            </a:br>
            <a:r>
              <a:rPr lang="en-US" sz="2400" b="1" dirty="0"/>
              <a:t>  segment</a:t>
            </a:r>
            <a:r>
              <a:rPr lang="en-US" sz="2400" dirty="0"/>
              <a:t>, </a:t>
            </a:r>
            <a:r>
              <a:rPr lang="en-US" sz="2400" b="1" dirty="0"/>
              <a:t>rollback segment.</a:t>
            </a:r>
            <a:endParaRPr lang="en-PK" sz="2400" b="1" dirty="0"/>
          </a:p>
        </p:txBody>
      </p:sp>
    </p:spTree>
    <p:extLst>
      <p:ext uri="{BB962C8B-B14F-4D97-AF65-F5344CB8AC3E}">
        <p14:creationId xmlns:p14="http://schemas.microsoft.com/office/powerpoint/2010/main" val="1342964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CA634-05C0-4C9D-9E75-1C754681A221}"/>
              </a:ext>
            </a:extLst>
          </p:cNvPr>
          <p:cNvSpPr>
            <a:spLocks noGrp="1"/>
          </p:cNvSpPr>
          <p:nvPr>
            <p:ph type="title"/>
          </p:nvPr>
        </p:nvSpPr>
        <p:spPr/>
        <p:txBody>
          <a:bodyPr/>
          <a:lstStyle/>
          <a:p>
            <a:r>
              <a:rPr lang="en-US" dirty="0"/>
              <a:t>Connection among Extents, Data Blocks and Segments</a:t>
            </a:r>
            <a:endParaRPr lang="en-PK" dirty="0"/>
          </a:p>
        </p:txBody>
      </p:sp>
      <p:sp>
        <p:nvSpPr>
          <p:cNvPr id="3" name="Content Placeholder 2">
            <a:extLst>
              <a:ext uri="{FF2B5EF4-FFF2-40B4-BE49-F238E27FC236}">
                <a16:creationId xmlns:a16="http://schemas.microsoft.com/office/drawing/2014/main" id="{48C640EE-7422-40C3-9E3E-291C71A1628D}"/>
              </a:ext>
            </a:extLst>
          </p:cNvPr>
          <p:cNvSpPr>
            <a:spLocks noGrp="1"/>
          </p:cNvSpPr>
          <p:nvPr>
            <p:ph idx="1"/>
          </p:nvPr>
        </p:nvSpPr>
        <p:spPr/>
        <p:txBody>
          <a:bodyPr>
            <a:normAutofit/>
          </a:bodyPr>
          <a:lstStyle/>
          <a:p>
            <a:r>
              <a:rPr lang="en-US" sz="1800" dirty="0"/>
              <a:t>Is illustrated in this very diagram:</a:t>
            </a:r>
          </a:p>
          <a:p>
            <a:endParaRPr lang="en-PK" sz="1800" dirty="0"/>
          </a:p>
        </p:txBody>
      </p:sp>
      <p:pic>
        <p:nvPicPr>
          <p:cNvPr id="4" name="Picture 3" descr="Logical Storage Structures - 11g Release 2 (11.2)">
            <a:extLst>
              <a:ext uri="{FF2B5EF4-FFF2-40B4-BE49-F238E27FC236}">
                <a16:creationId xmlns:a16="http://schemas.microsoft.com/office/drawing/2014/main" id="{4F924DB0-8A54-48E1-9FC6-A702476D787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30992" y="1979585"/>
            <a:ext cx="5924688" cy="3760891"/>
          </a:xfrm>
          <a:prstGeom prst="rect">
            <a:avLst/>
          </a:prstGeom>
          <a:noFill/>
          <a:ln>
            <a:noFill/>
          </a:ln>
        </p:spPr>
      </p:pic>
    </p:spTree>
    <p:extLst>
      <p:ext uri="{BB962C8B-B14F-4D97-AF65-F5344CB8AC3E}">
        <p14:creationId xmlns:p14="http://schemas.microsoft.com/office/powerpoint/2010/main" val="3214598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3D90D-2AD2-42C7-B392-7FBCE2642CDA}"/>
              </a:ext>
            </a:extLst>
          </p:cNvPr>
          <p:cNvSpPr>
            <a:spLocks noGrp="1"/>
          </p:cNvSpPr>
          <p:nvPr>
            <p:ph type="title"/>
          </p:nvPr>
        </p:nvSpPr>
        <p:spPr/>
        <p:txBody>
          <a:bodyPr/>
          <a:lstStyle/>
          <a:p>
            <a:r>
              <a:rPr lang="en-US" dirty="0" err="1"/>
              <a:t>TableSpaces</a:t>
            </a:r>
            <a:endParaRPr lang="en-PK" dirty="0"/>
          </a:p>
        </p:txBody>
      </p:sp>
      <p:sp>
        <p:nvSpPr>
          <p:cNvPr id="3" name="Content Placeholder 2">
            <a:extLst>
              <a:ext uri="{FF2B5EF4-FFF2-40B4-BE49-F238E27FC236}">
                <a16:creationId xmlns:a16="http://schemas.microsoft.com/office/drawing/2014/main" id="{0AE81048-77C3-4B5A-BEDB-6038F55075F3}"/>
              </a:ext>
            </a:extLst>
          </p:cNvPr>
          <p:cNvSpPr>
            <a:spLocks noGrp="1"/>
          </p:cNvSpPr>
          <p:nvPr>
            <p:ph idx="1"/>
          </p:nvPr>
        </p:nvSpPr>
        <p:spPr>
          <a:xfrm>
            <a:off x="1097280" y="2108201"/>
            <a:ext cx="10058400" cy="3760891"/>
          </a:xfrm>
        </p:spPr>
        <p:txBody>
          <a:bodyPr>
            <a:normAutofit/>
          </a:bodyPr>
          <a:lstStyle/>
          <a:p>
            <a:pPr>
              <a:buFont typeface="Arial" panose="020B0604020202020204" pitchFamily="34" charset="0"/>
              <a:buChar char="•"/>
            </a:pPr>
            <a:r>
              <a:rPr lang="en-US" dirty="0"/>
              <a:t>  </a:t>
            </a:r>
            <a:r>
              <a:rPr lang="en-US" sz="2000" dirty="0"/>
              <a:t>An Oracle database is divided into logical storage units called tablespaces. </a:t>
            </a:r>
          </a:p>
          <a:p>
            <a:pPr>
              <a:buFont typeface="Arial" panose="020B0604020202020204" pitchFamily="34" charset="0"/>
              <a:buChar char="•"/>
            </a:pPr>
            <a:r>
              <a:rPr lang="en-US" sz="2000" dirty="0"/>
              <a:t>  A tablespace is used to group related logical structures together.</a:t>
            </a:r>
          </a:p>
          <a:p>
            <a:pPr>
              <a:buFont typeface="Arial" panose="020B0604020202020204" pitchFamily="34" charset="0"/>
              <a:buChar char="•"/>
            </a:pPr>
            <a:r>
              <a:rPr lang="en-US" sz="2000" dirty="0"/>
              <a:t>  For example, tablespaces commonly group all the application’s objects to simplify some        administrative operations.</a:t>
            </a:r>
          </a:p>
          <a:p>
            <a:pPr>
              <a:buFont typeface="Arial" panose="020B0604020202020204" pitchFamily="34" charset="0"/>
              <a:buChar char="•"/>
            </a:pPr>
            <a:r>
              <a:rPr lang="en-US" sz="2000" dirty="0"/>
              <a:t>  </a:t>
            </a:r>
            <a:r>
              <a:rPr lang="en-US" sz="2000" dirty="0">
                <a:effectLst/>
                <a:latin typeface="Calibri" panose="020F0502020204030204" pitchFamily="34" charset="0"/>
                <a:ea typeface="Calibri" panose="020F0502020204030204" pitchFamily="34" charset="0"/>
                <a:cs typeface="Times New Roman" panose="02020603050405020304" pitchFamily="18" charset="0"/>
              </a:rPr>
              <a:t>Every Oracle database contains a tablespace named SYSTEM,</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a:effectLst/>
                <a:latin typeface="Calibri" panose="020F0502020204030204" pitchFamily="34" charset="0"/>
                <a:ea typeface="Calibri" panose="020F0502020204030204" pitchFamily="34" charset="0"/>
                <a:cs typeface="Times New Roman" panose="02020603050405020304" pitchFamily="18" charset="0"/>
              </a:rPr>
              <a:t>which is created automatically when the database is</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a:effectLst/>
                <a:latin typeface="Calibri" panose="020F0502020204030204" pitchFamily="34" charset="0"/>
                <a:ea typeface="Calibri" panose="020F0502020204030204" pitchFamily="34" charset="0"/>
                <a:cs typeface="Times New Roman" panose="02020603050405020304" pitchFamily="18" charset="0"/>
              </a:rPr>
              <a:t>created.</a:t>
            </a:r>
            <a:endParaRPr lang="en-PK" sz="2000" dirty="0"/>
          </a:p>
        </p:txBody>
      </p:sp>
    </p:spTree>
    <p:extLst>
      <p:ext uri="{BB962C8B-B14F-4D97-AF65-F5344CB8AC3E}">
        <p14:creationId xmlns:p14="http://schemas.microsoft.com/office/powerpoint/2010/main" val="991073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1A829-008F-44B3-85F7-C5F03CCEAD28}"/>
              </a:ext>
            </a:extLst>
          </p:cNvPr>
          <p:cNvSpPr>
            <a:spLocks noGrp="1"/>
          </p:cNvSpPr>
          <p:nvPr>
            <p:ph type="title"/>
          </p:nvPr>
        </p:nvSpPr>
        <p:spPr/>
        <p:txBody>
          <a:bodyPr/>
          <a:lstStyle/>
          <a:p>
            <a:r>
              <a:rPr lang="en-US" dirty="0"/>
              <a:t>Schema</a:t>
            </a:r>
            <a:endParaRPr lang="en-PK" dirty="0"/>
          </a:p>
        </p:txBody>
      </p:sp>
      <p:sp>
        <p:nvSpPr>
          <p:cNvPr id="3" name="Content Placeholder 2">
            <a:extLst>
              <a:ext uri="{FF2B5EF4-FFF2-40B4-BE49-F238E27FC236}">
                <a16:creationId xmlns:a16="http://schemas.microsoft.com/office/drawing/2014/main" id="{1D5EC61E-D63E-40A8-A670-EB199FCB409C}"/>
              </a:ext>
            </a:extLst>
          </p:cNvPr>
          <p:cNvSpPr>
            <a:spLocks noGrp="1"/>
          </p:cNvSpPr>
          <p:nvPr>
            <p:ph idx="1"/>
          </p:nvPr>
        </p:nvSpPr>
        <p:spPr/>
        <p:txBody>
          <a:bodyPr/>
          <a:lstStyle/>
          <a:p>
            <a:pPr>
              <a:buFont typeface="Arial" panose="020B0604020202020204" pitchFamily="34" charset="0"/>
              <a:buChar char="•"/>
            </a:pPr>
            <a:r>
              <a:rPr lang="en-US" dirty="0"/>
              <a:t>  A schema is a collection of database objects. </a:t>
            </a:r>
          </a:p>
          <a:p>
            <a:pPr>
              <a:buFont typeface="Arial" panose="020B0604020202020204" pitchFamily="34" charset="0"/>
              <a:buChar char="•"/>
            </a:pPr>
            <a:r>
              <a:rPr lang="en-US" dirty="0"/>
              <a:t>  A schema is owned by a database user and has the same name as that user. Schema objects</a:t>
            </a:r>
            <a:br>
              <a:rPr lang="en-US" dirty="0"/>
            </a:br>
            <a:r>
              <a:rPr lang="en-US" dirty="0"/>
              <a:t>  are the logical structures that directly refer to the database's data. </a:t>
            </a:r>
          </a:p>
          <a:p>
            <a:pPr>
              <a:buFont typeface="Arial" panose="020B0604020202020204" pitchFamily="34" charset="0"/>
              <a:buChar char="•"/>
            </a:pPr>
            <a:r>
              <a:rPr lang="en-US" dirty="0"/>
              <a:t>  Schema objects include structures like </a:t>
            </a:r>
            <a:r>
              <a:rPr lang="en-US" b="1" dirty="0">
                <a:solidFill>
                  <a:schemeClr val="tx1"/>
                </a:solidFill>
              </a:rPr>
              <a:t>tables</a:t>
            </a:r>
            <a:r>
              <a:rPr lang="en-US" dirty="0"/>
              <a:t>, </a:t>
            </a:r>
            <a:r>
              <a:rPr lang="en-US" b="1" dirty="0">
                <a:solidFill>
                  <a:schemeClr val="tx1"/>
                </a:solidFill>
              </a:rPr>
              <a:t>views</a:t>
            </a:r>
            <a:r>
              <a:rPr lang="en-US" dirty="0"/>
              <a:t>, and </a:t>
            </a:r>
            <a:r>
              <a:rPr lang="en-US" b="1" dirty="0">
                <a:solidFill>
                  <a:schemeClr val="tx1"/>
                </a:solidFill>
              </a:rPr>
              <a:t>indexes</a:t>
            </a:r>
            <a:r>
              <a:rPr lang="en-US" dirty="0"/>
              <a:t>, associated with a particular</a:t>
            </a:r>
            <a:br>
              <a:rPr lang="en-US" dirty="0"/>
            </a:br>
            <a:r>
              <a:rPr lang="en-US" dirty="0"/>
              <a:t>  user. Where A user (sometimes called a username) is a name defined in the database that can</a:t>
            </a:r>
            <a:br>
              <a:rPr lang="en-US" dirty="0"/>
            </a:br>
            <a:r>
              <a:rPr lang="en-US" dirty="0"/>
              <a:t>  connect to, and access, objects (schemas).</a:t>
            </a:r>
          </a:p>
          <a:p>
            <a:endParaRPr lang="en-PK" dirty="0"/>
          </a:p>
        </p:txBody>
      </p:sp>
    </p:spTree>
    <p:extLst>
      <p:ext uri="{BB962C8B-B14F-4D97-AF65-F5344CB8AC3E}">
        <p14:creationId xmlns:p14="http://schemas.microsoft.com/office/powerpoint/2010/main" val="79138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3DE1B-FE5E-4C98-96D1-058BCE2C4F6D}"/>
              </a:ext>
            </a:extLst>
          </p:cNvPr>
          <p:cNvSpPr>
            <a:spLocks noGrp="1"/>
          </p:cNvSpPr>
          <p:nvPr>
            <p:ph type="title"/>
          </p:nvPr>
        </p:nvSpPr>
        <p:spPr/>
        <p:txBody>
          <a:bodyPr/>
          <a:lstStyle/>
          <a:p>
            <a:r>
              <a:rPr lang="en-US" dirty="0"/>
              <a:t>Schemas Objects</a:t>
            </a:r>
            <a:endParaRPr lang="en-PK" dirty="0"/>
          </a:p>
        </p:txBody>
      </p:sp>
      <p:sp>
        <p:nvSpPr>
          <p:cNvPr id="3" name="Content Placeholder 2">
            <a:extLst>
              <a:ext uri="{FF2B5EF4-FFF2-40B4-BE49-F238E27FC236}">
                <a16:creationId xmlns:a16="http://schemas.microsoft.com/office/drawing/2014/main" id="{0B7857BA-5726-4DE9-AFF8-1A0F11638567}"/>
              </a:ext>
            </a:extLst>
          </p:cNvPr>
          <p:cNvSpPr>
            <a:spLocks noGrp="1"/>
          </p:cNvSpPr>
          <p:nvPr>
            <p:ph idx="1"/>
          </p:nvPr>
        </p:nvSpPr>
        <p:spPr/>
        <p:txBody>
          <a:bodyPr/>
          <a:lstStyle/>
          <a:p>
            <a:r>
              <a:rPr lang="en-US" sz="2000" b="1" dirty="0" err="1">
                <a:solidFill>
                  <a:schemeClr val="tx1"/>
                </a:solidFill>
              </a:rPr>
              <a:t>i</a:t>
            </a:r>
            <a:r>
              <a:rPr lang="en-US" sz="2000" b="1" dirty="0">
                <a:solidFill>
                  <a:schemeClr val="tx1"/>
                </a:solidFill>
              </a:rPr>
              <a:t>) Tables:</a:t>
            </a:r>
            <a:r>
              <a:rPr lang="en-US" b="1" dirty="0"/>
              <a:t> </a:t>
            </a:r>
            <a:r>
              <a:rPr lang="en-US" dirty="0"/>
              <a:t>These are the basic unit of data storage in an Oracle database. Database tables hold all user-accessible data. Each table has columns and rows. Oracle stores each row of a database table containing data for less than 256 columns as one or more row pieces. </a:t>
            </a:r>
          </a:p>
          <a:p>
            <a:r>
              <a:rPr lang="en-US" sz="1800" b="1" dirty="0">
                <a:solidFill>
                  <a:schemeClr val="tx1"/>
                </a:solidFill>
              </a:rPr>
              <a:t>ii) Views:</a:t>
            </a:r>
            <a:r>
              <a:rPr lang="en-US" dirty="0"/>
              <a:t> Views are customized presentations of data in one or more tables or other views. A view can also be considered a stored query. Views do not actually contain data. Rather, they derive their data from the tables on which they are based, referred to as the base tables of the views. Like tables, views can be queried, updated, inserted into, and deleted.</a:t>
            </a:r>
          </a:p>
          <a:p>
            <a:r>
              <a:rPr lang="en-US" sz="2000" b="1" dirty="0">
                <a:solidFill>
                  <a:schemeClr val="tx1"/>
                </a:solidFill>
              </a:rPr>
              <a:t>iii) Indexes: </a:t>
            </a:r>
            <a:r>
              <a:rPr lang="en-US" dirty="0"/>
              <a:t>Indexes are optional structures associated with tables. Indexes can be created to increase the performance of data retrieval. Just as the index in this manual helps you quickly locate specific information; an Oracle index provides an access path to table data. </a:t>
            </a:r>
            <a:endParaRPr lang="en-PK" dirty="0"/>
          </a:p>
        </p:txBody>
      </p:sp>
    </p:spTree>
    <p:extLst>
      <p:ext uri="{BB962C8B-B14F-4D97-AF65-F5344CB8AC3E}">
        <p14:creationId xmlns:p14="http://schemas.microsoft.com/office/powerpoint/2010/main" val="111818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8AD7D6-AE2B-45F5-AD7B-C413070B4367}"/>
              </a:ext>
            </a:extLst>
          </p:cNvPr>
          <p:cNvPicPr/>
          <p:nvPr/>
        </p:nvPicPr>
        <p:blipFill>
          <a:blip r:embed="rId2">
            <a:extLst>
              <a:ext uri="{28A0092B-C50C-407E-A947-70E740481C1C}">
                <a14:useLocalDpi xmlns:a14="http://schemas.microsoft.com/office/drawing/2010/main" val="0"/>
              </a:ext>
            </a:extLst>
          </a:blip>
          <a:stretch>
            <a:fillRect/>
          </a:stretch>
        </p:blipFill>
        <p:spPr>
          <a:xfrm>
            <a:off x="5512905" y="1737360"/>
            <a:ext cx="5642776" cy="3853821"/>
          </a:xfrm>
          <a:prstGeom prst="rect">
            <a:avLst/>
          </a:prstGeom>
        </p:spPr>
      </p:pic>
      <p:sp>
        <p:nvSpPr>
          <p:cNvPr id="2" name="Title 1">
            <a:extLst>
              <a:ext uri="{FF2B5EF4-FFF2-40B4-BE49-F238E27FC236}">
                <a16:creationId xmlns:a16="http://schemas.microsoft.com/office/drawing/2014/main" id="{A3182036-2032-4CF4-B805-F15DF5921EE4}"/>
              </a:ext>
            </a:extLst>
          </p:cNvPr>
          <p:cNvSpPr>
            <a:spLocks noGrp="1"/>
          </p:cNvSpPr>
          <p:nvPr>
            <p:ph type="title"/>
          </p:nvPr>
        </p:nvSpPr>
        <p:spPr/>
        <p:txBody>
          <a:bodyPr/>
          <a:lstStyle/>
          <a:p>
            <a:r>
              <a:rPr lang="en-US" dirty="0"/>
              <a:t>Physical Data Base Structure</a:t>
            </a:r>
            <a:endParaRPr lang="en-PK" dirty="0"/>
          </a:p>
        </p:txBody>
      </p:sp>
      <p:sp>
        <p:nvSpPr>
          <p:cNvPr id="3" name="Content Placeholder 2">
            <a:extLst>
              <a:ext uri="{FF2B5EF4-FFF2-40B4-BE49-F238E27FC236}">
                <a16:creationId xmlns:a16="http://schemas.microsoft.com/office/drawing/2014/main" id="{BFAAD63B-BDAF-4EE0-88D3-0ECBD99F4C7B}"/>
              </a:ext>
            </a:extLst>
          </p:cNvPr>
          <p:cNvSpPr>
            <a:spLocks noGrp="1"/>
          </p:cNvSpPr>
          <p:nvPr>
            <p:ph idx="1"/>
          </p:nvPr>
        </p:nvSpPr>
        <p:spPr/>
        <p:txBody>
          <a:bodyPr>
            <a:normAutofit/>
          </a:bodyPr>
          <a:lstStyle/>
          <a:p>
            <a:r>
              <a:rPr lang="en-US" sz="2000" dirty="0"/>
              <a:t>There are three basic files system in </a:t>
            </a:r>
            <a:br>
              <a:rPr lang="en-US" sz="2000" dirty="0"/>
            </a:br>
            <a:r>
              <a:rPr lang="en-US" sz="2000" dirty="0"/>
              <a:t>Physical Data base structure, includes:</a:t>
            </a:r>
          </a:p>
          <a:p>
            <a:pPr>
              <a:buFont typeface="Arial" panose="020B0604020202020204" pitchFamily="34" charset="0"/>
              <a:buChar char="•"/>
            </a:pPr>
            <a:r>
              <a:rPr lang="en-US" sz="2000" dirty="0"/>
              <a:t> D</a:t>
            </a:r>
            <a:r>
              <a:rPr lang="en-US" sz="2000" dirty="0">
                <a:effectLst/>
                <a:latin typeface="Calibri" panose="020F0502020204030204" pitchFamily="34" charset="0"/>
                <a:ea typeface="Calibri" panose="020F0502020204030204" pitchFamily="34" charset="0"/>
                <a:cs typeface="Times New Roman" panose="02020603050405020304" pitchFamily="18" charset="0"/>
              </a:rPr>
              <a:t>atafiles </a:t>
            </a:r>
          </a:p>
          <a:p>
            <a:pPr>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 Redo log files</a:t>
            </a:r>
          </a:p>
          <a:p>
            <a:pPr>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 Control files</a:t>
            </a:r>
            <a:r>
              <a:rPr lang="en-US" sz="2000" dirty="0"/>
              <a:t> </a:t>
            </a:r>
          </a:p>
        </p:txBody>
      </p:sp>
    </p:spTree>
    <p:extLst>
      <p:ext uri="{BB962C8B-B14F-4D97-AF65-F5344CB8AC3E}">
        <p14:creationId xmlns:p14="http://schemas.microsoft.com/office/powerpoint/2010/main" val="849161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F715D-1F6B-4C23-83AE-C8A238F5881B}"/>
              </a:ext>
            </a:extLst>
          </p:cNvPr>
          <p:cNvSpPr>
            <a:spLocks noGrp="1"/>
          </p:cNvSpPr>
          <p:nvPr>
            <p:ph type="title"/>
          </p:nvPr>
        </p:nvSpPr>
        <p:spPr/>
        <p:txBody>
          <a:bodyPr/>
          <a:lstStyle/>
          <a:p>
            <a:r>
              <a:rPr lang="en-US" dirty="0"/>
              <a:t>1) Data Files</a:t>
            </a:r>
            <a:endParaRPr lang="en-PK" dirty="0"/>
          </a:p>
        </p:txBody>
      </p:sp>
      <p:sp>
        <p:nvSpPr>
          <p:cNvPr id="3" name="Content Placeholder 2">
            <a:extLst>
              <a:ext uri="{FF2B5EF4-FFF2-40B4-BE49-F238E27FC236}">
                <a16:creationId xmlns:a16="http://schemas.microsoft.com/office/drawing/2014/main" id="{3D9E2973-13E7-4C43-A929-AD04DE7BFED9}"/>
              </a:ext>
            </a:extLst>
          </p:cNvPr>
          <p:cNvSpPr>
            <a:spLocks noGrp="1"/>
          </p:cNvSpPr>
          <p:nvPr>
            <p:ph idx="1"/>
          </p:nvPr>
        </p:nvSpPr>
        <p:spPr>
          <a:xfrm>
            <a:off x="1097280" y="1962427"/>
            <a:ext cx="10058400" cy="4027556"/>
          </a:xfrm>
        </p:spPr>
        <p:txBody>
          <a:bodyPr>
            <a:normAutofit/>
          </a:bodyPr>
          <a:lstStyle/>
          <a:p>
            <a:r>
              <a:rPr lang="en-US" dirty="0"/>
              <a:t>Every Oracle database has one or more physical datafiles. </a:t>
            </a:r>
          </a:p>
          <a:p>
            <a:r>
              <a:rPr lang="en-US" dirty="0"/>
              <a:t>The datafiles contain all the database data. The data of logical database structures, such as </a:t>
            </a:r>
            <a:r>
              <a:rPr lang="en-US" b="1" dirty="0"/>
              <a:t>tables </a:t>
            </a:r>
            <a:r>
              <a:rPr lang="en-US" dirty="0"/>
              <a:t>and </a:t>
            </a:r>
            <a:r>
              <a:rPr lang="en-US" b="1" dirty="0"/>
              <a:t>indexes</a:t>
            </a:r>
            <a:r>
              <a:rPr lang="en-US" dirty="0"/>
              <a:t>, is physically stored in the datafiles allocated for a database.</a:t>
            </a:r>
          </a:p>
          <a:p>
            <a:r>
              <a:rPr lang="en-US" b="1" dirty="0"/>
              <a:t>Characteristics:</a:t>
            </a:r>
          </a:p>
          <a:p>
            <a:pPr lvl="8"/>
            <a:r>
              <a:rPr lang="en-US" sz="2000" dirty="0"/>
              <a:t>A datafile can be associated with only one database. </a:t>
            </a:r>
          </a:p>
          <a:p>
            <a:pPr lvl="8"/>
            <a:r>
              <a:rPr lang="en-US" sz="2000" dirty="0"/>
              <a:t>Datafiles can have certain characteristics set to let them automatically extend when the database runs out of space.</a:t>
            </a:r>
          </a:p>
          <a:p>
            <a:pPr lvl="8"/>
            <a:r>
              <a:rPr lang="en-US" sz="2000" dirty="0"/>
              <a:t>One or more datafiles form a logical unit of database storage called a tablespace.</a:t>
            </a:r>
            <a:endParaRPr lang="en-US" sz="2400" dirty="0"/>
          </a:p>
        </p:txBody>
      </p:sp>
    </p:spTree>
    <p:extLst>
      <p:ext uri="{BB962C8B-B14F-4D97-AF65-F5344CB8AC3E}">
        <p14:creationId xmlns:p14="http://schemas.microsoft.com/office/powerpoint/2010/main" val="3237785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0A48A-F1B1-4403-BC4F-D2498EED44FC}"/>
              </a:ext>
            </a:extLst>
          </p:cNvPr>
          <p:cNvSpPr>
            <a:spLocks noGrp="1"/>
          </p:cNvSpPr>
          <p:nvPr>
            <p:ph type="title"/>
          </p:nvPr>
        </p:nvSpPr>
        <p:spPr/>
        <p:txBody>
          <a:bodyPr/>
          <a:lstStyle/>
          <a:p>
            <a:r>
              <a:rPr lang="en-US" dirty="0"/>
              <a:t>2) Redo log File</a:t>
            </a:r>
            <a:endParaRPr lang="en-PK" dirty="0"/>
          </a:p>
        </p:txBody>
      </p:sp>
      <p:sp>
        <p:nvSpPr>
          <p:cNvPr id="3" name="Content Placeholder 2">
            <a:extLst>
              <a:ext uri="{FF2B5EF4-FFF2-40B4-BE49-F238E27FC236}">
                <a16:creationId xmlns:a16="http://schemas.microsoft.com/office/drawing/2014/main" id="{D5609E50-CCE5-4F45-8305-65ADEEE571B3}"/>
              </a:ext>
            </a:extLst>
          </p:cNvPr>
          <p:cNvSpPr>
            <a:spLocks noGrp="1"/>
          </p:cNvSpPr>
          <p:nvPr>
            <p:ph idx="1"/>
          </p:nvPr>
        </p:nvSpPr>
        <p:spPr/>
        <p:txBody>
          <a:bodyPr/>
          <a:lstStyle/>
          <a:p>
            <a:pPr marL="59436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Every Oracle database has a set of two or more redo log files. The set of redo log files is collectively known as the redo log for the database. A redo log is made up of redo entries (also called redo records).</a:t>
            </a:r>
          </a:p>
          <a:p>
            <a:pPr marL="594360" indent="0">
              <a:lnSpc>
                <a:spcPct val="107000"/>
              </a:lnSpc>
              <a:spcAft>
                <a:spcPts val="800"/>
              </a:spcAft>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Function: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primary function of the redo log is to record all changes made to data. If a failure prevents modified data from being permanently written to the datafiles, then the changes can be obtained from the redo log, so work is never lost.</a:t>
            </a:r>
          </a:p>
          <a:p>
            <a:pPr marL="594360" indent="0">
              <a:lnSpc>
                <a:spcPct val="107000"/>
              </a:lnSpc>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Rolling forward:</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process of applying the redo log during a recovery operation is called rolling forward.</a:t>
            </a:r>
            <a:endParaRPr lang="en-PK"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PK" dirty="0"/>
          </a:p>
        </p:txBody>
      </p:sp>
    </p:spTree>
    <p:extLst>
      <p:ext uri="{BB962C8B-B14F-4D97-AF65-F5344CB8AC3E}">
        <p14:creationId xmlns:p14="http://schemas.microsoft.com/office/powerpoint/2010/main" val="1662788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7DA9B-5F9C-45B3-876B-28444AD24E94}"/>
              </a:ext>
            </a:extLst>
          </p:cNvPr>
          <p:cNvSpPr txBox="1">
            <a:spLocks/>
          </p:cNvSpPr>
          <p:nvPr/>
        </p:nvSpPr>
        <p:spPr>
          <a:xfrm>
            <a:off x="1097280" y="758951"/>
            <a:ext cx="10058400" cy="5111761"/>
          </a:xfrm>
          <a:prstGeom prst="rect">
            <a:avLst/>
          </a:prstGeom>
          <a:ln>
            <a:solidFill>
              <a:schemeClr val="accent1"/>
            </a:solidFill>
          </a:ln>
        </p:spPr>
        <p:txBody>
          <a:bodyPr anchor="t">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just">
              <a:lnSpc>
                <a:spcPct val="107000"/>
              </a:lnSpc>
              <a:spcAft>
                <a:spcPts val="800"/>
              </a:spcAft>
            </a:pPr>
            <a:r>
              <a:rPr lang="en-US" sz="6600" dirty="0"/>
              <a:t>Group1</a:t>
            </a:r>
            <a:br>
              <a:rPr lang="en-US" sz="6600" dirty="0"/>
            </a:br>
            <a:r>
              <a:rPr lang="en-PK"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b="1" dirty="0">
                <a:effectLst/>
                <a:latin typeface="Calibri" panose="020F0502020204030204" pitchFamily="34" charset="0"/>
                <a:ea typeface="Calibri" panose="020F0502020204030204" pitchFamily="34" charset="0"/>
                <a:cs typeface="Times New Roman" panose="02020603050405020304" pitchFamily="18" charset="0"/>
              </a:rPr>
              <a:t>Usman Javaid (BCSF18M008)</a:t>
            </a:r>
            <a:endParaRPr lang="en-PK" sz="3200" b="1" dirty="0">
              <a:effectLst/>
              <a:latin typeface="Calibri" panose="020F0502020204030204" pitchFamily="34" charset="0"/>
              <a:ea typeface="Calibri" panose="020F0502020204030204" pitchFamily="34" charset="0"/>
              <a:cs typeface="Times New Roman" panose="02020603050405020304" pitchFamily="18" charset="0"/>
            </a:endParaRPr>
          </a:p>
          <a:p>
            <a:pPr marL="1371600" algn="just">
              <a:lnSpc>
                <a:spcPct val="107000"/>
              </a:lnSpc>
              <a:spcAft>
                <a:spcPts val="800"/>
              </a:spcAft>
            </a:pPr>
            <a:r>
              <a:rPr lang="en-US" sz="3200" b="1" dirty="0">
                <a:effectLst/>
                <a:latin typeface="Calibri" panose="020F0502020204030204" pitchFamily="34" charset="0"/>
                <a:ea typeface="Calibri" panose="020F0502020204030204" pitchFamily="34" charset="0"/>
                <a:cs typeface="Times New Roman" panose="02020603050405020304" pitchFamily="18" charset="0"/>
              </a:rPr>
              <a:t>     Muhammad Anas (BCSF18M028) </a:t>
            </a:r>
            <a:r>
              <a:rPr lang="en-US" sz="2800" b="1"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Group Leader</a:t>
            </a:r>
            <a:endParaRPr lang="en-PK" sz="3200" b="1"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1371600" algn="just">
              <a:lnSpc>
                <a:spcPct val="107000"/>
              </a:lnSpc>
              <a:spcAft>
                <a:spcPts val="800"/>
              </a:spcAft>
            </a:pPr>
            <a:r>
              <a:rPr lang="en-US" sz="3200" b="1" dirty="0">
                <a:effectLst/>
                <a:latin typeface="Calibri" panose="020F0502020204030204" pitchFamily="34" charset="0"/>
                <a:ea typeface="Calibri" panose="020F0502020204030204" pitchFamily="34" charset="0"/>
                <a:cs typeface="Times New Roman" panose="02020603050405020304" pitchFamily="18" charset="0"/>
              </a:rPr>
              <a:t>     		Zohaib Riaz (BCSF18M037)</a:t>
            </a:r>
            <a:endParaRPr lang="en-PK" sz="32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3200" b="1" dirty="0">
                <a:effectLst/>
                <a:latin typeface="Calibri" panose="020F0502020204030204" pitchFamily="34" charset="0"/>
                <a:ea typeface="Calibri" panose="020F0502020204030204" pitchFamily="34" charset="0"/>
                <a:cs typeface="Times New Roman" panose="02020603050405020304" pitchFamily="18" charset="0"/>
              </a:rPr>
              <a:t>    				     </a:t>
            </a:r>
            <a:r>
              <a:rPr lang="en-US" sz="3200" b="1" dirty="0" err="1">
                <a:effectLst/>
                <a:latin typeface="Calibri" panose="020F0502020204030204" pitchFamily="34" charset="0"/>
                <a:ea typeface="Calibri" panose="020F0502020204030204" pitchFamily="34" charset="0"/>
                <a:cs typeface="Times New Roman" panose="02020603050405020304" pitchFamily="18" charset="0"/>
              </a:rPr>
              <a:t>Nouman</a:t>
            </a:r>
            <a:r>
              <a:rPr lang="en-US" sz="3200" b="1" dirty="0">
                <a:effectLst/>
                <a:latin typeface="Calibri" panose="020F0502020204030204" pitchFamily="34" charset="0"/>
                <a:ea typeface="Calibri" panose="020F0502020204030204" pitchFamily="34" charset="0"/>
                <a:cs typeface="Times New Roman" panose="02020603050405020304" pitchFamily="18" charset="0"/>
              </a:rPr>
              <a:t> Rehman (BCSF18M027)</a:t>
            </a:r>
            <a:endParaRPr lang="en-PK" sz="32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PK" sz="6600" dirty="0"/>
          </a:p>
        </p:txBody>
      </p:sp>
    </p:spTree>
    <p:extLst>
      <p:ext uri="{BB962C8B-B14F-4D97-AF65-F5344CB8AC3E}">
        <p14:creationId xmlns:p14="http://schemas.microsoft.com/office/powerpoint/2010/main" val="618088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C9F26-2A4F-4AD2-904A-86DCE2A1AB18}"/>
              </a:ext>
            </a:extLst>
          </p:cNvPr>
          <p:cNvSpPr>
            <a:spLocks noGrp="1"/>
          </p:cNvSpPr>
          <p:nvPr>
            <p:ph type="title"/>
          </p:nvPr>
        </p:nvSpPr>
        <p:spPr/>
        <p:txBody>
          <a:bodyPr/>
          <a:lstStyle/>
          <a:p>
            <a:r>
              <a:rPr lang="en-US" dirty="0"/>
              <a:t>Oracle Instance</a:t>
            </a:r>
            <a:endParaRPr lang="en-PK" dirty="0"/>
          </a:p>
        </p:txBody>
      </p:sp>
      <p:sp>
        <p:nvSpPr>
          <p:cNvPr id="3" name="Content Placeholder 2">
            <a:extLst>
              <a:ext uri="{FF2B5EF4-FFF2-40B4-BE49-F238E27FC236}">
                <a16:creationId xmlns:a16="http://schemas.microsoft.com/office/drawing/2014/main" id="{F142109A-24AA-4092-AA07-EB4B2D815205}"/>
              </a:ext>
            </a:extLst>
          </p:cNvPr>
          <p:cNvSpPr>
            <a:spLocks noGrp="1"/>
          </p:cNvSpPr>
          <p:nvPr>
            <p:ph idx="1"/>
          </p:nvPr>
        </p:nvSpPr>
        <p:spPr>
          <a:xfrm>
            <a:off x="291548" y="2108201"/>
            <a:ext cx="10864132" cy="3760891"/>
          </a:xfrm>
        </p:spPr>
        <p:txBody>
          <a:bodyPr/>
          <a:lstStyle/>
          <a:p>
            <a:pPr>
              <a:buFont typeface="Wingdings" panose="05000000000000000000" pitchFamily="2" charset="2"/>
              <a:buChar char="Ø"/>
            </a:pPr>
            <a:r>
              <a:rPr lang="en-US" sz="1600" b="0" i="0" dirty="0">
                <a:solidFill>
                  <a:srgbClr val="202124"/>
                </a:solidFill>
                <a:effectLst/>
                <a:latin typeface="arial" panose="020B0604020202020204" pitchFamily="34" charset="0"/>
              </a:rPr>
              <a:t>    A </a:t>
            </a:r>
            <a:r>
              <a:rPr lang="en-US" sz="1600" b="1" i="0" dirty="0">
                <a:solidFill>
                  <a:srgbClr val="202124"/>
                </a:solidFill>
                <a:effectLst/>
                <a:latin typeface="arial" panose="020B0604020202020204" pitchFamily="34" charset="0"/>
              </a:rPr>
              <a:t>database instance</a:t>
            </a:r>
            <a:r>
              <a:rPr lang="en-US" sz="1600" b="0" i="0" dirty="0">
                <a:solidFill>
                  <a:srgbClr val="202124"/>
                </a:solidFill>
                <a:effectLst/>
                <a:latin typeface="arial" panose="020B0604020202020204" pitchFamily="34" charset="0"/>
              </a:rPr>
              <a:t> is a set of memory structures that manage </a:t>
            </a:r>
            <a:r>
              <a:rPr lang="en-US" sz="1600" b="1" i="0" dirty="0">
                <a:solidFill>
                  <a:srgbClr val="202124"/>
                </a:solidFill>
                <a:effectLst/>
                <a:latin typeface="arial" panose="020B0604020202020204" pitchFamily="34" charset="0"/>
              </a:rPr>
              <a:t>database</a:t>
            </a:r>
            <a:r>
              <a:rPr lang="en-US" sz="1600" b="0" i="0" dirty="0">
                <a:solidFill>
                  <a:srgbClr val="202124"/>
                </a:solidFill>
                <a:effectLst/>
                <a:latin typeface="arial" panose="020B0604020202020204" pitchFamily="34" charset="0"/>
              </a:rPr>
              <a:t> files.</a:t>
            </a:r>
          </a:p>
          <a:p>
            <a:pPr>
              <a:buFont typeface="Wingdings" panose="05000000000000000000" pitchFamily="2" charset="2"/>
              <a:buChar char="Ø"/>
            </a:pPr>
            <a:r>
              <a:rPr lang="en-US" sz="1600" b="0" i="0" dirty="0">
                <a:solidFill>
                  <a:srgbClr val="202124"/>
                </a:solidFill>
                <a:effectLst/>
                <a:latin typeface="arial" panose="020B0604020202020204" pitchFamily="34" charset="0"/>
              </a:rPr>
              <a:t>    An Oracle instance  contains the set of  Database background processes that operate on the stored data </a:t>
            </a:r>
          </a:p>
          <a:p>
            <a:pPr marL="0" indent="0">
              <a:buNone/>
            </a:pPr>
            <a:r>
              <a:rPr lang="en-US" sz="1600" b="0" i="0" dirty="0">
                <a:solidFill>
                  <a:srgbClr val="202124"/>
                </a:solidFill>
                <a:effectLst/>
                <a:latin typeface="arial" panose="020B0604020202020204" pitchFamily="34" charset="0"/>
              </a:rPr>
              <a:t>       and the shared allocated memory that those processes use to do their work.</a:t>
            </a:r>
          </a:p>
          <a:p>
            <a:pPr>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   SGA consists of two components</a:t>
            </a:r>
            <a:endParaRPr lang="en-PK"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            System global area (SGA)</a:t>
            </a:r>
            <a:endParaRPr lang="en-PK"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            Background Processes</a:t>
            </a:r>
            <a:endParaRPr lang="en-PK"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PK" dirty="0"/>
          </a:p>
        </p:txBody>
      </p:sp>
    </p:spTree>
    <p:extLst>
      <p:ext uri="{BB962C8B-B14F-4D97-AF65-F5344CB8AC3E}">
        <p14:creationId xmlns:p14="http://schemas.microsoft.com/office/powerpoint/2010/main" val="2058550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EBECACE-8CDD-4806-8658-279DD1092EFD}"/>
              </a:ext>
            </a:extLst>
          </p:cNvPr>
          <p:cNvPicPr>
            <a:picLocks noGrp="1" noChangeAspect="1"/>
          </p:cNvPicPr>
          <p:nvPr>
            <p:ph idx="1"/>
          </p:nvPr>
        </p:nvPicPr>
        <p:blipFill rotWithShape="1">
          <a:blip r:embed="rId2"/>
          <a:srcRect l="12648" r="12457"/>
          <a:stretch/>
        </p:blipFill>
        <p:spPr>
          <a:xfrm>
            <a:off x="1219198" y="394252"/>
            <a:ext cx="10217428" cy="6069496"/>
          </a:xfrm>
        </p:spPr>
      </p:pic>
    </p:spTree>
    <p:extLst>
      <p:ext uri="{BB962C8B-B14F-4D97-AF65-F5344CB8AC3E}">
        <p14:creationId xmlns:p14="http://schemas.microsoft.com/office/powerpoint/2010/main" val="3499340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0AF63-4839-44B5-AFB6-9B4493C23313}"/>
              </a:ext>
            </a:extLst>
          </p:cNvPr>
          <p:cNvSpPr>
            <a:spLocks noGrp="1"/>
          </p:cNvSpPr>
          <p:nvPr>
            <p:ph type="title"/>
          </p:nvPr>
        </p:nvSpPr>
        <p:spPr/>
        <p:txBody>
          <a:bodyPr/>
          <a:lstStyle/>
          <a:p>
            <a:r>
              <a:rPr lang="en-US" dirty="0"/>
              <a:t>1) System Global Area (SGA)</a:t>
            </a:r>
            <a:endParaRPr lang="en-PK" dirty="0"/>
          </a:p>
        </p:txBody>
      </p:sp>
      <p:sp>
        <p:nvSpPr>
          <p:cNvPr id="3" name="Content Placeholder 2">
            <a:extLst>
              <a:ext uri="{FF2B5EF4-FFF2-40B4-BE49-F238E27FC236}">
                <a16:creationId xmlns:a16="http://schemas.microsoft.com/office/drawing/2014/main" id="{709FF43A-894F-4944-88B4-5A45553E3EF2}"/>
              </a:ext>
            </a:extLst>
          </p:cNvPr>
          <p:cNvSpPr>
            <a:spLocks noGrp="1"/>
          </p:cNvSpPr>
          <p:nvPr>
            <p:ph idx="1"/>
          </p:nvPr>
        </p:nvSpPr>
        <p:spPr/>
        <p:txBody>
          <a:bodyPr/>
          <a:lstStyle/>
          <a:p>
            <a:pPr>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PK"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System Global Area (SGA) is a shared memory region that </a:t>
            </a:r>
            <a:r>
              <a:rPr lang="en-US" sz="1600" b="0" i="0" dirty="0">
                <a:solidFill>
                  <a:srgbClr val="202124"/>
                </a:solidFill>
                <a:effectLst/>
                <a:latin typeface="arial" panose="020B0604020202020204" pitchFamily="34" charset="0"/>
              </a:rPr>
              <a:t> that contain data and control information for one </a:t>
            </a:r>
            <a:r>
              <a:rPr lang="en-US" sz="1600" b="1" i="0" dirty="0">
                <a:solidFill>
                  <a:srgbClr val="202124"/>
                </a:solidFill>
                <a:effectLst/>
                <a:latin typeface="arial" panose="020B0604020202020204" pitchFamily="34" charset="0"/>
              </a:rPr>
              <a:t>Oracle</a:t>
            </a:r>
            <a:r>
              <a:rPr lang="en-US" sz="1600" b="0" i="0" dirty="0">
                <a:solidFill>
                  <a:srgbClr val="202124"/>
                </a:solidFill>
                <a:effectLst/>
                <a:latin typeface="arial" panose="020B0604020202020204" pitchFamily="34" charset="0"/>
              </a:rPr>
              <a:t> Database instance.</a:t>
            </a:r>
          </a:p>
          <a:p>
            <a:pPr>
              <a:buFont typeface="Arial" panose="020B0604020202020204" pitchFamily="34" charset="0"/>
              <a:buChar char="•"/>
            </a:pPr>
            <a:r>
              <a:rPr lang="en-US" sz="1600" b="0" i="0" dirty="0">
                <a:solidFill>
                  <a:srgbClr val="4D5156"/>
                </a:solidFill>
                <a:effectLst/>
                <a:latin typeface="arial" panose="020B0604020202020204" pitchFamily="34" charset="0"/>
              </a:rPr>
              <a:t> </a:t>
            </a:r>
            <a:r>
              <a:rPr lang="en-US" sz="1600" b="0" i="0" dirty="0">
                <a:solidFill>
                  <a:schemeClr val="tx1"/>
                </a:solidFill>
                <a:effectLst/>
                <a:latin typeface="arial" panose="020B0604020202020204" pitchFamily="34" charset="0"/>
              </a:rPr>
              <a:t>The </a:t>
            </a:r>
            <a:r>
              <a:rPr lang="en-US" sz="1600" b="1" i="0" dirty="0">
                <a:solidFill>
                  <a:schemeClr val="tx1"/>
                </a:solidFill>
                <a:effectLst/>
                <a:latin typeface="arial" panose="020B0604020202020204" pitchFamily="34" charset="0"/>
              </a:rPr>
              <a:t>SGA</a:t>
            </a:r>
            <a:r>
              <a:rPr lang="en-US" sz="1600" b="0" i="0" dirty="0">
                <a:solidFill>
                  <a:schemeClr val="tx1"/>
                </a:solidFill>
                <a:effectLst/>
                <a:latin typeface="arial" panose="020B0604020202020204" pitchFamily="34" charset="0"/>
              </a:rPr>
              <a:t> is shared by all server and background processes</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PK"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Each instance has its own SGA.</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r>
              <a:rPr lang="en-US" sz="1800" dirty="0">
                <a:solidFill>
                  <a:srgbClr val="000000"/>
                </a:solidFill>
                <a:latin typeface="Calibri" panose="020F0502020204030204" pitchFamily="34" charset="0"/>
                <a:cs typeface="Times New Roman" panose="02020603050405020304" pitchFamily="18" charset="0"/>
              </a:rPr>
              <a:t> </a:t>
            </a:r>
            <a:r>
              <a:rPr lang="en-PK" sz="1800" dirty="0">
                <a:solidFill>
                  <a:srgbClr val="000000"/>
                </a:solidFill>
                <a:latin typeface="Calibri" panose="020F0502020204030204" pitchFamily="34" charset="0"/>
                <a:cs typeface="Times New Roman" panose="02020603050405020304" pitchFamily="18" charset="0"/>
              </a:rPr>
              <a:t>The information stored in the SGA is divided into several types of memory structures, including</a:t>
            </a:r>
            <a:r>
              <a:rPr lang="en-US" sz="1800" dirty="0">
                <a:solidFill>
                  <a:srgbClr val="000000"/>
                </a:solidFill>
                <a:latin typeface="Calibri" panose="020F0502020204030204" pitchFamily="34" charset="0"/>
                <a:cs typeface="Times New Roman" panose="02020603050405020304" pitchFamily="18" charset="0"/>
              </a:rPr>
              <a:t> </a:t>
            </a:r>
            <a:r>
              <a:rPr lang="en-US" sz="1800" b="1" dirty="0">
                <a:solidFill>
                  <a:srgbClr val="000000"/>
                </a:solidFill>
                <a:latin typeface="Calibri" panose="020F0502020204030204" pitchFamily="34" charset="0"/>
                <a:cs typeface="Times New Roman" panose="02020603050405020304" pitchFamily="18" charset="0"/>
              </a:rPr>
              <a:t>Data Base</a:t>
            </a:r>
            <a:br>
              <a:rPr lang="en-US" sz="1800" b="1" dirty="0">
                <a:solidFill>
                  <a:srgbClr val="000000"/>
                </a:solidFill>
                <a:latin typeface="Calibri" panose="020F0502020204030204" pitchFamily="34" charset="0"/>
                <a:cs typeface="Times New Roman" panose="02020603050405020304" pitchFamily="18" charset="0"/>
              </a:rPr>
            </a:br>
            <a:r>
              <a:rPr lang="en-US" sz="1800" b="1" dirty="0">
                <a:solidFill>
                  <a:srgbClr val="000000"/>
                </a:solidFill>
                <a:latin typeface="Calibri" panose="020F0502020204030204" pitchFamily="34" charset="0"/>
                <a:cs typeface="Times New Roman" panose="02020603050405020304" pitchFamily="18" charset="0"/>
              </a:rPr>
              <a:t> Buffer, Redo Logo Buffer, Shared Pool, Large pool in SGA, JAVA pools, Streams Pool, Fixed SGA.</a:t>
            </a:r>
          </a:p>
          <a:p>
            <a:pPr>
              <a:buFont typeface="Arial" panose="020B0604020202020204" pitchFamily="34" charset="0"/>
              <a:buChar char="•"/>
            </a:pPr>
            <a:endParaRPr lang="en-PK" sz="1800" dirty="0">
              <a:solidFill>
                <a:srgbClr val="000000"/>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7060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8B08E09A-5CD1-475E-96C8-F57DE78D7A2F}"/>
              </a:ext>
            </a:extLst>
          </p:cNvPr>
          <p:cNvPicPr>
            <a:picLocks noGrp="1" noChangeAspect="1"/>
          </p:cNvPicPr>
          <p:nvPr>
            <p:ph idx="1"/>
          </p:nvPr>
        </p:nvPicPr>
        <p:blipFill rotWithShape="1">
          <a:blip r:embed="rId2"/>
          <a:srcRect l="13492" t="51065" r="13601"/>
          <a:stretch/>
        </p:blipFill>
        <p:spPr>
          <a:xfrm>
            <a:off x="834887" y="1276385"/>
            <a:ext cx="10283687" cy="4305230"/>
          </a:xfrm>
        </p:spPr>
      </p:pic>
    </p:spTree>
    <p:extLst>
      <p:ext uri="{BB962C8B-B14F-4D97-AF65-F5344CB8AC3E}">
        <p14:creationId xmlns:p14="http://schemas.microsoft.com/office/powerpoint/2010/main" val="2200514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6A02D7D-E431-459E-B441-BF57DE474417}"/>
              </a:ext>
            </a:extLst>
          </p:cNvPr>
          <p:cNvSpPr txBox="1">
            <a:spLocks/>
          </p:cNvSpPr>
          <p:nvPr/>
        </p:nvSpPr>
        <p:spPr>
          <a:xfrm>
            <a:off x="708992" y="477078"/>
            <a:ext cx="10058400" cy="5617301"/>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4700" spc="-50" dirty="0">
                <a:latin typeface="+mj-lt"/>
                <a:ea typeface="+mj-ea"/>
                <a:cs typeface="+mj-cs"/>
              </a:rPr>
              <a:t>SGA components:</a:t>
            </a:r>
          </a:p>
          <a:p>
            <a:pPr marL="342900" indent="-342900">
              <a:buAutoNum type="alphaLcParenR"/>
            </a:pPr>
            <a:r>
              <a:rPr lang="en-US" sz="1800" b="1"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Data Base Buffer: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database buffer cache is typically the largest portion of the SGA. It has data that comes from the files on disk. Because accessing data from disk is slower than from memory, It’s sole purpose is to cache the data in memory for quicker access.</a:t>
            </a:r>
          </a:p>
          <a:p>
            <a:pPr marL="342900" indent="-342900">
              <a:buAutoNum type="alphaLcParenR"/>
            </a:pPr>
            <a:r>
              <a:rPr lang="en-US" sz="1800" b="1" dirty="0">
                <a:solidFill>
                  <a:srgbClr val="000000"/>
                </a:solidFill>
                <a:latin typeface="Calibri" panose="020F0502020204030204" pitchFamily="34" charset="0"/>
                <a:cs typeface="Times New Roman" panose="02020603050405020304" pitchFamily="18" charset="0"/>
              </a:rPr>
              <a:t>Redo log buffer:</a:t>
            </a:r>
            <a:r>
              <a:rPr lang="en-US" sz="1800" dirty="0">
                <a:solidFill>
                  <a:srgbClr val="000000"/>
                </a:solidFill>
                <a:latin typeface="Calibri" panose="020F0502020204030204" pitchFamily="34" charset="0"/>
                <a:cs typeface="Times New Roman" panose="02020603050405020304" pitchFamily="18" charset="0"/>
              </a:rPr>
              <a:t> </a:t>
            </a:r>
            <a:r>
              <a:rPr lang="en-US" sz="1600" b="0" i="0" dirty="0">
                <a:solidFill>
                  <a:srgbClr val="202124"/>
                </a:solidFill>
                <a:effectLst/>
                <a:latin typeface="arial" panose="020B0604020202020204" pitchFamily="34" charset="0"/>
              </a:rPr>
              <a:t>It holds information about changes made to the database. This information is stored in</a:t>
            </a:r>
            <a:r>
              <a:rPr lang="en-US" sz="1600" i="0" dirty="0">
                <a:solidFill>
                  <a:srgbClr val="202124"/>
                </a:solidFill>
                <a:effectLst/>
                <a:latin typeface="arial" panose="020B0604020202020204" pitchFamily="34" charset="0"/>
              </a:rPr>
              <a:t> redo entries. Redo </a:t>
            </a:r>
            <a:r>
              <a:rPr lang="en-US" sz="1600" b="0" i="0" dirty="0">
                <a:solidFill>
                  <a:srgbClr val="202124"/>
                </a:solidFill>
                <a:effectLst/>
                <a:latin typeface="arial" panose="020B0604020202020204" pitchFamily="34" charset="0"/>
              </a:rPr>
              <a:t>entries contain the information necessary to reconstruct, or </a:t>
            </a:r>
            <a:r>
              <a:rPr lang="en-US" sz="1600" i="0" dirty="0">
                <a:solidFill>
                  <a:srgbClr val="202124"/>
                </a:solidFill>
                <a:effectLst/>
                <a:latin typeface="arial" panose="020B0604020202020204" pitchFamily="34" charset="0"/>
              </a:rPr>
              <a:t>redo</a:t>
            </a:r>
            <a:r>
              <a:rPr lang="en-US" sz="1600" b="0" i="0" dirty="0">
                <a:solidFill>
                  <a:srgbClr val="202124"/>
                </a:solidFill>
                <a:effectLst/>
                <a:latin typeface="arial" panose="020B0604020202020204" pitchFamily="34" charset="0"/>
              </a:rPr>
              <a:t>, changes made to the database by INSERT, UPDATE, DELETE, CREATE, ALTER, or DROP operations. </a:t>
            </a:r>
          </a:p>
          <a:p>
            <a:pPr marL="342900" indent="-342900">
              <a:buAutoNum type="alphaLcParenR"/>
            </a:pPr>
            <a:r>
              <a:rPr lang="en-US" sz="1800" b="1" dirty="0">
                <a:solidFill>
                  <a:srgbClr val="000000"/>
                </a:solidFill>
                <a:latin typeface="Calibri" panose="020F0502020204030204" pitchFamily="34" charset="0"/>
                <a:cs typeface="Times New Roman" panose="02020603050405020304" pitchFamily="18" charset="0"/>
              </a:rPr>
              <a:t>Shared pool: </a:t>
            </a:r>
            <a:r>
              <a:rPr lang="en-US" sz="1600" b="0" i="0" dirty="0">
                <a:solidFill>
                  <a:srgbClr val="202124"/>
                </a:solidFill>
                <a:effectLst/>
                <a:latin typeface="arial" panose="020B0604020202020204" pitchFamily="34" charset="0"/>
              </a:rPr>
              <a:t>The </a:t>
            </a:r>
            <a:r>
              <a:rPr lang="en-US" sz="1600" i="0" dirty="0">
                <a:solidFill>
                  <a:srgbClr val="202124"/>
                </a:solidFill>
                <a:effectLst/>
                <a:latin typeface="arial" panose="020B0604020202020204" pitchFamily="34" charset="0"/>
              </a:rPr>
              <a:t>shared pool </a:t>
            </a:r>
            <a:r>
              <a:rPr lang="en-US" sz="1600" b="0" i="0" dirty="0">
                <a:solidFill>
                  <a:srgbClr val="202124"/>
                </a:solidFill>
                <a:effectLst/>
                <a:latin typeface="arial" panose="020B0604020202020204" pitchFamily="34" charset="0"/>
              </a:rPr>
              <a:t>area  includes two main structures: The library cache, which stores parsed SQL and PL/SQL statements. The dictionary cache, which stores the </a:t>
            </a:r>
            <a:r>
              <a:rPr lang="en-US" sz="1600" i="0" dirty="0">
                <a:solidFill>
                  <a:srgbClr val="202124"/>
                </a:solidFill>
                <a:effectLst/>
                <a:latin typeface="arial" panose="020B0604020202020204" pitchFamily="34" charset="0"/>
              </a:rPr>
              <a:t>Oracle</a:t>
            </a:r>
            <a:r>
              <a:rPr lang="en-US" sz="1600" b="0" i="0" dirty="0">
                <a:solidFill>
                  <a:srgbClr val="202124"/>
                </a:solidFill>
                <a:effectLst/>
                <a:latin typeface="arial" panose="020B0604020202020204" pitchFamily="34" charset="0"/>
              </a:rPr>
              <a:t> data dictionary (or </a:t>
            </a:r>
            <a:r>
              <a:rPr lang="en-US" sz="1600" b="1" i="0" dirty="0">
                <a:solidFill>
                  <a:srgbClr val="202124"/>
                </a:solidFill>
                <a:effectLst/>
                <a:latin typeface="arial" panose="020B0604020202020204" pitchFamily="34" charset="0"/>
              </a:rPr>
              <a:t>Oracle</a:t>
            </a:r>
            <a:r>
              <a:rPr lang="en-US" sz="1600" b="0" i="0" dirty="0">
                <a:solidFill>
                  <a:srgbClr val="202124"/>
                </a:solidFill>
                <a:effectLst/>
                <a:latin typeface="arial" panose="020B0604020202020204" pitchFamily="34" charset="0"/>
              </a:rPr>
              <a:t> metadata) </a:t>
            </a:r>
          </a:p>
          <a:p>
            <a:pPr marL="342900" indent="-342900">
              <a:buAutoNum type="alphaLcParenR"/>
            </a:pPr>
            <a:r>
              <a:rPr lang="en-PK"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Large Pool in the SGA</a:t>
            </a: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PK"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large pool is an optional area that provides large memory allocations for Oracle backup and restore operations</a:t>
            </a:r>
            <a:r>
              <a:rPr lang="en-US"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en-US" sz="1800" dirty="0">
              <a:solidFill>
                <a:srgbClr val="000000"/>
              </a:solidFill>
              <a:latin typeface="Calibri" panose="020F0502020204030204" pitchFamily="34" charset="0"/>
              <a:cs typeface="Times New Roman" panose="02020603050405020304" pitchFamily="18" charset="0"/>
            </a:endParaRPr>
          </a:p>
          <a:p>
            <a:pPr marL="0" indent="0">
              <a:buNone/>
            </a:pPr>
            <a:endParaRPr lang="en-PK" sz="4700" spc="-50" dirty="0">
              <a:latin typeface="+mj-lt"/>
              <a:ea typeface="+mj-ea"/>
              <a:cs typeface="+mj-cs"/>
            </a:endParaRPr>
          </a:p>
        </p:txBody>
      </p:sp>
    </p:spTree>
    <p:extLst>
      <p:ext uri="{BB962C8B-B14F-4D97-AF65-F5344CB8AC3E}">
        <p14:creationId xmlns:p14="http://schemas.microsoft.com/office/powerpoint/2010/main" val="1570910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851C69-3CE5-4C4C-B331-F3B11191A2F3}"/>
              </a:ext>
            </a:extLst>
          </p:cNvPr>
          <p:cNvPicPr>
            <a:picLocks noChangeAspect="1"/>
          </p:cNvPicPr>
          <p:nvPr/>
        </p:nvPicPr>
        <p:blipFill rotWithShape="1">
          <a:blip r:embed="rId2"/>
          <a:srcRect l="13153" t="6958" r="22392"/>
          <a:stretch/>
        </p:blipFill>
        <p:spPr>
          <a:xfrm>
            <a:off x="1603512" y="0"/>
            <a:ext cx="8481392" cy="6670796"/>
          </a:xfrm>
          <a:prstGeom prst="rect">
            <a:avLst/>
          </a:prstGeom>
        </p:spPr>
      </p:pic>
    </p:spTree>
    <p:extLst>
      <p:ext uri="{BB962C8B-B14F-4D97-AF65-F5344CB8AC3E}">
        <p14:creationId xmlns:p14="http://schemas.microsoft.com/office/powerpoint/2010/main" val="1693411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0C59E-1690-44BC-A6E7-4B563A65037A}"/>
              </a:ext>
            </a:extLst>
          </p:cNvPr>
          <p:cNvSpPr>
            <a:spLocks noGrp="1"/>
          </p:cNvSpPr>
          <p:nvPr>
            <p:ph type="title"/>
          </p:nvPr>
        </p:nvSpPr>
        <p:spPr/>
        <p:txBody>
          <a:bodyPr/>
          <a:lstStyle/>
          <a:p>
            <a:r>
              <a:rPr lang="en-US" dirty="0"/>
              <a:t>Processes</a:t>
            </a:r>
            <a:endParaRPr lang="en-PK" dirty="0"/>
          </a:p>
        </p:txBody>
      </p:sp>
      <p:sp>
        <p:nvSpPr>
          <p:cNvPr id="3" name="Content Placeholder 2">
            <a:extLst>
              <a:ext uri="{FF2B5EF4-FFF2-40B4-BE49-F238E27FC236}">
                <a16:creationId xmlns:a16="http://schemas.microsoft.com/office/drawing/2014/main" id="{B6F54267-9D6A-45A9-9063-53E0DFAE48B6}"/>
              </a:ext>
            </a:extLst>
          </p:cNvPr>
          <p:cNvSpPr>
            <a:spLocks noGrp="1"/>
          </p:cNvSpPr>
          <p:nvPr>
            <p:ph idx="1"/>
          </p:nvPr>
        </p:nvSpPr>
        <p:spPr/>
        <p:txBody>
          <a:bodyPr>
            <a:normAutofit/>
          </a:bodyPr>
          <a:lstStyle/>
          <a:p>
            <a:pPr>
              <a:lnSpc>
                <a:spcPct val="150000"/>
              </a:lnSpc>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  User processes</a:t>
            </a:r>
            <a:r>
              <a:rPr lang="en-US" sz="1800" dirty="0">
                <a:effectLst/>
                <a:latin typeface="Calibri" panose="020F0502020204030204" pitchFamily="34" charset="0"/>
                <a:ea typeface="Calibri" panose="020F0502020204030204" pitchFamily="34" charset="0"/>
                <a:cs typeface="Times New Roman" panose="02020603050405020304" pitchFamily="18" charset="0"/>
              </a:rPr>
              <a:t>: Oracle create user processes to manage communication with the server process through the program interface. The user process manipulates the user’s input, communicates with the Oracle server process, displays the information requested by the user and, if required, processes this information into a more useful form.</a:t>
            </a:r>
          </a:p>
          <a:p>
            <a:pPr marL="0" indent="0">
              <a:lnSpc>
                <a:spcPct val="150000"/>
              </a:lnSpc>
              <a:buNone/>
            </a:pPr>
            <a:r>
              <a:rPr lang="en-US" b="1" u="none" strike="noStrike" dirty="0">
                <a:effectLst/>
                <a:latin typeface="Calibri" panose="020F0502020204030204" pitchFamily="34" charset="0"/>
                <a:ea typeface="Calibri" panose="020F0502020204030204" pitchFamily="34" charset="0"/>
                <a:cs typeface="Times New Roman" panose="02020603050405020304" pitchFamily="18" charset="0"/>
              </a:rPr>
              <a:t>B)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Server processes: </a:t>
            </a:r>
            <a:r>
              <a:rPr lang="en-US" sz="1800" dirty="0">
                <a:effectLst/>
                <a:latin typeface="Calibri" panose="020F0502020204030204" pitchFamily="34" charset="0"/>
                <a:ea typeface="Calibri" panose="020F0502020204030204" pitchFamily="34" charset="0"/>
                <a:cs typeface="Times New Roman" panose="02020603050405020304" pitchFamily="18" charset="0"/>
              </a:rPr>
              <a:t>Oracle creates server processes to handle requests from connected user processes. A</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server process communicates with the user process and interacts with Oracle Instance to carry out requests from</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associated user process. </a:t>
            </a:r>
            <a:endParaRPr lang="en-US" sz="2000" b="1"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lang="en-PK"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lang="en-PK" dirty="0"/>
          </a:p>
        </p:txBody>
      </p:sp>
    </p:spTree>
    <p:extLst>
      <p:ext uri="{BB962C8B-B14F-4D97-AF65-F5344CB8AC3E}">
        <p14:creationId xmlns:p14="http://schemas.microsoft.com/office/powerpoint/2010/main" val="2965153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EBECACE-8CDD-4806-8658-279DD1092EFD}"/>
              </a:ext>
            </a:extLst>
          </p:cNvPr>
          <p:cNvPicPr>
            <a:picLocks noGrp="1" noChangeAspect="1"/>
          </p:cNvPicPr>
          <p:nvPr>
            <p:ph idx="1"/>
          </p:nvPr>
        </p:nvPicPr>
        <p:blipFill rotWithShape="1">
          <a:blip r:embed="rId2"/>
          <a:srcRect l="12648" r="12457"/>
          <a:stretch/>
        </p:blipFill>
        <p:spPr>
          <a:xfrm>
            <a:off x="1457737" y="129209"/>
            <a:ext cx="9965635" cy="6069496"/>
          </a:xfrm>
        </p:spPr>
      </p:pic>
    </p:spTree>
    <p:extLst>
      <p:ext uri="{BB962C8B-B14F-4D97-AF65-F5344CB8AC3E}">
        <p14:creationId xmlns:p14="http://schemas.microsoft.com/office/powerpoint/2010/main" val="3061248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49A3C9B-70A9-494B-824D-C1FCA6BEF1DD}"/>
              </a:ext>
            </a:extLst>
          </p:cNvPr>
          <p:cNvSpPr txBox="1">
            <a:spLocks/>
          </p:cNvSpPr>
          <p:nvPr/>
        </p:nvSpPr>
        <p:spPr>
          <a:xfrm>
            <a:off x="1066800" y="251791"/>
            <a:ext cx="10058400" cy="5617301"/>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buNone/>
            </a:pPr>
            <a:endParaRPr lang="en-US"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None/>
            </a:pPr>
            <a:r>
              <a:rPr lang="en-US" b="1" dirty="0">
                <a:effectLst/>
                <a:latin typeface="Calibri" panose="020F0502020204030204" pitchFamily="34" charset="0"/>
                <a:ea typeface="Calibri" panose="020F0502020204030204" pitchFamily="34" charset="0"/>
                <a:cs typeface="Times New Roman" panose="02020603050405020304" pitchFamily="18" charset="0"/>
              </a:rPr>
              <a:t>Background processes</a:t>
            </a:r>
            <a:r>
              <a:rPr lang="en-US" b="1" dirty="0">
                <a:effectLst/>
                <a:latin typeface="Calibri" panose="020F0502020204030204" pitchFamily="34" charset="0"/>
                <a:ea typeface="Calibri" panose="020F0502020204030204" pitchFamily="34" charset="0"/>
                <a:cs typeface="Calibri" panose="020F0502020204030204" pitchFamily="34" charset="0"/>
              </a:rPr>
              <a:t>:</a:t>
            </a:r>
            <a:r>
              <a:rPr lang="en-US" dirty="0">
                <a:effectLst/>
                <a:latin typeface="Calibri" panose="020F0502020204030204" pitchFamily="34" charset="0"/>
                <a:ea typeface="Calibri" panose="020F0502020204030204" pitchFamily="34" charset="0"/>
                <a:cs typeface="Calibri" panose="020F0502020204030204" pitchFamily="34" charset="0"/>
              </a:rPr>
              <a:t> </a:t>
            </a:r>
            <a:r>
              <a:rPr lang="en-US" b="0" i="0" dirty="0">
                <a:solidFill>
                  <a:srgbClr val="202124"/>
                </a:solidFill>
                <a:effectLst/>
                <a:latin typeface="Calibri" panose="020F0502020204030204" pitchFamily="34" charset="0"/>
                <a:cs typeface="Calibri" panose="020F0502020204030204" pitchFamily="34" charset="0"/>
              </a:rPr>
              <a:t>Database background processes operate on the stored data. </a:t>
            </a:r>
            <a:r>
              <a:rPr lang="en-US" dirty="0">
                <a:effectLst/>
                <a:latin typeface="Calibri" panose="020F0502020204030204" pitchFamily="34" charset="0"/>
                <a:ea typeface="Calibri" panose="020F0502020204030204" pitchFamily="34" charset="0"/>
                <a:cs typeface="Times New Roman" panose="02020603050405020304" pitchFamily="18" charset="0"/>
              </a:rPr>
              <a:t>Each Oracle instance can use several background processes, which are as follows:</a:t>
            </a:r>
          </a:p>
          <a:p>
            <a:pPr marL="457200" indent="-457200">
              <a:lnSpc>
                <a:spcPct val="100000"/>
              </a:lnSpc>
              <a:buFont typeface="+mj-lt"/>
              <a:buAutoNum type="arabicPeriod"/>
            </a:pPr>
            <a:r>
              <a:rPr lang="en-US" b="1" dirty="0">
                <a:effectLst/>
                <a:latin typeface="Calibri" panose="020F0502020204030204" pitchFamily="34" charset="0"/>
                <a:ea typeface="Calibri" panose="020F0502020204030204" pitchFamily="34" charset="0"/>
                <a:cs typeface="Times New Roman" panose="02020603050405020304" pitchFamily="18" charset="0"/>
              </a:rPr>
              <a:t>Database Writer (</a:t>
            </a:r>
            <a:r>
              <a:rPr lang="en-US" b="1" dirty="0" err="1">
                <a:effectLst/>
                <a:latin typeface="Calibri" panose="020F0502020204030204" pitchFamily="34" charset="0"/>
                <a:ea typeface="Calibri" panose="020F0502020204030204" pitchFamily="34" charset="0"/>
                <a:cs typeface="Times New Roman" panose="02020603050405020304" pitchFamily="18" charset="0"/>
              </a:rPr>
              <a:t>DBWn</a:t>
            </a:r>
            <a:r>
              <a:rPr lang="en-US" b="1" dirty="0">
                <a:effectLst/>
                <a:latin typeface="Calibri" panose="020F0502020204030204" pitchFamily="34" charset="0"/>
                <a:ea typeface="Calibri" panose="020F0502020204030204" pitchFamily="34" charset="0"/>
                <a:cs typeface="Times New Roman" panose="02020603050405020304" pitchFamily="18" charset="0"/>
              </a:rPr>
              <a:t>):</a:t>
            </a:r>
            <a:r>
              <a:rPr lang="en-US" dirty="0">
                <a:effectLst/>
                <a:latin typeface="Calibri" panose="020F0502020204030204" pitchFamily="34" charset="0"/>
                <a:ea typeface="Calibri" panose="020F0502020204030204" pitchFamily="34" charset="0"/>
                <a:cs typeface="Times New Roman" panose="02020603050405020304" pitchFamily="18" charset="0"/>
              </a:rPr>
              <a:t> The database writer writes modified blocks from the database buffer cache to the data files. </a:t>
            </a:r>
          </a:p>
          <a:p>
            <a:pPr marL="457200" indent="-457200">
              <a:lnSpc>
                <a:spcPct val="100000"/>
              </a:lnSpc>
              <a:buFont typeface="+mj-lt"/>
              <a:buAutoNum type="arabicPeriod"/>
            </a:pPr>
            <a:r>
              <a:rPr lang="en-US" b="1" dirty="0">
                <a:effectLst/>
                <a:latin typeface="Calibri" panose="020F0502020204030204" pitchFamily="34" charset="0"/>
                <a:ea typeface="Calibri" panose="020F0502020204030204" pitchFamily="34" charset="0"/>
                <a:cs typeface="Times New Roman" panose="02020603050405020304" pitchFamily="18" charset="0"/>
              </a:rPr>
              <a:t>Log Writer (LGWR):</a:t>
            </a:r>
            <a:r>
              <a:rPr lang="en-US" dirty="0">
                <a:effectLst/>
                <a:latin typeface="Calibri" panose="020F0502020204030204" pitchFamily="34" charset="0"/>
                <a:ea typeface="Calibri" panose="020F0502020204030204" pitchFamily="34" charset="0"/>
                <a:cs typeface="Times New Roman" panose="02020603050405020304" pitchFamily="18" charset="0"/>
              </a:rPr>
              <a:t> The log writer writes redo log </a:t>
            </a:r>
            <a:r>
              <a:rPr lang="en-US" i="0" dirty="0">
                <a:solidFill>
                  <a:srgbClr val="202124"/>
                </a:solidFill>
                <a:effectLst/>
                <a:latin typeface="Calibri" panose="020F0502020204030204" pitchFamily="34" charset="0"/>
                <a:cs typeface="Calibri" panose="020F0502020204030204" pitchFamily="34" charset="0"/>
              </a:rPr>
              <a:t> </a:t>
            </a:r>
            <a:r>
              <a:rPr lang="en-US" i="0" dirty="0" err="1">
                <a:solidFill>
                  <a:srgbClr val="202124"/>
                </a:solidFill>
                <a:effectLst/>
                <a:latin typeface="Calibri" panose="020F0502020204030204" pitchFamily="34" charset="0"/>
                <a:cs typeface="Calibri" panose="020F0502020204030204" pitchFamily="34" charset="0"/>
              </a:rPr>
              <a:t>log</a:t>
            </a:r>
            <a:r>
              <a:rPr lang="en-US" i="0" dirty="0">
                <a:solidFill>
                  <a:srgbClr val="202124"/>
                </a:solidFill>
                <a:effectLst/>
                <a:latin typeface="Calibri" panose="020F0502020204030204" pitchFamily="34" charset="0"/>
                <a:cs typeface="Calibri" panose="020F0502020204030204" pitchFamily="34" charset="0"/>
              </a:rPr>
              <a:t> buffer to a redo log file on disk</a:t>
            </a:r>
            <a:r>
              <a:rPr lang="en-US" dirty="0">
                <a:effectLst/>
                <a:latin typeface="Calibri" panose="020F0502020204030204" pitchFamily="34" charset="0"/>
                <a:ea typeface="Calibri" panose="020F0502020204030204" pitchFamily="34" charset="0"/>
                <a:cs typeface="Times New Roman" panose="02020603050405020304" pitchFamily="18" charset="0"/>
              </a:rPr>
              <a:t> </a:t>
            </a:r>
          </a:p>
          <a:p>
            <a:pPr marL="457200" indent="-457200" algn="justLow">
              <a:buFont typeface="+mj-lt"/>
              <a:buAutoNum type="arabicPeriod"/>
            </a:pPr>
            <a:r>
              <a:rPr lang="en-US" sz="2000" b="1" dirty="0">
                <a:effectLst/>
                <a:latin typeface="Calibri" panose="020F0502020204030204" pitchFamily="34" charset="0"/>
                <a:ea typeface="Calibri" panose="020F0502020204030204" pitchFamily="34" charset="0"/>
                <a:cs typeface="Times New Roman" panose="02020603050405020304" pitchFamily="18" charset="0"/>
              </a:rPr>
              <a:t>Checkpoint (CKPT ):  </a:t>
            </a:r>
            <a:r>
              <a:rPr lang="en-US" sz="2000" dirty="0">
                <a:effectLst/>
                <a:latin typeface="Calibri" panose="020F0502020204030204" pitchFamily="34" charset="0"/>
                <a:ea typeface="Calibri" panose="020F0502020204030204" pitchFamily="34" charset="0"/>
                <a:cs typeface="Times New Roman" panose="02020603050405020304" pitchFamily="18" charset="0"/>
              </a:rPr>
              <a:t>Make synchronization between data files and redo log files i.e. update checkpoint information in both files.</a:t>
            </a:r>
            <a:endParaRPr lang="en-US" sz="2000" spc="-50" dirty="0">
              <a:solidFill>
                <a:schemeClr val="accent1"/>
              </a:solidFill>
              <a:latin typeface="Calibri" panose="020F0502020204030204" pitchFamily="34" charset="0"/>
              <a:ea typeface="+mj-ea"/>
              <a:cs typeface="Calibri" panose="020F0502020204030204" pitchFamily="34" charset="0"/>
            </a:endParaRPr>
          </a:p>
          <a:p>
            <a:pPr marL="457200" indent="-457200" algn="justLow">
              <a:buFont typeface="+mj-lt"/>
              <a:buAutoNum type="arabicPeriod"/>
            </a:pPr>
            <a:r>
              <a:rPr lang="en-US" sz="2000" b="1" dirty="0">
                <a:effectLst/>
                <a:latin typeface="Calibri" panose="020F0502020204030204" pitchFamily="34" charset="0"/>
                <a:ea typeface="Calibri" panose="020F0502020204030204" pitchFamily="34" charset="0"/>
                <a:cs typeface="Times New Roman" panose="02020603050405020304" pitchFamily="18" charset="0"/>
              </a:rPr>
              <a:t>System Monitor (SMON):</a:t>
            </a:r>
            <a:r>
              <a:rPr lang="en-US" sz="2000" dirty="0">
                <a:effectLst/>
                <a:latin typeface="Calibri" panose="020F0502020204030204" pitchFamily="34" charset="0"/>
                <a:ea typeface="Calibri" panose="020F0502020204030204" pitchFamily="34" charset="0"/>
                <a:cs typeface="Times New Roman" panose="02020603050405020304" pitchFamily="18" charset="0"/>
              </a:rPr>
              <a:t> The system monitor performs recovery at instance startup. It can perform instance recovery for other instances that have failed by and freeing resources that the instance was using. .</a:t>
            </a:r>
          </a:p>
          <a:p>
            <a:pPr marL="457200" indent="-457200" algn="justLow">
              <a:buFont typeface="+mj-lt"/>
              <a:buAutoNum type="arabicPeriod"/>
            </a:pPr>
            <a:r>
              <a:rPr lang="en-US" sz="2000" spc="-50" dirty="0">
                <a:solidFill>
                  <a:schemeClr val="accent1"/>
                </a:solidFill>
                <a:latin typeface="Calibri" panose="020F0502020204030204" pitchFamily="34" charset="0"/>
                <a:ea typeface="+mj-ea"/>
                <a:cs typeface="Times New Roman" panose="02020603050405020304" pitchFamily="18" charset="0"/>
              </a:rPr>
              <a:t> </a:t>
            </a:r>
            <a:r>
              <a:rPr lang="en-US" sz="2000" b="1" dirty="0">
                <a:effectLst/>
                <a:latin typeface="Calibri" panose="020F0502020204030204" pitchFamily="34" charset="0"/>
                <a:ea typeface="Calibri" panose="020F0502020204030204" pitchFamily="34" charset="0"/>
                <a:cs typeface="Times New Roman" panose="02020603050405020304" pitchFamily="18" charset="0"/>
              </a:rPr>
              <a:t>Process Monitor (PMON):</a:t>
            </a:r>
            <a:r>
              <a:rPr lang="en-US" sz="2000" dirty="0">
                <a:effectLst/>
                <a:latin typeface="Calibri" panose="020F0502020204030204" pitchFamily="34" charset="0"/>
                <a:ea typeface="Calibri" panose="020F0502020204030204" pitchFamily="34" charset="0"/>
                <a:cs typeface="Times New Roman" panose="02020603050405020304" pitchFamily="18" charset="0"/>
              </a:rPr>
              <a:t> Monitor all processes whether they all working fine.  It performs process       recovery when a user process fails.  PMON is responsible for cleaning up the cache and freeing resources that the process was using. </a:t>
            </a:r>
          </a:p>
          <a:p>
            <a:pPr marL="0" indent="0">
              <a:lnSpc>
                <a:spcPct val="100000"/>
              </a:lnSpc>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791101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DA918A5-9D09-4B9F-B60E-BFF393C4C8DA}"/>
              </a:ext>
            </a:extLst>
          </p:cNvPr>
          <p:cNvSpPr txBox="1">
            <a:spLocks/>
          </p:cNvSpPr>
          <p:nvPr/>
        </p:nvSpPr>
        <p:spPr>
          <a:xfrm>
            <a:off x="477078" y="251791"/>
            <a:ext cx="10648122" cy="5617301"/>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800" spc="-50" dirty="0">
                <a:solidFill>
                  <a:schemeClr val="accent1"/>
                </a:solidFill>
                <a:latin typeface="Calibri" panose="020F0502020204030204" pitchFamily="34" charset="0"/>
                <a:ea typeface="+mj-ea"/>
                <a:cs typeface="Times New Roman" panose="02020603050405020304" pitchFamily="18" charset="0"/>
              </a:rPr>
              <a:t> </a:t>
            </a:r>
            <a:endParaRPr lang="en-PK" sz="1800" spc="-50" dirty="0">
              <a:solidFill>
                <a:schemeClr val="accent1"/>
              </a:solidFill>
              <a:latin typeface="Calibri" panose="020F0502020204030204" pitchFamily="34" charset="0"/>
              <a:ea typeface="+mj-ea"/>
              <a:cs typeface="Calibri" panose="020F0502020204030204" pitchFamily="34" charset="0"/>
            </a:endParaRPr>
          </a:p>
        </p:txBody>
      </p:sp>
      <p:sp>
        <p:nvSpPr>
          <p:cNvPr id="3" name="Content Placeholder 2">
            <a:extLst>
              <a:ext uri="{FF2B5EF4-FFF2-40B4-BE49-F238E27FC236}">
                <a16:creationId xmlns:a16="http://schemas.microsoft.com/office/drawing/2014/main" id="{85E45B80-A612-415C-A647-3CA6CDA81456}"/>
              </a:ext>
            </a:extLst>
          </p:cNvPr>
          <p:cNvSpPr txBox="1">
            <a:spLocks/>
          </p:cNvSpPr>
          <p:nvPr/>
        </p:nvSpPr>
        <p:spPr>
          <a:xfrm>
            <a:off x="1066800" y="251791"/>
            <a:ext cx="10058400" cy="5617301"/>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buNone/>
            </a:pPr>
            <a:r>
              <a:rPr lang="en-US" b="1"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0000"/>
              </a:lnSpc>
              <a:buAutoNum type="arabicPeriod" startAt="6"/>
            </a:pPr>
            <a:r>
              <a:rPr lang="en-US" sz="2000" b="1" dirty="0" err="1">
                <a:effectLst/>
                <a:latin typeface="Calibri" panose="020F0502020204030204" pitchFamily="34" charset="0"/>
                <a:ea typeface="Calibri" panose="020F0502020204030204" pitchFamily="34" charset="0"/>
                <a:cs typeface="Times New Roman" panose="02020603050405020304" pitchFamily="18" charset="0"/>
              </a:rPr>
              <a:t>Recoverer</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(RECO): </a:t>
            </a:r>
            <a:r>
              <a:rPr lang="en-US" sz="2000" dirty="0">
                <a:effectLst/>
                <a:latin typeface="Calibri" panose="020F0502020204030204" pitchFamily="34" charset="0"/>
                <a:ea typeface="Calibri" panose="020F0502020204030204" pitchFamily="34" charset="0"/>
                <a:cs typeface="Times New Roman" panose="02020603050405020304" pitchFamily="18" charset="0"/>
              </a:rPr>
              <a:t>The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recoverer</a:t>
            </a:r>
            <a:r>
              <a:rPr lang="en-US" sz="2000" dirty="0">
                <a:effectLst/>
                <a:latin typeface="Calibri" panose="020F0502020204030204" pitchFamily="34" charset="0"/>
                <a:ea typeface="Calibri" panose="020F0502020204030204" pitchFamily="34" charset="0"/>
                <a:cs typeface="Times New Roman" panose="02020603050405020304" pitchFamily="18" charset="0"/>
              </a:rPr>
              <a:t> process is used to resolve distributed transactions that are  pending due to a network or system failure in a distributed database. </a:t>
            </a:r>
          </a:p>
          <a:p>
            <a:pPr marL="0" indent="0">
              <a:lnSpc>
                <a:spcPct val="100000"/>
              </a:lnSpc>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7105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3A493-05F4-4277-A98B-D8C9756EDA94}"/>
              </a:ext>
            </a:extLst>
          </p:cNvPr>
          <p:cNvSpPr>
            <a:spLocks noGrp="1"/>
          </p:cNvSpPr>
          <p:nvPr>
            <p:ph type="title"/>
          </p:nvPr>
        </p:nvSpPr>
        <p:spPr/>
        <p:txBody>
          <a:bodyPr/>
          <a:lstStyle/>
          <a:p>
            <a:r>
              <a:rPr lang="en-US" dirty="0"/>
              <a:t>Oracle &amp; Oracle Server</a:t>
            </a:r>
            <a:endParaRPr lang="en-PK" dirty="0"/>
          </a:p>
        </p:txBody>
      </p:sp>
      <p:sp>
        <p:nvSpPr>
          <p:cNvPr id="3" name="Content Placeholder 2">
            <a:extLst>
              <a:ext uri="{FF2B5EF4-FFF2-40B4-BE49-F238E27FC236}">
                <a16:creationId xmlns:a16="http://schemas.microsoft.com/office/drawing/2014/main" id="{B771A419-4B90-4858-8BDF-894F05E96149}"/>
              </a:ext>
            </a:extLst>
          </p:cNvPr>
          <p:cNvSpPr>
            <a:spLocks noGrp="1"/>
          </p:cNvSpPr>
          <p:nvPr>
            <p:ph idx="1"/>
          </p:nvPr>
        </p:nvSpPr>
        <p:spPr/>
        <p:txBody>
          <a:bodyPr/>
          <a:lstStyle/>
          <a:p>
            <a:pPr>
              <a:buFont typeface="Arial" panose="020B0604020202020204" pitchFamily="34" charset="0"/>
              <a:buChar char="•"/>
            </a:pPr>
            <a:r>
              <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Oracle</a:t>
            </a: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is a relational database management system.</a:t>
            </a:r>
            <a:endParaRPr lang="en-US" sz="2000" dirty="0">
              <a:solidFill>
                <a:schemeClr val="tx1"/>
              </a:solidFill>
              <a:latin typeface="Calibri" panose="020F0502020204030204" pitchFamily="34" charset="0"/>
              <a:cs typeface="Times New Roman" panose="02020603050405020304" pitchFamily="18" charset="0"/>
            </a:endParaRPr>
          </a:p>
          <a:p>
            <a:pPr>
              <a:buFont typeface="Arial" panose="020B0604020202020204" pitchFamily="34" charset="0"/>
              <a:buChar char="•"/>
            </a:pPr>
            <a:r>
              <a:rPr lang="en-US" sz="2000" dirty="0">
                <a:solidFill>
                  <a:schemeClr val="tx1"/>
                </a:solidFill>
                <a:latin typeface="Calibri" panose="020F0502020204030204" pitchFamily="34" charset="0"/>
                <a:cs typeface="Times New Roman" panose="02020603050405020304" pitchFamily="18" charset="0"/>
              </a:rPr>
              <a:t> In general, a </a:t>
            </a:r>
            <a:r>
              <a:rPr lang="en-US" sz="2000" b="1" dirty="0">
                <a:solidFill>
                  <a:schemeClr val="tx1"/>
                </a:solidFill>
                <a:latin typeface="Calibri" panose="020F0502020204030204" pitchFamily="34" charset="0"/>
                <a:cs typeface="Times New Roman" panose="02020603050405020304" pitchFamily="18" charset="0"/>
              </a:rPr>
              <a:t>server</a:t>
            </a:r>
            <a:r>
              <a:rPr lang="en-US" sz="2000" dirty="0">
                <a:solidFill>
                  <a:schemeClr val="tx1"/>
                </a:solidFill>
                <a:latin typeface="Calibri" panose="020F0502020204030204" pitchFamily="34" charset="0"/>
                <a:cs typeface="Times New Roman" panose="02020603050405020304" pitchFamily="18" charset="0"/>
              </a:rPr>
              <a:t> reliably manages a large amount of data in a multiuser environment so that many users can concurrently access the same data.</a:t>
            </a:r>
          </a:p>
          <a:p>
            <a:pPr>
              <a:buFont typeface="Arial" panose="020B0604020202020204" pitchFamily="34" charset="0"/>
              <a:buChar char="•"/>
            </a:pPr>
            <a:r>
              <a:rPr lang="en-US" sz="2000" dirty="0">
                <a:solidFill>
                  <a:schemeClr val="tx1"/>
                </a:solidFill>
                <a:latin typeface="Calibri" panose="020F0502020204030204" pitchFamily="34" charset="0"/>
                <a:cs typeface="Times New Roman" panose="02020603050405020304" pitchFamily="18" charset="0"/>
              </a:rPr>
              <a:t> A database server also prevents unauthorized access and provides efficient solutions for failure recovery. </a:t>
            </a:r>
            <a:endParaRPr lang="en-PK" sz="2000" dirty="0">
              <a:solidFill>
                <a:schemeClr val="tx1"/>
              </a:solidFill>
              <a:latin typeface="Calibri" panose="020F0502020204030204" pitchFamily="34" charset="0"/>
              <a:cs typeface="Times New Roman" panose="02020603050405020304" pitchFamily="18" charset="0"/>
            </a:endParaRPr>
          </a:p>
          <a:p>
            <a:endParaRPr lang="en-PK" dirty="0"/>
          </a:p>
        </p:txBody>
      </p:sp>
    </p:spTree>
    <p:extLst>
      <p:ext uri="{BB962C8B-B14F-4D97-AF65-F5344CB8AC3E}">
        <p14:creationId xmlns:p14="http://schemas.microsoft.com/office/powerpoint/2010/main" val="42798531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851C69-3CE5-4C4C-B331-F3B11191A2F3}"/>
              </a:ext>
            </a:extLst>
          </p:cNvPr>
          <p:cNvPicPr>
            <a:picLocks noChangeAspect="1"/>
          </p:cNvPicPr>
          <p:nvPr/>
        </p:nvPicPr>
        <p:blipFill rotWithShape="1">
          <a:blip r:embed="rId2"/>
          <a:srcRect l="13153" t="6958" r="22392"/>
          <a:stretch/>
        </p:blipFill>
        <p:spPr>
          <a:xfrm>
            <a:off x="1603512" y="0"/>
            <a:ext cx="8481392" cy="6670796"/>
          </a:xfrm>
          <a:prstGeom prst="rect">
            <a:avLst/>
          </a:prstGeom>
        </p:spPr>
      </p:pic>
    </p:spTree>
    <p:extLst>
      <p:ext uri="{BB962C8B-B14F-4D97-AF65-F5344CB8AC3E}">
        <p14:creationId xmlns:p14="http://schemas.microsoft.com/office/powerpoint/2010/main" val="1716708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7S Framework | Free PowerPoint Template">
            <a:extLst>
              <a:ext uri="{FF2B5EF4-FFF2-40B4-BE49-F238E27FC236}">
                <a16:creationId xmlns:a16="http://schemas.microsoft.com/office/drawing/2014/main" id="{5007E2C0-6432-4A38-94CA-A729AEB59E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9" y="0"/>
            <a:ext cx="12194609" cy="6416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811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2E7C6-A9A9-4B63-A76A-31E8DF9BF276}"/>
              </a:ext>
            </a:extLst>
          </p:cNvPr>
          <p:cNvSpPr>
            <a:spLocks noGrp="1"/>
          </p:cNvSpPr>
          <p:nvPr>
            <p:ph type="title"/>
          </p:nvPr>
        </p:nvSpPr>
        <p:spPr>
          <a:xfrm>
            <a:off x="1097280" y="795129"/>
            <a:ext cx="10058400" cy="4757531"/>
          </a:xfrm>
        </p:spPr>
        <p:txBody>
          <a:bodyPr anchor="t"/>
          <a:lstStyle/>
          <a:p>
            <a:pPr>
              <a:lnSpc>
                <a:spcPct val="107000"/>
              </a:lnSpc>
              <a:spcAft>
                <a:spcPts val="800"/>
              </a:spcAft>
            </a:pPr>
            <a:r>
              <a:rPr lang="en-US" sz="4400" dirty="0">
                <a:latin typeface="Calibri" panose="020F0502020204030204" pitchFamily="34" charset="0"/>
                <a:ea typeface="Calibri" panose="020F0502020204030204" pitchFamily="34" charset="0"/>
                <a:cs typeface="Times New Roman" panose="02020603050405020304" pitchFamily="18" charset="0"/>
              </a:rPr>
              <a:t>Oracle Server consists of :</a:t>
            </a:r>
            <a:br>
              <a:rPr lang="en-US" sz="4400" dirty="0">
                <a:latin typeface="Calibri" panose="020F0502020204030204" pitchFamily="34" charset="0"/>
                <a:ea typeface="Calibri" panose="020F0502020204030204" pitchFamily="34" charset="0"/>
                <a:cs typeface="Times New Roman" panose="02020603050405020304" pitchFamily="18" charset="0"/>
              </a:rPr>
            </a:br>
            <a:br>
              <a:rPr lang="en-PK" sz="4000" dirty="0">
                <a:effectLst/>
                <a:latin typeface="Calibri" panose="020F0502020204030204" pitchFamily="34" charset="0"/>
                <a:ea typeface="Calibri" panose="020F0502020204030204" pitchFamily="34" charset="0"/>
                <a:cs typeface="Times New Roman" panose="02020603050405020304" pitchFamily="18" charset="0"/>
              </a:rPr>
            </a:br>
            <a:br>
              <a:rPr lang="en-US" sz="4000" dirty="0">
                <a:effectLst/>
                <a:latin typeface="Calibri" panose="020F0502020204030204" pitchFamily="34" charset="0"/>
                <a:ea typeface="Calibri" panose="020F0502020204030204" pitchFamily="34" charset="0"/>
                <a:cs typeface="Times New Roman" panose="02020603050405020304" pitchFamily="18" charset="0"/>
              </a:rPr>
            </a:br>
            <a:endParaRPr lang="en-PK" dirty="0"/>
          </a:p>
        </p:txBody>
      </p:sp>
      <p:sp>
        <p:nvSpPr>
          <p:cNvPr id="4" name="Rectangle 3">
            <a:extLst>
              <a:ext uri="{FF2B5EF4-FFF2-40B4-BE49-F238E27FC236}">
                <a16:creationId xmlns:a16="http://schemas.microsoft.com/office/drawing/2014/main" id="{00337B83-D592-40D9-8528-7F04853C2B60}"/>
              </a:ext>
            </a:extLst>
          </p:cNvPr>
          <p:cNvSpPr/>
          <p:nvPr/>
        </p:nvSpPr>
        <p:spPr>
          <a:xfrm>
            <a:off x="1097280" y="1987826"/>
            <a:ext cx="7315200" cy="27962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lvl="0" indent="-342900">
              <a:lnSpc>
                <a:spcPct val="150000"/>
              </a:lnSpc>
              <a:buFont typeface="Symbol" panose="05050102010706020507" pitchFamily="18" charset="2"/>
              <a:buChar char=""/>
            </a:pPr>
            <a:r>
              <a:rPr lang="en-US"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Oracle data base</a:t>
            </a:r>
            <a:endParaRPr lang="en-PK"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US"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Oracle Instance</a:t>
            </a:r>
            <a:endParaRPr lang="en-PK"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lang="en-PK" dirty="0"/>
          </a:p>
        </p:txBody>
      </p:sp>
    </p:spTree>
    <p:extLst>
      <p:ext uri="{BB962C8B-B14F-4D97-AF65-F5344CB8AC3E}">
        <p14:creationId xmlns:p14="http://schemas.microsoft.com/office/powerpoint/2010/main" val="2803271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E55FD-A5D0-4295-8F47-67E675EFE6ED}"/>
              </a:ext>
            </a:extLst>
          </p:cNvPr>
          <p:cNvSpPr>
            <a:spLocks noGrp="1"/>
          </p:cNvSpPr>
          <p:nvPr>
            <p:ph type="title"/>
          </p:nvPr>
        </p:nvSpPr>
        <p:spPr/>
        <p:txBody>
          <a:bodyPr/>
          <a:lstStyle/>
          <a:p>
            <a:r>
              <a:rPr lang="en-US" dirty="0"/>
              <a:t>Oracle Database</a:t>
            </a:r>
            <a:endParaRPr lang="en-PK" dirty="0"/>
          </a:p>
        </p:txBody>
      </p:sp>
      <p:sp>
        <p:nvSpPr>
          <p:cNvPr id="3" name="Content Placeholder 2">
            <a:extLst>
              <a:ext uri="{FF2B5EF4-FFF2-40B4-BE49-F238E27FC236}">
                <a16:creationId xmlns:a16="http://schemas.microsoft.com/office/drawing/2014/main" id="{3AE1C6FE-391F-4892-9590-DA72E9A56409}"/>
              </a:ext>
            </a:extLst>
          </p:cNvPr>
          <p:cNvSpPr>
            <a:spLocks noGrp="1"/>
          </p:cNvSpPr>
          <p:nvPr>
            <p:ph idx="1"/>
          </p:nvPr>
        </p:nvSpPr>
        <p:spPr/>
        <p:txBody>
          <a:bodyPr/>
          <a:lstStyle/>
          <a:p>
            <a:pPr>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 An Oracle database is a collection of data treated as a unit. The purpose of a database is to store and retrieve related information. </a:t>
            </a:r>
          </a:p>
          <a:p>
            <a:pPr>
              <a:buFont typeface="Arial" panose="020B0604020202020204" pitchFamily="34" charset="0"/>
              <a:buChar char="•"/>
            </a:pP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a:effectLst/>
                <a:latin typeface="Calibri" panose="020F0502020204030204" pitchFamily="34" charset="0"/>
                <a:ea typeface="Calibri" panose="020F0502020204030204" pitchFamily="34" charset="0"/>
                <a:cs typeface="Times New Roman" panose="02020603050405020304" pitchFamily="18" charset="0"/>
              </a:rPr>
              <a:t>A database server is the key to solving the problems of information management. </a:t>
            </a:r>
          </a:p>
          <a:p>
            <a:pPr>
              <a:buFont typeface="Arial" panose="020B0604020202020204" pitchFamily="34" charset="0"/>
              <a:buChar char="•"/>
            </a:pP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a:effectLst/>
                <a:latin typeface="Calibri" panose="020F0502020204030204" pitchFamily="34" charset="0"/>
                <a:ea typeface="Calibri" panose="020F0502020204030204" pitchFamily="34" charset="0"/>
                <a:cs typeface="Times New Roman" panose="02020603050405020304" pitchFamily="18" charset="0"/>
              </a:rPr>
              <a:t>In general, a server reliably manages a large amount of data in a multiuser environment so that many users can concurrently access the same data. </a:t>
            </a:r>
            <a:endParaRPr lang="en-PK"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PK" dirty="0"/>
          </a:p>
        </p:txBody>
      </p:sp>
    </p:spTree>
    <p:extLst>
      <p:ext uri="{BB962C8B-B14F-4D97-AF65-F5344CB8AC3E}">
        <p14:creationId xmlns:p14="http://schemas.microsoft.com/office/powerpoint/2010/main" val="3836300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E9C39A-5725-4DA8-8F91-C2781A7DB0BB}"/>
              </a:ext>
            </a:extLst>
          </p:cNvPr>
          <p:cNvSpPr/>
          <p:nvPr/>
        </p:nvSpPr>
        <p:spPr>
          <a:xfrm>
            <a:off x="622852" y="583096"/>
            <a:ext cx="10986052" cy="49828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07000"/>
              </a:lnSpc>
            </a:pP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24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Oracle data base consists of Software Modules and Data base files. All of them are categorized in two structures:</a:t>
            </a:r>
            <a:endParaRPr lang="en-PK"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Logical Data base Structure</a:t>
            </a:r>
            <a:endParaRPr lang="en-PK"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arenR"/>
            </a:pP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Physical Data base Structure</a:t>
            </a:r>
          </a:p>
          <a:p>
            <a:pPr algn="ctr"/>
            <a:endParaRPr lang="en-PK" sz="2800" dirty="0"/>
          </a:p>
        </p:txBody>
      </p:sp>
    </p:spTree>
    <p:extLst>
      <p:ext uri="{BB962C8B-B14F-4D97-AF65-F5344CB8AC3E}">
        <p14:creationId xmlns:p14="http://schemas.microsoft.com/office/powerpoint/2010/main" val="3802137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AA87D-9BDC-4D77-A40A-F5F15A8C17FB}"/>
              </a:ext>
            </a:extLst>
          </p:cNvPr>
          <p:cNvSpPr>
            <a:spLocks noGrp="1"/>
          </p:cNvSpPr>
          <p:nvPr>
            <p:ph type="title"/>
          </p:nvPr>
        </p:nvSpPr>
        <p:spPr/>
        <p:txBody>
          <a:bodyPr anchor="ctr">
            <a:normAutofit/>
          </a:bodyPr>
          <a:lstStyle/>
          <a:p>
            <a:r>
              <a:rPr lang="en-US" sz="3600" dirty="0"/>
              <a:t>1)	Oracle Logical data base structure</a:t>
            </a:r>
            <a:endParaRPr lang="en-PK" sz="3600" dirty="0"/>
          </a:p>
        </p:txBody>
      </p:sp>
      <p:sp>
        <p:nvSpPr>
          <p:cNvPr id="3" name="Content Placeholder 2">
            <a:extLst>
              <a:ext uri="{FF2B5EF4-FFF2-40B4-BE49-F238E27FC236}">
                <a16:creationId xmlns:a16="http://schemas.microsoft.com/office/drawing/2014/main" id="{776561C8-7AE1-4185-A407-5708EF42A478}"/>
              </a:ext>
            </a:extLst>
          </p:cNvPr>
          <p:cNvSpPr>
            <a:spLocks noGrp="1"/>
          </p:cNvSpPr>
          <p:nvPr>
            <p:ph idx="1"/>
          </p:nvPr>
        </p:nvSpPr>
        <p:spPr/>
        <p:txBody>
          <a:bodyPr>
            <a:normAutofit/>
          </a:bodyPr>
          <a:lstStyle/>
          <a:p>
            <a:r>
              <a:rPr lang="en-US" sz="2000" dirty="0"/>
              <a:t>The logical structures of an Oracle database include:</a:t>
            </a:r>
          </a:p>
          <a:p>
            <a:pPr>
              <a:buFont typeface="Arial" panose="020B0604020202020204" pitchFamily="34" charset="0"/>
              <a:buChar char="•"/>
            </a:pPr>
            <a:r>
              <a:rPr lang="en-US" sz="2000" dirty="0"/>
              <a:t>  Data blocks</a:t>
            </a:r>
          </a:p>
          <a:p>
            <a:pPr>
              <a:buFont typeface="Arial" panose="020B0604020202020204" pitchFamily="34" charset="0"/>
              <a:buChar char="•"/>
            </a:pPr>
            <a:r>
              <a:rPr lang="en-US" sz="2000" dirty="0"/>
              <a:t>  Extents</a:t>
            </a:r>
          </a:p>
          <a:p>
            <a:pPr>
              <a:buFont typeface="Arial" panose="020B0604020202020204" pitchFamily="34" charset="0"/>
              <a:buChar char="•"/>
            </a:pPr>
            <a:r>
              <a:rPr lang="en-US" sz="2000" dirty="0"/>
              <a:t>  Segments</a:t>
            </a:r>
          </a:p>
          <a:p>
            <a:pPr>
              <a:buFont typeface="Arial" panose="020B0604020202020204" pitchFamily="34" charset="0"/>
              <a:buChar char="•"/>
            </a:pPr>
            <a:r>
              <a:rPr lang="en-US" sz="2000" dirty="0"/>
              <a:t>  Tablespaces</a:t>
            </a:r>
          </a:p>
          <a:p>
            <a:pPr>
              <a:buFont typeface="Arial" panose="020B0604020202020204" pitchFamily="34" charset="0"/>
              <a:buChar char="•"/>
            </a:pPr>
            <a:r>
              <a:rPr lang="en-US" sz="2000" dirty="0"/>
              <a:t>  Schema objects</a:t>
            </a:r>
          </a:p>
          <a:p>
            <a:pPr marL="0" indent="0">
              <a:buNone/>
            </a:pPr>
            <a:endParaRPr lang="en-PK" sz="2000" dirty="0"/>
          </a:p>
        </p:txBody>
      </p:sp>
    </p:spTree>
    <p:extLst>
      <p:ext uri="{BB962C8B-B14F-4D97-AF65-F5344CB8AC3E}">
        <p14:creationId xmlns:p14="http://schemas.microsoft.com/office/powerpoint/2010/main" val="4278072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C5D3B-C1F4-46FF-B316-4734FCEB28B1}"/>
              </a:ext>
            </a:extLst>
          </p:cNvPr>
          <p:cNvSpPr>
            <a:spLocks noGrp="1"/>
          </p:cNvSpPr>
          <p:nvPr>
            <p:ph type="title"/>
          </p:nvPr>
        </p:nvSpPr>
        <p:spPr/>
        <p:txBody>
          <a:bodyPr/>
          <a:lstStyle/>
          <a:p>
            <a:r>
              <a:rPr lang="en-US" dirty="0"/>
              <a:t>Data Blocks</a:t>
            </a:r>
            <a:endParaRPr lang="en-PK" dirty="0"/>
          </a:p>
        </p:txBody>
      </p:sp>
      <p:sp>
        <p:nvSpPr>
          <p:cNvPr id="3" name="Content Placeholder 2">
            <a:extLst>
              <a:ext uri="{FF2B5EF4-FFF2-40B4-BE49-F238E27FC236}">
                <a16:creationId xmlns:a16="http://schemas.microsoft.com/office/drawing/2014/main" id="{7A1CCBEC-FC7F-4B97-91B1-CB0631FAB493}"/>
              </a:ext>
            </a:extLst>
          </p:cNvPr>
          <p:cNvSpPr>
            <a:spLocks noGrp="1"/>
          </p:cNvSpPr>
          <p:nvPr>
            <p:ph idx="1"/>
          </p:nvPr>
        </p:nvSpPr>
        <p:spPr/>
        <p:txBody>
          <a:bodyPr/>
          <a:lstStyle/>
          <a:p>
            <a:pPr>
              <a:lnSpc>
                <a:spcPct val="150000"/>
              </a:lnSpc>
              <a:buFont typeface="Arial" panose="020B0604020202020204" pitchFamily="34" charset="0"/>
              <a:buChar char="•"/>
            </a:pPr>
            <a:r>
              <a:rPr lang="en-US" dirty="0"/>
              <a:t> At the finest level of granularity, Oracle database data is stored in data blocks.</a:t>
            </a:r>
          </a:p>
          <a:p>
            <a:pPr>
              <a:lnSpc>
                <a:spcPct val="150000"/>
              </a:lnSpc>
              <a:buFont typeface="Arial" panose="020B0604020202020204" pitchFamily="34" charset="0"/>
              <a:buChar char="•"/>
            </a:pPr>
            <a:r>
              <a:rPr lang="en-US" dirty="0"/>
              <a:t> One data block corresponds to a specific number of bytes of physical database space on disk. The data block size can be set for each Oracle database when it is created.</a:t>
            </a:r>
          </a:p>
          <a:p>
            <a:pPr>
              <a:lnSpc>
                <a:spcPct val="150000"/>
              </a:lnSpc>
              <a:buFont typeface="Arial" panose="020B0604020202020204" pitchFamily="34" charset="0"/>
              <a:buChar char="•"/>
            </a:pPr>
            <a:r>
              <a:rPr lang="en-US" dirty="0"/>
              <a:t> This data block size should be a multiple of the operating system’s block size.</a:t>
            </a:r>
            <a:endParaRPr lang="en-PK" dirty="0"/>
          </a:p>
        </p:txBody>
      </p:sp>
    </p:spTree>
    <p:extLst>
      <p:ext uri="{BB962C8B-B14F-4D97-AF65-F5344CB8AC3E}">
        <p14:creationId xmlns:p14="http://schemas.microsoft.com/office/powerpoint/2010/main" val="117407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5A80A-0F62-45AE-B587-5BAF3633CAA2}"/>
              </a:ext>
            </a:extLst>
          </p:cNvPr>
          <p:cNvSpPr>
            <a:spLocks noGrp="1"/>
          </p:cNvSpPr>
          <p:nvPr>
            <p:ph type="title"/>
          </p:nvPr>
        </p:nvSpPr>
        <p:spPr>
          <a:xfrm>
            <a:off x="1097280" y="246847"/>
            <a:ext cx="10058400" cy="1450757"/>
          </a:xfrm>
        </p:spPr>
        <p:txBody>
          <a:bodyPr/>
          <a:lstStyle/>
          <a:p>
            <a:r>
              <a:rPr lang="en-US" dirty="0"/>
              <a:t>Data Block Components</a:t>
            </a:r>
            <a:endParaRPr lang="en-PK" dirty="0"/>
          </a:p>
        </p:txBody>
      </p:sp>
      <p:sp>
        <p:nvSpPr>
          <p:cNvPr id="6" name="Content Placeholder 5">
            <a:extLst>
              <a:ext uri="{FF2B5EF4-FFF2-40B4-BE49-F238E27FC236}">
                <a16:creationId xmlns:a16="http://schemas.microsoft.com/office/drawing/2014/main" id="{0A1C54D9-90F8-446B-B88C-A235FABE9476}"/>
              </a:ext>
            </a:extLst>
          </p:cNvPr>
          <p:cNvSpPr>
            <a:spLocks noGrp="1"/>
          </p:cNvSpPr>
          <p:nvPr>
            <p:ph idx="1"/>
          </p:nvPr>
        </p:nvSpPr>
        <p:spPr/>
        <p:txBody>
          <a:bodyPr/>
          <a:lstStyle/>
          <a:p>
            <a:r>
              <a:rPr lang="en-US" dirty="0"/>
              <a:t>A data block has the following structure: </a:t>
            </a:r>
          </a:p>
          <a:p>
            <a:r>
              <a:rPr lang="en-US" dirty="0"/>
              <a:t>•</a:t>
            </a:r>
            <a:r>
              <a:rPr lang="en-US" b="1" dirty="0"/>
              <a:t> Header:</a:t>
            </a:r>
            <a:r>
              <a:rPr lang="en-US" dirty="0"/>
              <a:t> contains general information such as block address and type of segment. </a:t>
            </a:r>
          </a:p>
          <a:p>
            <a:r>
              <a:rPr lang="en-US" dirty="0"/>
              <a:t>•</a:t>
            </a:r>
            <a:r>
              <a:rPr lang="en-US" b="1" dirty="0"/>
              <a:t> Table directory:</a:t>
            </a:r>
            <a:r>
              <a:rPr lang="en-US" dirty="0"/>
              <a:t> contains information about the tables that have data in the data block. </a:t>
            </a:r>
          </a:p>
          <a:p>
            <a:r>
              <a:rPr lang="en-US" dirty="0"/>
              <a:t>• </a:t>
            </a:r>
            <a:r>
              <a:rPr lang="en-US" b="1" dirty="0"/>
              <a:t>Row directory:</a:t>
            </a:r>
            <a:r>
              <a:rPr lang="en-US" dirty="0"/>
              <a:t> contains information about the rows in the data block. </a:t>
            </a:r>
          </a:p>
          <a:p>
            <a:r>
              <a:rPr lang="en-US" dirty="0"/>
              <a:t>• </a:t>
            </a:r>
            <a:r>
              <a:rPr lang="en-US" b="1" dirty="0"/>
              <a:t>Row data:</a:t>
            </a:r>
            <a:r>
              <a:rPr lang="en-US" dirty="0"/>
              <a:t> contains the actual rows of table data. A row can span blocks. </a:t>
            </a:r>
          </a:p>
          <a:p>
            <a:r>
              <a:rPr lang="en-US" dirty="0"/>
              <a:t>• </a:t>
            </a:r>
            <a:r>
              <a:rPr lang="en-US" b="1" dirty="0"/>
              <a:t>Free space:</a:t>
            </a:r>
            <a:r>
              <a:rPr lang="en-US" dirty="0"/>
              <a:t> allocated for the insertion of new rows and updates to rows that require additional space. As of Oracle8i, Oracle can manage free space automatically</a:t>
            </a:r>
          </a:p>
          <a:p>
            <a:endParaRPr lang="en-PK" dirty="0"/>
          </a:p>
        </p:txBody>
      </p:sp>
    </p:spTree>
    <p:extLst>
      <p:ext uri="{BB962C8B-B14F-4D97-AF65-F5344CB8AC3E}">
        <p14:creationId xmlns:p14="http://schemas.microsoft.com/office/powerpoint/2010/main" val="103740323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{F2E0BBE6-32F0-4CCD-8081-0438FC87E7EA}tf22712842_win32</Template>
  <TotalTime>496</TotalTime>
  <Words>1742</Words>
  <Application>Microsoft Office PowerPoint</Application>
  <PresentationFormat>Widescreen</PresentationFormat>
  <Paragraphs>111</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Arial</vt:lpstr>
      <vt:lpstr>Bookman Old Style</vt:lpstr>
      <vt:lpstr>Calibri</vt:lpstr>
      <vt:lpstr>Franklin Gothic Book</vt:lpstr>
      <vt:lpstr>Symbol</vt:lpstr>
      <vt:lpstr>Wingdings</vt:lpstr>
      <vt:lpstr>1_RetrospectVTI</vt:lpstr>
      <vt:lpstr>Oracle Architecture</vt:lpstr>
      <vt:lpstr>PowerPoint Presentation</vt:lpstr>
      <vt:lpstr>Oracle &amp; Oracle Server</vt:lpstr>
      <vt:lpstr>Oracle Server consists of :   </vt:lpstr>
      <vt:lpstr>Oracle Database</vt:lpstr>
      <vt:lpstr>PowerPoint Presentation</vt:lpstr>
      <vt:lpstr>1) Oracle Logical data base structure</vt:lpstr>
      <vt:lpstr>Data Blocks</vt:lpstr>
      <vt:lpstr>Data Block Components</vt:lpstr>
      <vt:lpstr>Structure of a Data Block</vt:lpstr>
      <vt:lpstr>Extents</vt:lpstr>
      <vt:lpstr>Segments</vt:lpstr>
      <vt:lpstr>Connection among Extents, Data Blocks and Segments</vt:lpstr>
      <vt:lpstr>TableSpaces</vt:lpstr>
      <vt:lpstr>Schema</vt:lpstr>
      <vt:lpstr>Schemas Objects</vt:lpstr>
      <vt:lpstr>Physical Data Base Structure</vt:lpstr>
      <vt:lpstr>1) Data Files</vt:lpstr>
      <vt:lpstr>2) Redo log File</vt:lpstr>
      <vt:lpstr>Oracle Instance</vt:lpstr>
      <vt:lpstr>PowerPoint Presentation</vt:lpstr>
      <vt:lpstr>1) System Global Area (SGA)</vt:lpstr>
      <vt:lpstr>PowerPoint Presentation</vt:lpstr>
      <vt:lpstr>PowerPoint Presentation</vt:lpstr>
      <vt:lpstr>PowerPoint Presentation</vt:lpstr>
      <vt:lpstr>Processes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Nouman</dc:creator>
  <cp:lastModifiedBy>Dark X</cp:lastModifiedBy>
  <cp:revision>118</cp:revision>
  <dcterms:created xsi:type="dcterms:W3CDTF">2021-01-10T14:20:30Z</dcterms:created>
  <dcterms:modified xsi:type="dcterms:W3CDTF">2021-01-14T04:35:31Z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