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97" r:id="rId2"/>
    <p:sldId id="298" r:id="rId3"/>
    <p:sldId id="256" r:id="rId4"/>
    <p:sldId id="300" r:id="rId5"/>
    <p:sldId id="301" r:id="rId6"/>
    <p:sldId id="302" r:id="rId7"/>
    <p:sldId id="260" r:id="rId8"/>
    <p:sldId id="303" r:id="rId9"/>
    <p:sldId id="304" r:id="rId10"/>
    <p:sldId id="261" r:id="rId11"/>
    <p:sldId id="305" r:id="rId12"/>
    <p:sldId id="262" r:id="rId13"/>
    <p:sldId id="265" r:id="rId14"/>
    <p:sldId id="263" r:id="rId15"/>
    <p:sldId id="268" r:id="rId16"/>
    <p:sldId id="310" r:id="rId17"/>
    <p:sldId id="306" r:id="rId18"/>
    <p:sldId id="309" r:id="rId19"/>
    <p:sldId id="307" r:id="rId20"/>
    <p:sldId id="308" r:id="rId21"/>
    <p:sldId id="269" r:id="rId22"/>
    <p:sldId id="311" r:id="rId23"/>
    <p:sldId id="274" r:id="rId24"/>
    <p:sldId id="275" r:id="rId25"/>
    <p:sldId id="276" r:id="rId26"/>
    <p:sldId id="277" r:id="rId27"/>
    <p:sldId id="278" r:id="rId28"/>
    <p:sldId id="279" r:id="rId29"/>
    <p:sldId id="280" r:id="rId30"/>
    <p:sldId id="281" r:id="rId31"/>
    <p:sldId id="282"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941" autoAdjust="0"/>
    <p:restoredTop sz="94660"/>
  </p:normalViewPr>
  <p:slideViewPr>
    <p:cSldViewPr snapToGrid="0">
      <p:cViewPr varScale="1">
        <p:scale>
          <a:sx n="73" d="100"/>
          <a:sy n="73" d="100"/>
        </p:scale>
        <p:origin x="-708"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C12DF-317B-48F6-BA4C-EE7405EB33C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277413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C12DF-317B-48F6-BA4C-EE7405EB33C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154828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C12DF-317B-48F6-BA4C-EE7405EB33C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265021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C12DF-317B-48F6-BA4C-EE7405EB33C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B817A-EC6B-462A-9A27-F355A049A3AC}"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892914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C12DF-317B-48F6-BA4C-EE7405EB33C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1938106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1C12DF-317B-48F6-BA4C-EE7405EB33C9}"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1641987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1C12DF-317B-48F6-BA4C-EE7405EB33C9}"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3421974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C12DF-317B-48F6-BA4C-EE7405EB33C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2734515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C12DF-317B-48F6-BA4C-EE7405EB33C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410530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C12DF-317B-48F6-BA4C-EE7405EB33C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13657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C12DF-317B-48F6-BA4C-EE7405EB33C9}"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200144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1C12DF-317B-48F6-BA4C-EE7405EB33C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197699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C12DF-317B-48F6-BA4C-EE7405EB33C9}" type="datetimeFigureOut">
              <a:rPr lang="en-US" smtClean="0"/>
              <a:pPr/>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184559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1C12DF-317B-48F6-BA4C-EE7405EB33C9}"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399628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C12DF-317B-48F6-BA4C-EE7405EB33C9}"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341670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C12DF-317B-48F6-BA4C-EE7405EB33C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311418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C12DF-317B-48F6-BA4C-EE7405EB33C9}"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35200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1C12DF-317B-48F6-BA4C-EE7405EB33C9}" type="datetimeFigureOut">
              <a:rPr lang="en-US" smtClean="0"/>
              <a:pPr/>
              <a:t>1/19/2021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7B817A-EC6B-462A-9A27-F355A049A3AC}" type="slidenum">
              <a:rPr lang="en-US" smtClean="0"/>
              <a:pPr/>
              <a:t>‹#›</a:t>
            </a:fld>
            <a:endParaRPr lang="en-US"/>
          </a:p>
        </p:txBody>
      </p:sp>
    </p:spTree>
    <p:extLst>
      <p:ext uri="{BB962C8B-B14F-4D97-AF65-F5344CB8AC3E}">
        <p14:creationId xmlns:p14="http://schemas.microsoft.com/office/powerpoint/2010/main" xmlns="" val="172739506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whatis.techtarget.com/definition/XML-Extensible-Markup-Language"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78296"/>
            <a:ext cx="10353761" cy="1326321"/>
          </a:xfrm>
        </p:spPr>
        <p:txBody>
          <a:bodyPr/>
          <a:lstStyle/>
          <a:p>
            <a:r>
              <a:rPr lang="en-US" dirty="0"/>
              <a:t>Semi-structured data &amp; xml</a:t>
            </a:r>
          </a:p>
        </p:txBody>
      </p:sp>
      <p:sp>
        <p:nvSpPr>
          <p:cNvPr id="3" name="Content Placeholder 2"/>
          <p:cNvSpPr>
            <a:spLocks noGrp="1"/>
          </p:cNvSpPr>
          <p:nvPr>
            <p:ph idx="1"/>
          </p:nvPr>
        </p:nvSpPr>
        <p:spPr>
          <a:xfrm>
            <a:off x="913794" y="2096064"/>
            <a:ext cx="10655353" cy="4483640"/>
          </a:xfrm>
        </p:spPr>
        <p:txBody>
          <a:bodyPr>
            <a:normAutofit/>
          </a:bodyPr>
          <a:lstStyle/>
          <a:p>
            <a:pPr>
              <a:buNone/>
            </a:pPr>
            <a:r>
              <a:rPr lang="en-US" sz="3200" b="1" dirty="0">
                <a:solidFill>
                  <a:schemeClr val="accent2">
                    <a:lumMod val="60000"/>
                    <a:lumOff val="40000"/>
                  </a:schemeClr>
                </a:solidFill>
              </a:rPr>
              <a:t>Presented to:</a:t>
            </a:r>
          </a:p>
          <a:p>
            <a:pPr>
              <a:buNone/>
            </a:pPr>
            <a:r>
              <a:rPr lang="en-US" sz="3200" dirty="0">
                <a:solidFill>
                  <a:schemeClr val="accent2">
                    <a:lumMod val="60000"/>
                    <a:lumOff val="40000"/>
                  </a:schemeClr>
                </a:solidFill>
              </a:rPr>
              <a:t>          Sir Asif Sohail</a:t>
            </a:r>
          </a:p>
          <a:p>
            <a:pPr>
              <a:buNone/>
            </a:pPr>
            <a:r>
              <a:rPr lang="en-US" sz="3200" b="1" dirty="0">
                <a:solidFill>
                  <a:schemeClr val="accent2">
                    <a:lumMod val="60000"/>
                    <a:lumOff val="40000"/>
                  </a:schemeClr>
                </a:solidFill>
              </a:rPr>
              <a:t>Presented by:</a:t>
            </a:r>
          </a:p>
          <a:p>
            <a:pPr algn="ctr">
              <a:buNone/>
            </a:pPr>
            <a:r>
              <a:rPr lang="en-US" sz="3200" dirty="0" smtClean="0">
                <a:solidFill>
                  <a:schemeClr val="accent2">
                    <a:lumMod val="60000"/>
                    <a:lumOff val="40000"/>
                  </a:schemeClr>
                </a:solidFill>
              </a:rPr>
              <a:t>Ayesha </a:t>
            </a:r>
            <a:r>
              <a:rPr lang="en-US" sz="3200" dirty="0">
                <a:solidFill>
                  <a:schemeClr val="accent2">
                    <a:lumMod val="60000"/>
                    <a:lumOff val="40000"/>
                  </a:schemeClr>
                </a:solidFill>
              </a:rPr>
              <a:t>Shahid                   (BCSF18M040</a:t>
            </a:r>
            <a:r>
              <a:rPr lang="en-US" sz="3200" dirty="0" smtClean="0">
                <a:solidFill>
                  <a:schemeClr val="accent2">
                    <a:lumMod val="60000"/>
                    <a:lumOff val="40000"/>
                  </a:schemeClr>
                </a:solidFill>
              </a:rPr>
              <a:t>)</a:t>
            </a:r>
          </a:p>
          <a:p>
            <a:pPr algn="ctr">
              <a:buNone/>
            </a:pPr>
            <a:r>
              <a:rPr lang="en-US" sz="3200" dirty="0" smtClean="0">
                <a:solidFill>
                  <a:schemeClr val="accent2">
                    <a:lumMod val="60000"/>
                    <a:lumOff val="40000"/>
                  </a:schemeClr>
                </a:solidFill>
              </a:rPr>
              <a:t> </a:t>
            </a:r>
            <a:r>
              <a:rPr lang="en-US" sz="3200" dirty="0" err="1" smtClean="0">
                <a:solidFill>
                  <a:schemeClr val="accent2">
                    <a:lumMod val="60000"/>
                    <a:lumOff val="40000"/>
                  </a:schemeClr>
                </a:solidFill>
              </a:rPr>
              <a:t>Rida</a:t>
            </a:r>
            <a:r>
              <a:rPr lang="en-US" sz="3200" dirty="0" smtClean="0">
                <a:solidFill>
                  <a:schemeClr val="accent2">
                    <a:lumMod val="60000"/>
                    <a:lumOff val="40000"/>
                  </a:schemeClr>
                </a:solidFill>
              </a:rPr>
              <a:t> </a:t>
            </a:r>
            <a:r>
              <a:rPr lang="en-US" sz="3200" dirty="0" err="1" smtClean="0">
                <a:solidFill>
                  <a:schemeClr val="accent2">
                    <a:lumMod val="60000"/>
                    <a:lumOff val="40000"/>
                  </a:schemeClr>
                </a:solidFill>
              </a:rPr>
              <a:t>Afzal</a:t>
            </a:r>
            <a:r>
              <a:rPr lang="en-US" sz="3200" dirty="0" smtClean="0">
                <a:solidFill>
                  <a:schemeClr val="accent2">
                    <a:lumMod val="60000"/>
                    <a:lumOff val="40000"/>
                  </a:schemeClr>
                </a:solidFill>
              </a:rPr>
              <a:t> Khan                 (BCSF18M019)</a:t>
            </a:r>
            <a:endParaRPr lang="en-US" sz="3200" dirty="0">
              <a:solidFill>
                <a:schemeClr val="accent2">
                  <a:lumMod val="60000"/>
                  <a:lumOff val="40000"/>
                </a:schemeClr>
              </a:solidFill>
            </a:endParaRPr>
          </a:p>
          <a:p>
            <a:pPr algn="ctr">
              <a:buNone/>
            </a:pPr>
            <a:r>
              <a:rPr lang="en-US" sz="3200" dirty="0">
                <a:solidFill>
                  <a:schemeClr val="accent2">
                    <a:lumMod val="60000"/>
                    <a:lumOff val="40000"/>
                  </a:schemeClr>
                </a:solidFill>
              </a:rPr>
              <a:t>          Nowail Zahir                       (BCSF18M050)</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77601-A87E-418B-B2BA-A031B8E6ACAD}"/>
              </a:ext>
            </a:extLst>
          </p:cNvPr>
          <p:cNvSpPr>
            <a:spLocks noGrp="1"/>
          </p:cNvSpPr>
          <p:nvPr>
            <p:ph type="ctrTitle"/>
          </p:nvPr>
        </p:nvSpPr>
        <p:spPr>
          <a:xfrm>
            <a:off x="270052" y="145775"/>
            <a:ext cx="4407965" cy="1086678"/>
          </a:xfrm>
        </p:spPr>
        <p:txBody>
          <a:bodyPr>
            <a:normAutofit fontScale="90000"/>
          </a:bodyPr>
          <a:lstStyle/>
          <a:p>
            <a:r>
              <a:rPr lang="en-US" sz="3600" b="1" u="sng" dirty="0" err="1">
                <a:effectLst/>
                <a:latin typeface="Times New Roman" panose="02020603050405020304" pitchFamily="18" charset="0"/>
                <a:ea typeface="Calibri" panose="020F0502020204030204" pitchFamily="34" charset="0"/>
                <a:cs typeface="Times New Roman" panose="02020603050405020304" pitchFamily="18" charset="0"/>
              </a:rPr>
              <a:t>DataGuides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7A4B96A1-623A-47F7-8351-4200A56AE721}"/>
              </a:ext>
            </a:extLst>
          </p:cNvPr>
          <p:cNvSpPr>
            <a:spLocks noGrp="1"/>
          </p:cNvSpPr>
          <p:nvPr>
            <p:ph type="subTitle" idx="1"/>
          </p:nvPr>
        </p:nvSpPr>
        <p:spPr>
          <a:xfrm>
            <a:off x="371060" y="1417982"/>
            <a:ext cx="11529391" cy="5141844"/>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dirty="0" err="1">
                <a:latin typeface="Times New Roman" panose="02020603050405020304" pitchFamily="18" charset="0"/>
                <a:cs typeface="Times New Roman" panose="02020603050405020304" pitchFamily="18" charset="0"/>
              </a:rPr>
              <a:t>DataGuides</a:t>
            </a:r>
            <a:r>
              <a:rPr lang="en-US" dirty="0">
                <a:latin typeface="Times New Roman" panose="02020603050405020304" pitchFamily="18" charset="0"/>
                <a:cs typeface="Times New Roman" panose="02020603050405020304" pitchFamily="18" charset="0"/>
              </a:rPr>
              <a:t>  can handle graph data and arbitrary regular path</a:t>
            </a:r>
          </a:p>
          <a:p>
            <a:pPr marR="0" lvl="0" algn="just">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DataGuide</a:t>
            </a:r>
            <a:r>
              <a:rPr lang="en-US" dirty="0">
                <a:effectLst/>
                <a:latin typeface="Times New Roman" panose="02020603050405020304" pitchFamily="18" charset="0"/>
                <a:ea typeface="Calibri" panose="020F0502020204030204" pitchFamily="34" charset="0"/>
                <a:cs typeface="Times New Roman" panose="02020603050405020304" pitchFamily="18" charset="0"/>
              </a:rPr>
              <a:t> has three properties:</a:t>
            </a:r>
          </a:p>
          <a:p>
            <a:pPr marR="0" lvl="0">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Conciseness</a:t>
            </a:r>
            <a:r>
              <a:rPr lang="en-US" dirty="0">
                <a:effectLst/>
                <a:latin typeface="Times New Roman" panose="02020603050405020304" pitchFamily="18" charset="0"/>
                <a:ea typeface="Calibri" panose="020F0502020204030204" pitchFamily="34" charset="0"/>
                <a:cs typeface="Times New Roman" panose="02020603050405020304" pitchFamily="18" charset="0"/>
              </a:rPr>
              <a:t>: Every label path in the database appears exactly once in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DataGuide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Accuracy: </a:t>
            </a:r>
            <a:r>
              <a:rPr lang="en-US" dirty="0">
                <a:effectLst/>
                <a:latin typeface="Times New Roman" panose="02020603050405020304" pitchFamily="18" charset="0"/>
                <a:ea typeface="Calibri" panose="020F0502020204030204" pitchFamily="34" charset="0"/>
                <a:cs typeface="Times New Roman" panose="02020603050405020304" pitchFamily="18" charset="0"/>
              </a:rPr>
              <a:t>Every label path in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DataGuide</a:t>
            </a:r>
            <a:r>
              <a:rPr lang="en-US" dirty="0">
                <a:effectLst/>
                <a:latin typeface="Times New Roman" panose="02020603050405020304" pitchFamily="18" charset="0"/>
                <a:ea typeface="Calibri" panose="020F0502020204030204" pitchFamily="34" charset="0"/>
                <a:cs typeface="Times New Roman" panose="02020603050405020304" pitchFamily="18" charset="0"/>
              </a:rPr>
              <a:t> exists in the original database</a:t>
            </a:r>
          </a:p>
          <a:p>
            <a:pPr marR="0" lvl="0">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Convenience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DataGuide</a:t>
            </a:r>
            <a:r>
              <a:rPr lang="en-US" dirty="0">
                <a:effectLst/>
                <a:latin typeface="Times New Roman" panose="02020603050405020304" pitchFamily="18" charset="0"/>
                <a:ea typeface="Calibri" panose="020F0502020204030204" pitchFamily="34" charset="0"/>
                <a:cs typeface="Times New Roman" panose="02020603050405020304" pitchFamily="18" charset="0"/>
              </a:rPr>
              <a:t> can be stored and accessed using the same techniques as for the source database</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20516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D946F-8103-4208-853F-A25A23ACBB53}"/>
              </a:ext>
            </a:extLst>
          </p:cNvPr>
          <p:cNvSpPr>
            <a:spLocks noGrp="1"/>
          </p:cNvSpPr>
          <p:nvPr>
            <p:ph type="ctrTitle"/>
          </p:nvPr>
        </p:nvSpPr>
        <p:spPr>
          <a:xfrm>
            <a:off x="106017" y="125896"/>
            <a:ext cx="2261114" cy="595037"/>
          </a:xfrm>
        </p:spPr>
        <p:txBody>
          <a:bodyPr>
            <a:normAutofit/>
          </a:bodyPr>
          <a:lstStyle/>
          <a:p>
            <a:r>
              <a:rPr lang="en-US" sz="2800" dirty="0"/>
              <a:t>Example:</a:t>
            </a:r>
          </a:p>
        </p:txBody>
      </p:sp>
      <p:sp>
        <p:nvSpPr>
          <p:cNvPr id="3" name="Subtitle 2">
            <a:extLst>
              <a:ext uri="{FF2B5EF4-FFF2-40B4-BE49-F238E27FC236}">
                <a16:creationId xmlns:a16="http://schemas.microsoft.com/office/drawing/2014/main" xmlns="" id="{2DCF7853-2820-4D54-8413-41778F595002}"/>
              </a:ext>
            </a:extLst>
          </p:cNvPr>
          <p:cNvSpPr>
            <a:spLocks noGrp="1"/>
          </p:cNvSpPr>
          <p:nvPr>
            <p:ph type="subTitle" idx="1"/>
          </p:nvPr>
        </p:nvSpPr>
        <p:spPr>
          <a:xfrm>
            <a:off x="106017" y="4333461"/>
            <a:ext cx="11820941" cy="2398643"/>
          </a:xfrm>
        </p:spPr>
        <p:txBody>
          <a:bodyPr>
            <a:normAutofit/>
          </a:bodyPr>
          <a:lstStyle/>
          <a:p>
            <a:pPr>
              <a:buFontTx/>
              <a:buNone/>
            </a:pPr>
            <a:r>
              <a:rPr lang="en-US" altLang="en-US" sz="2000" dirty="0">
                <a:latin typeface="Times New Roman" panose="02020603050405020304" pitchFamily="18" charset="0"/>
                <a:cs typeface="Times New Roman" panose="02020603050405020304" pitchFamily="18" charset="0"/>
              </a:rPr>
              <a:t>Given a semi-structured data instance </a:t>
            </a:r>
            <a:r>
              <a:rPr lang="en-US" altLang="en-US" sz="2000" dirty="0">
                <a:solidFill>
                  <a:schemeClr val="bg1"/>
                </a:solidFill>
                <a:highlight>
                  <a:srgbClr val="C0C0C0"/>
                </a:highlight>
                <a:latin typeface="Times New Roman" panose="02020603050405020304" pitchFamily="18" charset="0"/>
                <a:cs typeface="Times New Roman" panose="02020603050405020304" pitchFamily="18" charset="0"/>
              </a:rPr>
              <a:t>DB</a:t>
            </a:r>
            <a:r>
              <a:rPr lang="en-US" altLang="en-US" sz="2000" dirty="0">
                <a:latin typeface="Times New Roman" panose="02020603050405020304" pitchFamily="18" charset="0"/>
                <a:cs typeface="Times New Roman" panose="02020603050405020304" pitchFamily="18" charset="0"/>
              </a:rPr>
              <a:t>, a </a:t>
            </a:r>
            <a:r>
              <a:rPr lang="en-US" altLang="en-US" sz="2000" i="1" dirty="0" err="1">
                <a:latin typeface="Times New Roman" panose="02020603050405020304" pitchFamily="18" charset="0"/>
                <a:cs typeface="Times New Roman" panose="02020603050405020304" pitchFamily="18" charset="0"/>
              </a:rPr>
              <a:t>DataGuide</a:t>
            </a:r>
            <a:r>
              <a:rPr lang="en-US" altLang="en-US" sz="2000" dirty="0">
                <a:latin typeface="Times New Roman" panose="02020603050405020304" pitchFamily="18" charset="0"/>
                <a:cs typeface="Times New Roman" panose="02020603050405020304" pitchFamily="18" charset="0"/>
              </a:rPr>
              <a:t> for DB is a graph </a:t>
            </a:r>
            <a:r>
              <a:rPr lang="en-US" altLang="en-US" sz="2000" dirty="0">
                <a:solidFill>
                  <a:schemeClr val="bg1"/>
                </a:solidFill>
                <a:highlight>
                  <a:srgbClr val="C0C0C0"/>
                </a:highlight>
                <a:latin typeface="Times New Roman" panose="02020603050405020304" pitchFamily="18" charset="0"/>
                <a:cs typeface="Times New Roman" panose="02020603050405020304" pitchFamily="18" charset="0"/>
              </a:rPr>
              <a:t>G</a:t>
            </a:r>
            <a:r>
              <a:rPr lang="en-US" altLang="en-US" sz="2000" dirty="0">
                <a:latin typeface="Times New Roman" panose="02020603050405020304" pitchFamily="18" charset="0"/>
                <a:cs typeface="Times New Roman" panose="02020603050405020304" pitchFamily="18" charset="0"/>
              </a:rPr>
              <a:t> such that:</a:t>
            </a:r>
          </a:p>
          <a:p>
            <a:pPr marL="800100" lvl="1" indent="-3429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every path in DB also occurs in G</a:t>
            </a:r>
          </a:p>
          <a:p>
            <a:pPr marL="800100" lvl="1" indent="-3429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every path in G occurs in DB(</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US" altLang="en-US"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every path in G is unique(</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Conciseness</a:t>
            </a:r>
            <a:r>
              <a:rPr lang="en-US" alt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7" name="Picture 4">
            <a:extLst>
              <a:ext uri="{FF2B5EF4-FFF2-40B4-BE49-F238E27FC236}">
                <a16:creationId xmlns:a16="http://schemas.microsoft.com/office/drawing/2014/main" xmlns="" id="{DF6F9B0A-DB0F-466D-8287-8E64197AEE8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1182" y="943838"/>
            <a:ext cx="11284227" cy="32703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480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1676C-FB67-435E-A050-BA31E1B5C9E5}"/>
              </a:ext>
            </a:extLst>
          </p:cNvPr>
          <p:cNvSpPr>
            <a:spLocks noGrp="1"/>
          </p:cNvSpPr>
          <p:nvPr>
            <p:ph type="ctrTitle"/>
          </p:nvPr>
        </p:nvSpPr>
        <p:spPr>
          <a:xfrm>
            <a:off x="256799" y="154955"/>
            <a:ext cx="5295861" cy="1541324"/>
          </a:xfrm>
        </p:spPr>
        <p:txBody>
          <a:bodyPr/>
          <a:lstStyle/>
          <a:p>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Introduction to XML</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1C585B17-BE14-4D85-B082-8702E1FA88C0}"/>
              </a:ext>
            </a:extLst>
          </p:cNvPr>
          <p:cNvSpPr>
            <a:spLocks noGrp="1"/>
          </p:cNvSpPr>
          <p:nvPr>
            <p:ph type="subTitle" idx="1"/>
          </p:nvPr>
        </p:nvSpPr>
        <p:spPr>
          <a:xfrm>
            <a:off x="357809" y="1391478"/>
            <a:ext cx="11741426" cy="5466521"/>
          </a:xfrm>
        </p:spPr>
        <p:txBody>
          <a:bodyPr>
            <a:norm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XML stands for </a:t>
            </a:r>
            <a:r>
              <a:rPr lang="en-US" b="1" dirty="0" smtClean="0">
                <a:effectLst/>
                <a:latin typeface="Times New Roman" panose="02020603050405020304" pitchFamily="18" charset="0"/>
                <a:ea typeface="Times New Roman" panose="02020603050405020304" pitchFamily="18" charset="0"/>
                <a:cs typeface="Times New Roman" panose="02020603050405020304" pitchFamily="18" charset="0"/>
              </a:rPr>
              <a:t>Extensible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Markup Language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cs typeface="Times New Roman" panose="02020603050405020304" pitchFamily="18" charset="0"/>
              </a:rPr>
              <a:t>XML is a tag-based notation (language) to describe data</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XML is a markup language much like HTML</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XML was designed to be self-descriptive</a:t>
            </a:r>
          </a:p>
          <a:p>
            <a:pPr marL="342900" indent="-342900" algn="just">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XML was designed to store data</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026A65A-3378-4429-AD5E-93DE59FA32AC}"/>
              </a:ext>
            </a:extLst>
          </p:cNvPr>
          <p:cNvPicPr>
            <a:picLocks noChangeAspect="1"/>
          </p:cNvPicPr>
          <p:nvPr/>
        </p:nvPicPr>
        <p:blipFill>
          <a:blip r:embed="rId2"/>
          <a:stretch>
            <a:fillRect/>
          </a:stretch>
        </p:blipFill>
        <p:spPr>
          <a:xfrm>
            <a:off x="5905461" y="2888559"/>
            <a:ext cx="6074503" cy="37640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338967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B6F0E1F-55F9-4C53-9B47-FF896877BCAA}"/>
              </a:ext>
            </a:extLst>
          </p:cNvPr>
          <p:cNvSpPr>
            <a:spLocks noGrp="1"/>
          </p:cNvSpPr>
          <p:nvPr>
            <p:ph type="subTitle" idx="1"/>
          </p:nvPr>
        </p:nvSpPr>
        <p:spPr>
          <a:xfrm>
            <a:off x="410818" y="331304"/>
            <a:ext cx="11357112" cy="6056244"/>
          </a:xfrm>
        </p:spPr>
        <p:txBody>
          <a:bodyPr>
            <a:normAutofit/>
          </a:bodyPr>
          <a:lstStyle/>
          <a:p>
            <a:pPr marL="0" marR="0" algn="just">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Two types of XML: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Bef>
                <a:spcPts val="0"/>
              </a:spcBef>
              <a:buFont typeface="Wingdings" panose="05000000000000000000" pitchFamily="2" charset="2"/>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Well-Formed XML: </a:t>
            </a:r>
          </a:p>
          <a:p>
            <a:pPr marL="342900" indent="-342900">
              <a:lnSpc>
                <a:spcPct val="107000"/>
              </a:lnSpc>
              <a:spcBef>
                <a:spcPts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 well-formed XML document is </a:t>
            </a:r>
            <a:r>
              <a:rPr lang="en-US" altLang="en-US" sz="2400" b="1" dirty="0">
                <a:latin typeface="Times New Roman" panose="02020603050405020304" pitchFamily="18" charset="0"/>
                <a:cs typeface="Times New Roman" panose="02020603050405020304" pitchFamily="18" charset="0"/>
              </a:rPr>
              <a:t>syntactically correct</a:t>
            </a:r>
          </a:p>
          <a:p>
            <a:pPr marL="342900" indent="-342900">
              <a:lnSpc>
                <a:spcPct val="107000"/>
              </a:lnSpc>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 sent without a DTD is Known as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well-formed XML.</a:t>
            </a:r>
          </a:p>
          <a:p>
            <a:pPr marL="342900" indent="-342900">
              <a:lnSpc>
                <a:spcPct val="107000"/>
              </a:lnSpc>
              <a:spcBef>
                <a:spcPts val="0"/>
              </a:spcBef>
              <a:buFont typeface="Wingdings" panose="05000000000000000000" pitchFamily="2" charset="2"/>
              <a:buChar char="§"/>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Valid XML: </a:t>
            </a:r>
          </a:p>
          <a:p>
            <a:pPr marL="457200" marR="0" lvl="0" indent="-457200">
              <a:lnSpc>
                <a:spcPct val="107000"/>
              </a:lnSpc>
              <a:spcBef>
                <a:spcPts val="0"/>
              </a:spcBef>
              <a:spcAft>
                <a:spcPts val="80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 stronger criterion is for an XML document to be valid</a:t>
            </a:r>
          </a:p>
          <a:p>
            <a:pPr marL="342900" indent="-342900">
              <a:lnSpc>
                <a:spcPct val="107000"/>
              </a:lnSpc>
              <a:spcBef>
                <a:spcPts val="0"/>
              </a:spcBef>
              <a:spcAft>
                <a:spcPts val="80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 sent along with a DTD is known as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valid XML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321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6B93B-C65E-412B-83F2-BDF1F93C116F}"/>
              </a:ext>
            </a:extLst>
          </p:cNvPr>
          <p:cNvSpPr>
            <a:spLocks noGrp="1"/>
          </p:cNvSpPr>
          <p:nvPr>
            <p:ph type="ctrTitle"/>
          </p:nvPr>
        </p:nvSpPr>
        <p:spPr>
          <a:xfrm>
            <a:off x="442329" y="231154"/>
            <a:ext cx="9218505" cy="1107316"/>
          </a:xfrm>
        </p:spPr>
        <p:txBody>
          <a:bodyPr>
            <a:normAutofit fontScale="90000"/>
          </a:bodyPr>
          <a:lstStyle/>
          <a:p>
            <a:pPr algn="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The Difference Between XML and HTML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92437B0B-31EF-4C66-8EBF-002031080C28}"/>
              </a:ext>
            </a:extLst>
          </p:cNvPr>
          <p:cNvGraphicFramePr>
            <a:graphicFrameLocks noGrp="1"/>
          </p:cNvGraphicFramePr>
          <p:nvPr/>
        </p:nvGraphicFramePr>
        <p:xfrm>
          <a:off x="172278" y="768626"/>
          <a:ext cx="12019722" cy="5791200"/>
        </p:xfrm>
        <a:graphic>
          <a:graphicData uri="http://schemas.openxmlformats.org/drawingml/2006/table">
            <a:tbl>
              <a:tblPr firstRow="1" firstCol="1" bandRow="1">
                <a:tableStyleId>{0660B408-B3CF-4A94-85FC-2B1E0A45F4A2}</a:tableStyleId>
              </a:tblPr>
              <a:tblGrid>
                <a:gridCol w="5982729">
                  <a:extLst>
                    <a:ext uri="{9D8B030D-6E8A-4147-A177-3AD203B41FA5}">
                      <a16:colId xmlns:a16="http://schemas.microsoft.com/office/drawing/2014/main" xmlns="" val="3143159659"/>
                    </a:ext>
                  </a:extLst>
                </a:gridCol>
                <a:gridCol w="6036993">
                  <a:extLst>
                    <a:ext uri="{9D8B030D-6E8A-4147-A177-3AD203B41FA5}">
                      <a16:colId xmlns:a16="http://schemas.microsoft.com/office/drawing/2014/main" xmlns="" val="2320579043"/>
                    </a:ext>
                  </a:extLst>
                </a:gridCol>
              </a:tblGrid>
              <a:tr h="1176296">
                <a:tc>
                  <a:txBody>
                    <a:bodyPr/>
                    <a:lstStyle/>
                    <a:p>
                      <a:pPr marL="0" marR="0" algn="ctr">
                        <a:lnSpc>
                          <a:spcPct val="107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XML</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HTML</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68418476"/>
                  </a:ext>
                </a:extLst>
              </a:tr>
              <a:tr h="1314169">
                <a:tc>
                  <a:txBody>
                    <a:bodyPr/>
                    <a:lstStyle/>
                    <a:p>
                      <a:pPr marL="0" marR="0" algn="just">
                        <a:lnSpc>
                          <a:spcPct val="107000"/>
                        </a:lnSpc>
                        <a:spcBef>
                          <a:spcPts val="0"/>
                        </a:spcBef>
                        <a:spcAft>
                          <a:spcPts val="800"/>
                        </a:spcAft>
                      </a:pPr>
                      <a:r>
                        <a:rPr lang="en-US" sz="2000" b="1" dirty="0">
                          <a:solidFill>
                            <a:schemeClr val="bg1"/>
                          </a:solidFill>
                          <a:effectLst/>
                          <a:latin typeface="Times New Roman" panose="02020603050405020304" pitchFamily="18" charset="0"/>
                          <a:cs typeface="Times New Roman" panose="02020603050405020304" pitchFamily="18" charset="0"/>
                        </a:rPr>
                        <a:t>XML was designed to carry data with focus on what data is</a:t>
                      </a: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000" b="1" dirty="0">
                          <a:solidFill>
                            <a:schemeClr val="bg1"/>
                          </a:solidFill>
                          <a:effectLst/>
                          <a:latin typeface="Times New Roman" panose="02020603050405020304" pitchFamily="18" charset="0"/>
                          <a:cs typeface="Times New Roman" panose="02020603050405020304" pitchFamily="18" charset="0"/>
                        </a:rPr>
                        <a:t>    HTML was designed to display data  with      focus on how data looks</a:t>
                      </a:r>
                    </a:p>
                    <a:p>
                      <a:pPr marL="0" marR="0" algn="just">
                        <a:lnSpc>
                          <a:spcPct val="107000"/>
                        </a:lnSpc>
                        <a:spcBef>
                          <a:spcPts val="0"/>
                        </a:spcBef>
                        <a:spcAft>
                          <a:spcPts val="800"/>
                        </a:spcAft>
                      </a:pPr>
                      <a:r>
                        <a:rPr lang="en-US" sz="2000" b="1" dirty="0">
                          <a:solidFill>
                            <a:schemeClr val="bg1"/>
                          </a:solidFill>
                          <a:effectLst/>
                          <a:latin typeface="Times New Roman" panose="02020603050405020304" pitchFamily="18" charset="0"/>
                          <a:cs typeface="Times New Roman" panose="02020603050405020304" pitchFamily="18" charset="0"/>
                        </a:rPr>
                        <a:t> </a:t>
                      </a: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48007102"/>
                  </a:ext>
                </a:extLst>
              </a:tr>
              <a:tr h="3300735">
                <a:tc>
                  <a:txBody>
                    <a:bodyPr/>
                    <a:lstStyle/>
                    <a:p>
                      <a:pPr marL="0" marR="0" algn="just">
                        <a:lnSpc>
                          <a:spcPct val="107000"/>
                        </a:lnSpc>
                        <a:spcBef>
                          <a:spcPts val="0"/>
                        </a:spcBef>
                        <a:spcAft>
                          <a:spcPts val="800"/>
                        </a:spcAft>
                      </a:pPr>
                      <a:r>
                        <a:rPr lang="en-US" sz="2000" b="1" dirty="0">
                          <a:solidFill>
                            <a:schemeClr val="bg1"/>
                          </a:solidFill>
                          <a:latin typeface="Times New Roman" panose="02020603050405020304" pitchFamily="18" charset="0"/>
                          <a:cs typeface="Times New Roman" panose="02020603050405020304" pitchFamily="18" charset="0"/>
                        </a:rPr>
                        <a:t>XML tags describe content (have semantics) </a:t>
                      </a:r>
                    </a:p>
                    <a:p>
                      <a:pPr marL="0" marR="0" algn="just">
                        <a:lnSpc>
                          <a:spcPct val="107000"/>
                        </a:lnSpc>
                        <a:spcBef>
                          <a:spcPts val="0"/>
                        </a:spcBef>
                        <a:spcAft>
                          <a:spcPts val="800"/>
                        </a:spcAft>
                      </a:pP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US" sz="2000" b="1" dirty="0">
                          <a:solidFill>
                            <a:schemeClr val="bg1"/>
                          </a:solidFill>
                          <a:latin typeface="Times New Roman" panose="02020603050405020304" pitchFamily="18" charset="0"/>
                          <a:cs typeface="Times New Roman" panose="02020603050405020304" pitchFamily="18" charset="0"/>
                        </a:rPr>
                        <a:t>HTML tags describe structure/ presentation </a:t>
                      </a:r>
                    </a:p>
                    <a:p>
                      <a:pPr marL="0" marR="0" algn="l">
                        <a:lnSpc>
                          <a:spcPct val="107000"/>
                        </a:lnSpc>
                        <a:spcBef>
                          <a:spcPts val="0"/>
                        </a:spcBef>
                        <a:spcAft>
                          <a:spcPts val="800"/>
                        </a:spcAft>
                      </a:pP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0275755"/>
                  </a:ext>
                </a:extLst>
              </a:tr>
            </a:tbl>
          </a:graphicData>
        </a:graphic>
      </p:graphicFrame>
      <p:pic>
        <p:nvPicPr>
          <p:cNvPr id="5" name="Picture 4">
            <a:extLst>
              <a:ext uri="{FF2B5EF4-FFF2-40B4-BE49-F238E27FC236}">
                <a16:creationId xmlns:a16="http://schemas.microsoft.com/office/drawing/2014/main" xmlns="" id="{1BBDCAED-04D7-4293-8318-57E60F89FA2A}"/>
              </a:ext>
            </a:extLst>
          </p:cNvPr>
          <p:cNvPicPr>
            <a:picLocks noChangeAspect="1"/>
          </p:cNvPicPr>
          <p:nvPr/>
        </p:nvPicPr>
        <p:blipFill>
          <a:blip r:embed="rId2"/>
          <a:stretch>
            <a:fillRect/>
          </a:stretch>
        </p:blipFill>
        <p:spPr>
          <a:xfrm>
            <a:off x="172279" y="3696734"/>
            <a:ext cx="5658678" cy="2755693"/>
          </a:xfrm>
          <a:prstGeom prst="rect">
            <a:avLst/>
          </a:prstGeom>
        </p:spPr>
      </p:pic>
      <p:pic>
        <p:nvPicPr>
          <p:cNvPr id="7" name="Picture 6">
            <a:extLst>
              <a:ext uri="{FF2B5EF4-FFF2-40B4-BE49-F238E27FC236}">
                <a16:creationId xmlns:a16="http://schemas.microsoft.com/office/drawing/2014/main" xmlns="" id="{696D31F9-984A-4C67-8391-26F5EC175448}"/>
              </a:ext>
            </a:extLst>
          </p:cNvPr>
          <p:cNvPicPr>
            <a:picLocks noChangeAspect="1"/>
          </p:cNvPicPr>
          <p:nvPr/>
        </p:nvPicPr>
        <p:blipFill>
          <a:blip r:embed="rId3"/>
          <a:stretch>
            <a:fillRect/>
          </a:stretch>
        </p:blipFill>
        <p:spPr>
          <a:xfrm>
            <a:off x="6259995" y="3696734"/>
            <a:ext cx="5560943" cy="2755693"/>
          </a:xfrm>
          <a:prstGeom prst="rect">
            <a:avLst/>
          </a:prstGeom>
        </p:spPr>
      </p:pic>
    </p:spTree>
    <p:extLst>
      <p:ext uri="{BB962C8B-B14F-4D97-AF65-F5344CB8AC3E}">
        <p14:creationId xmlns:p14="http://schemas.microsoft.com/office/powerpoint/2010/main" xmlns="" val="94378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7F911-D4A2-491F-B02C-3155E942CD6E}"/>
              </a:ext>
            </a:extLst>
          </p:cNvPr>
          <p:cNvSpPr>
            <a:spLocks noGrp="1"/>
          </p:cNvSpPr>
          <p:nvPr>
            <p:ph type="ctrTitle"/>
          </p:nvPr>
        </p:nvSpPr>
        <p:spPr>
          <a:xfrm>
            <a:off x="0" y="138389"/>
            <a:ext cx="9001462" cy="1170263"/>
          </a:xfrm>
        </p:spPr>
        <p:txBody>
          <a:bodyPr>
            <a:normAutofit fontScale="90000"/>
          </a:bodyPr>
          <a:lstStyle/>
          <a:p>
            <a:r>
              <a:rPr lang="en-US" sz="36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Document Type Deﬁnitions (DTDs)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9959799D-D9E5-42E0-B57C-D015391AA501}"/>
              </a:ext>
            </a:extLst>
          </p:cNvPr>
          <p:cNvSpPr>
            <a:spLocks noGrp="1"/>
          </p:cNvSpPr>
          <p:nvPr>
            <p:ph type="subTitle" idx="1"/>
          </p:nvPr>
        </p:nvSpPr>
        <p:spPr>
          <a:xfrm>
            <a:off x="516835" y="1073426"/>
            <a:ext cx="10986052" cy="5367131"/>
          </a:xfrm>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 DTD defines the structure and the legal elements and attributes of an XML document.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Document Type Definition have a file extension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dtd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 DTD is a document which serves the following purposes: </a:t>
            </a:r>
          </a:p>
          <a:p>
            <a:pPr marR="0" lvl="0" algn="just">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Specify the valid tags that can be used in a XML document. </a:t>
            </a:r>
          </a:p>
          <a:p>
            <a:pPr marL="342900" marR="0" lvl="0" indent="-342900">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Specify the valid tag sequence/arrangements.</a:t>
            </a:r>
          </a:p>
          <a:p>
            <a:pPr marL="342900" marR="0" lvl="0" indent="-342900">
              <a:lnSpc>
                <a:spcPct val="107000"/>
              </a:lnSpc>
              <a:spcBef>
                <a:spcPts val="0"/>
              </a:spcBef>
              <a:spcAft>
                <a:spcPts val="0"/>
              </a:spcAft>
              <a:buFont typeface="Wingdings" panose="05000000000000000000" pitchFamily="2" charset="2"/>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DTD defines the structure of xml data and is similar to class template</a:t>
            </a:r>
          </a:p>
        </p:txBody>
      </p:sp>
    </p:spTree>
    <p:extLst>
      <p:ext uri="{BB962C8B-B14F-4D97-AF65-F5344CB8AC3E}">
        <p14:creationId xmlns:p14="http://schemas.microsoft.com/office/powerpoint/2010/main" xmlns="" val="43821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48DCE44-75EB-4296-A090-A1243CEDB48B}"/>
              </a:ext>
            </a:extLst>
          </p:cNvPr>
          <p:cNvSpPr>
            <a:spLocks noGrp="1"/>
          </p:cNvSpPr>
          <p:nvPr>
            <p:ph type="subTitle" idx="1"/>
          </p:nvPr>
        </p:nvSpPr>
        <p:spPr>
          <a:xfrm>
            <a:off x="92765" y="172278"/>
            <a:ext cx="11979965" cy="6506818"/>
          </a:xfrm>
        </p:spPr>
        <p:txBody>
          <a:bodyPr>
            <a:normAutofit/>
          </a:bodyPr>
          <a:lstStyle/>
          <a:p>
            <a:pPr marR="0" lvl="0" algn="just">
              <a:lnSpc>
                <a:spcPct val="107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Main features of DTD:</a:t>
            </a:r>
          </a:p>
          <a:p>
            <a:pPr marR="0" lvl="0" algn="just">
              <a:lnSpc>
                <a:spcPct val="107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DTD  has  4 types of statements: </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pP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DOCTYPE</a:t>
            </a:r>
          </a:p>
          <a:p>
            <a:pPr marL="342900" marR="0" lvl="0" indent="-342900">
              <a:lnSpc>
                <a:spcPct val="107000"/>
              </a:lnSpc>
              <a:spcBef>
                <a:spcPts val="0"/>
              </a:spcBef>
              <a:spcAft>
                <a:spcPts val="0"/>
              </a:spcAft>
              <a:buFont typeface="Wingdings" panose="05000000000000000000" pitchFamily="2" charset="2"/>
              <a:buChar cha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 ELEMENT</a:t>
            </a:r>
          </a:p>
          <a:p>
            <a:pPr marL="342900" marR="0" lvl="0" indent="-342900">
              <a:lnSpc>
                <a:spcPct val="107000"/>
              </a:lnSpc>
              <a:spcBef>
                <a:spcPts val="0"/>
              </a:spcBef>
              <a:spcAft>
                <a:spcPts val="0"/>
              </a:spcAft>
              <a:buFont typeface="Wingdings" panose="05000000000000000000" pitchFamily="2" charset="2"/>
              <a:buChar cha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smtClean="0">
                <a:effectLst/>
                <a:latin typeface="Times New Roman" panose="02020603050405020304" pitchFamily="18" charset="0"/>
                <a:ea typeface="Calibri" panose="020F0502020204030204" pitchFamily="34" charset="0"/>
                <a:cs typeface="Times New Roman" panose="02020603050405020304" pitchFamily="18" charset="0"/>
              </a:rPr>
              <a:t>Attribtes</a:t>
            </a:r>
            <a:endParaRPr lang="en-US"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ENTITY.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08455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D1AF56-3D41-4E7A-BEBA-213937B9E396}"/>
              </a:ext>
            </a:extLst>
          </p:cNvPr>
          <p:cNvSpPr>
            <a:spLocks noGrp="1"/>
          </p:cNvSpPr>
          <p:nvPr>
            <p:ph type="ctrTitle"/>
          </p:nvPr>
        </p:nvSpPr>
        <p:spPr>
          <a:xfrm>
            <a:off x="217043" y="191399"/>
            <a:ext cx="4235687" cy="550724"/>
          </a:xfrm>
        </p:spPr>
        <p:txBody>
          <a:bodyPr>
            <a:normAutofit fontScale="90000"/>
          </a:bodyPr>
          <a:lstStyle/>
          <a:p>
            <a:r>
              <a:rPr lang="en-US" dirty="0">
                <a:latin typeface="Times New Roman" pitchFamily="18" charset="0"/>
                <a:cs typeface="Times New Roman" pitchFamily="18" charset="0"/>
              </a:rPr>
              <a:t>DOCTYPE</a:t>
            </a:r>
          </a:p>
        </p:txBody>
      </p:sp>
      <p:sp>
        <p:nvSpPr>
          <p:cNvPr id="3" name="Subtitle 2">
            <a:extLst>
              <a:ext uri="{FF2B5EF4-FFF2-40B4-BE49-F238E27FC236}">
                <a16:creationId xmlns:a16="http://schemas.microsoft.com/office/drawing/2014/main" xmlns="" id="{DC299B15-BF5F-430F-A6B5-24F5C8AA7660}"/>
              </a:ext>
            </a:extLst>
          </p:cNvPr>
          <p:cNvSpPr>
            <a:spLocks noGrp="1"/>
          </p:cNvSpPr>
          <p:nvPr>
            <p:ph type="subTitle" idx="1"/>
          </p:nvPr>
        </p:nvSpPr>
        <p:spPr>
          <a:xfrm>
            <a:off x="217043" y="914400"/>
            <a:ext cx="11564140" cy="5605670"/>
          </a:xfrm>
        </p:spPr>
        <p:txBody>
          <a:bodyPr>
            <a:normAutofit/>
          </a:bodyPr>
          <a:lstStyle/>
          <a:p>
            <a:pPr marL="342900" indent="-342900" algn="l">
              <a:buFont typeface="Arial" panose="020B0604020202020204" pitchFamily="34" charset="0"/>
              <a:buChar char="•"/>
            </a:pPr>
            <a:r>
              <a:rPr lang="en-US" dirty="0">
                <a:latin typeface="Times New Roman" pitchFamily="18" charset="0"/>
                <a:cs typeface="Times New Roman" pitchFamily="18" charset="0"/>
              </a:rPr>
              <a:t>DOCTYPE  is a DTD statement included in an XML file to declare that this XML document has been linked to a DTD document type and to specify name of root element of this XML document.</a:t>
            </a:r>
          </a:p>
          <a:p>
            <a:pPr marL="342900" indent="-342900" algn="l">
              <a:buFont typeface="Arial" panose="020B0604020202020204" pitchFamily="34" charset="0"/>
              <a:buChar char="•"/>
            </a:pPr>
            <a:r>
              <a:rPr lang="en-US" dirty="0">
                <a:latin typeface="Times New Roman" pitchFamily="18" charset="0"/>
                <a:cs typeface="Times New Roman" pitchFamily="18" charset="0"/>
              </a:rPr>
              <a:t>It must appear right after the "xml" processing instruction and before the root element. </a:t>
            </a:r>
          </a:p>
          <a:p>
            <a:pPr marL="342900" indent="-342900" algn="l">
              <a:buFont typeface="Arial" panose="020B0604020202020204" pitchFamily="34" charset="0"/>
              <a:buChar char="•"/>
            </a:pPr>
            <a:r>
              <a:rPr lang="en-US" dirty="0">
                <a:latin typeface="Times New Roman" pitchFamily="18" charset="0"/>
                <a:cs typeface="Times New Roman" pitchFamily="18" charset="0"/>
              </a:rPr>
              <a:t>Key word "</a:t>
            </a:r>
            <a:r>
              <a:rPr lang="en-US" b="1" dirty="0">
                <a:latin typeface="Times New Roman" pitchFamily="18" charset="0"/>
                <a:cs typeface="Times New Roman" pitchFamily="18" charset="0"/>
              </a:rPr>
              <a:t>SYSTEM"</a:t>
            </a:r>
            <a:r>
              <a:rPr lang="en-US" dirty="0">
                <a:latin typeface="Times New Roman" pitchFamily="18" charset="0"/>
                <a:cs typeface="Times New Roman" pitchFamily="18" charset="0"/>
              </a:rPr>
              <a:t> indicates that the external DTD file specified as </a:t>
            </a:r>
            <a:r>
              <a:rPr lang="en-US" dirty="0" smtClean="0">
                <a:latin typeface="Times New Roman" pitchFamily="18" charset="0"/>
                <a:cs typeface="Times New Roman" pitchFamily="18" charset="0"/>
              </a:rPr>
              <a:t>“Note.dtd" </a:t>
            </a:r>
            <a:r>
              <a:rPr lang="en-US" dirty="0">
                <a:latin typeface="Times New Roman" pitchFamily="18" charset="0"/>
                <a:cs typeface="Times New Roman" pitchFamily="18" charset="0"/>
              </a:rPr>
              <a:t>is private</a:t>
            </a:r>
          </a:p>
          <a:p>
            <a:pPr marL="342900" indent="-342900" algn="l">
              <a:buFont typeface="Arial" panose="020B0604020202020204" pitchFamily="34" charset="0"/>
              <a:buChar char="•"/>
            </a:pPr>
            <a:r>
              <a:rPr lang="en-US" dirty="0">
                <a:latin typeface="Times New Roman" pitchFamily="18" charset="0"/>
                <a:cs typeface="Times New Roman" pitchFamily="18" charset="0"/>
              </a:rPr>
              <a:t>Key word "</a:t>
            </a:r>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indicates that the external DTD file </a:t>
            </a:r>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public. </a:t>
            </a:r>
          </a:p>
        </p:txBody>
      </p:sp>
    </p:spTree>
    <p:extLst>
      <p:ext uri="{BB962C8B-B14F-4D97-AF65-F5344CB8AC3E}">
        <p14:creationId xmlns:p14="http://schemas.microsoft.com/office/powerpoint/2010/main" xmlns="" val="16350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D1AF56-3D41-4E7A-BEBA-213937B9E396}"/>
              </a:ext>
            </a:extLst>
          </p:cNvPr>
          <p:cNvSpPr>
            <a:spLocks noGrp="1"/>
          </p:cNvSpPr>
          <p:nvPr>
            <p:ph type="ctrTitle"/>
          </p:nvPr>
        </p:nvSpPr>
        <p:spPr>
          <a:xfrm>
            <a:off x="217043" y="191399"/>
            <a:ext cx="4235687" cy="550724"/>
          </a:xfrm>
        </p:spPr>
        <p:txBody>
          <a:bodyPr>
            <a:normAutofit fontScale="90000"/>
          </a:bodyPr>
          <a:lstStyle/>
          <a:p>
            <a:r>
              <a:rPr lang="en-US" dirty="0">
                <a:latin typeface="Times New Roman" pitchFamily="18" charset="0"/>
                <a:cs typeface="Times New Roman" pitchFamily="18" charset="0"/>
              </a:rPr>
              <a:t>Element</a:t>
            </a:r>
          </a:p>
        </p:txBody>
      </p:sp>
      <p:sp>
        <p:nvSpPr>
          <p:cNvPr id="3" name="Subtitle 2">
            <a:extLst>
              <a:ext uri="{FF2B5EF4-FFF2-40B4-BE49-F238E27FC236}">
                <a16:creationId xmlns:a16="http://schemas.microsoft.com/office/drawing/2014/main" xmlns="" id="{DC299B15-BF5F-430F-A6B5-24F5C8AA7660}"/>
              </a:ext>
            </a:extLst>
          </p:cNvPr>
          <p:cNvSpPr>
            <a:spLocks noGrp="1"/>
          </p:cNvSpPr>
          <p:nvPr>
            <p:ph type="subTitle" idx="1"/>
          </p:nvPr>
        </p:nvSpPr>
        <p:spPr>
          <a:xfrm>
            <a:off x="217043" y="914400"/>
            <a:ext cx="11564140" cy="5605670"/>
          </a:xfrm>
        </p:spPr>
        <p:txBody>
          <a:bodyPr>
            <a:normAutofit/>
          </a:bodyPr>
          <a:lstStyle/>
          <a:p>
            <a:pPr algn="l">
              <a:buFont typeface="Arial" pitchFamily="34" charset="0"/>
              <a:buChar char="•"/>
            </a:pPr>
            <a:r>
              <a:rPr lang="en-US" b="0" i="0" dirty="0">
                <a:effectLst/>
                <a:latin typeface="Times New Roman" pitchFamily="18" charset="0"/>
                <a:cs typeface="Times New Roman" pitchFamily="18" charset="0"/>
              </a:rPr>
              <a:t>An element in an DTD file is represented as :</a:t>
            </a:r>
          </a:p>
          <a:p>
            <a:r>
              <a:rPr lang="en-US" b="0" i="0" dirty="0">
                <a:effectLst/>
                <a:latin typeface="Times New Roman" pitchFamily="18" charset="0"/>
                <a:cs typeface="Times New Roman" pitchFamily="18" charset="0"/>
              </a:rPr>
              <a:t> &lt;!</a:t>
            </a:r>
            <a:r>
              <a:rPr lang="en-US" b="0" i="0" dirty="0" smtClean="0">
                <a:effectLst/>
                <a:latin typeface="Times New Roman" pitchFamily="18" charset="0"/>
                <a:cs typeface="Times New Roman" pitchFamily="18" charset="0"/>
              </a:rPr>
              <a:t>ELEMENT     </a:t>
            </a:r>
            <a:r>
              <a:rPr lang="en-US" b="0" i="0" dirty="0">
                <a:effectLst/>
                <a:latin typeface="Times New Roman" pitchFamily="18" charset="0"/>
                <a:cs typeface="Times New Roman" pitchFamily="18" charset="0"/>
              </a:rPr>
              <a:t>ELEMENT_NAME </a:t>
            </a:r>
            <a:r>
              <a:rPr lang="en-US" b="0" i="0" dirty="0" smtClean="0">
                <a:effectLst/>
                <a:latin typeface="Times New Roman" pitchFamily="18" charset="0"/>
                <a:cs typeface="Times New Roman" pitchFamily="18" charset="0"/>
              </a:rPr>
              <a:t>   CONTENT_MODEL</a:t>
            </a:r>
            <a:r>
              <a:rPr lang="en-US" b="0" i="0" dirty="0">
                <a:effectLst/>
                <a:latin typeface="Times New Roman" pitchFamily="18" charset="0"/>
                <a:cs typeface="Times New Roman" pitchFamily="18" charset="0"/>
              </a:rPr>
              <a:t>&gt; </a:t>
            </a:r>
          </a:p>
          <a:p>
            <a:pPr algn="l"/>
            <a:r>
              <a:rPr lang="en-US" b="0" i="0" dirty="0" smtClean="0">
                <a:effectLst/>
                <a:latin typeface="Times New Roman" pitchFamily="18" charset="0"/>
                <a:cs typeface="Times New Roman" pitchFamily="18" charset="0"/>
              </a:rPr>
              <a:t>      Where:</a:t>
            </a:r>
          </a:p>
          <a:p>
            <a:r>
              <a:rPr lang="en-US" b="0" i="0" dirty="0" smtClean="0">
                <a:effectLst/>
                <a:latin typeface="Times New Roman" pitchFamily="18" charset="0"/>
                <a:cs typeface="Times New Roman" pitchFamily="18" charset="0"/>
              </a:rPr>
              <a:t>Name </a:t>
            </a:r>
            <a:r>
              <a:rPr lang="en-US" b="0" i="0" dirty="0">
                <a:effectLst/>
                <a:latin typeface="Times New Roman" pitchFamily="18" charset="0"/>
                <a:cs typeface="Times New Roman" pitchFamily="18" charset="0"/>
              </a:rPr>
              <a:t>: is the name of the element you are defining. </a:t>
            </a:r>
          </a:p>
          <a:p>
            <a:r>
              <a:rPr lang="en-US" b="0" i="0" dirty="0">
                <a:effectLst/>
                <a:latin typeface="Times New Roman" pitchFamily="18" charset="0"/>
                <a:cs typeface="Times New Roman" pitchFamily="18" charset="0"/>
              </a:rPr>
              <a:t>Content model : specifies what the xml element can contain</a:t>
            </a:r>
            <a:r>
              <a:rPr lang="en-US" b="0" i="0" dirty="0" smtClean="0">
                <a:effectLst/>
                <a:latin typeface="Times New Roman" pitchFamily="18" charset="0"/>
                <a:cs typeface="Times New Roman" pitchFamily="18" charset="0"/>
              </a:rPr>
              <a:t>.</a:t>
            </a:r>
          </a:p>
          <a:p>
            <a:r>
              <a:rPr lang="en-US" b="0" i="0" dirty="0">
                <a:effectLst/>
                <a:latin typeface="Times New Roman" pitchFamily="18" charset="0"/>
                <a:cs typeface="Times New Roman" pitchFamily="18" charset="0"/>
              </a:rPr>
              <a:t> </a:t>
            </a:r>
          </a:p>
          <a:p>
            <a:pPr algn="l"/>
            <a:r>
              <a:rPr lang="en-US" dirty="0">
                <a:latin typeface="Times New Roman" pitchFamily="18" charset="0"/>
                <a:cs typeface="Times New Roman" pitchFamily="18" charset="0"/>
              </a:rPr>
              <a:t>Content Model : PCDATA </a:t>
            </a:r>
          </a:p>
          <a:p>
            <a:pPr algn="l"/>
            <a:r>
              <a:rPr lang="en-US" dirty="0">
                <a:latin typeface="Times New Roman" pitchFamily="18" charset="0"/>
                <a:cs typeface="Times New Roman" pitchFamily="18" charset="0"/>
              </a:rPr>
              <a:t>• &lt;!ELEMENT BOOK(CHAPTER)&gt;</a:t>
            </a:r>
          </a:p>
          <a:p>
            <a:pPr algn="l"/>
            <a:r>
              <a:rPr lang="en-US" dirty="0">
                <a:latin typeface="Times New Roman" pitchFamily="18" charset="0"/>
                <a:cs typeface="Times New Roman" pitchFamily="18" charset="0"/>
              </a:rPr>
              <a:t> &lt;!ELEMENT CHAPTER(#PCDATA)&gt;</a:t>
            </a:r>
          </a:p>
          <a:p>
            <a:pPr algn="l"/>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57671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D1AF56-3D41-4E7A-BEBA-213937B9E396}"/>
              </a:ext>
            </a:extLst>
          </p:cNvPr>
          <p:cNvSpPr>
            <a:spLocks noGrp="1"/>
          </p:cNvSpPr>
          <p:nvPr>
            <p:ph type="ctrTitle"/>
          </p:nvPr>
        </p:nvSpPr>
        <p:spPr>
          <a:xfrm>
            <a:off x="217043" y="191399"/>
            <a:ext cx="4235687" cy="550724"/>
          </a:xfrm>
        </p:spPr>
        <p:txBody>
          <a:bodyPr>
            <a:normAutofit fontScale="90000"/>
          </a:bodyPr>
          <a:lstStyle/>
          <a:p>
            <a:r>
              <a:rPr lang="en-US" dirty="0">
                <a:latin typeface="Times New Roman" pitchFamily="18" charset="0"/>
                <a:cs typeface="Times New Roman" pitchFamily="18" charset="0"/>
              </a:rPr>
              <a:t>Element</a:t>
            </a:r>
          </a:p>
        </p:txBody>
      </p:sp>
      <p:sp>
        <p:nvSpPr>
          <p:cNvPr id="3" name="Subtitle 2">
            <a:extLst>
              <a:ext uri="{FF2B5EF4-FFF2-40B4-BE49-F238E27FC236}">
                <a16:creationId xmlns:a16="http://schemas.microsoft.com/office/drawing/2014/main" xmlns="" id="{DC299B15-BF5F-430F-A6B5-24F5C8AA7660}"/>
              </a:ext>
            </a:extLst>
          </p:cNvPr>
          <p:cNvSpPr>
            <a:spLocks noGrp="1"/>
          </p:cNvSpPr>
          <p:nvPr>
            <p:ph type="subTitle" idx="1"/>
          </p:nvPr>
        </p:nvSpPr>
        <p:spPr>
          <a:xfrm>
            <a:off x="217043" y="914400"/>
            <a:ext cx="11564140" cy="5605670"/>
          </a:xfrm>
        </p:spPr>
        <p:txBody>
          <a:bodyPr>
            <a:normAutofit/>
          </a:bodyPr>
          <a:lstStyle/>
          <a:p>
            <a:pPr algn="l"/>
            <a:r>
              <a:rPr lang="en-US" dirty="0">
                <a:latin typeface="Times New Roman" pitchFamily="18" charset="0"/>
                <a:cs typeface="Times New Roman" pitchFamily="18" charset="0"/>
              </a:rPr>
              <a:t>• For the above </a:t>
            </a:r>
            <a:r>
              <a:rPr lang="en-US" dirty="0" err="1">
                <a:latin typeface="Times New Roman" pitchFamily="18" charset="0"/>
                <a:cs typeface="Times New Roman" pitchFamily="18" charset="0"/>
              </a:rPr>
              <a:t>dtd</a:t>
            </a:r>
            <a:r>
              <a:rPr lang="en-US" dirty="0">
                <a:latin typeface="Times New Roman" pitchFamily="18" charset="0"/>
                <a:cs typeface="Times New Roman" pitchFamily="18" charset="0"/>
              </a:rPr>
              <a:t> declaration a valid xml would </a:t>
            </a:r>
            <a:r>
              <a:rPr lang="en-US" dirty="0" smtClean="0">
                <a:latin typeface="Times New Roman" pitchFamily="18" charset="0"/>
                <a:cs typeface="Times New Roman" pitchFamily="18" charset="0"/>
              </a:rPr>
              <a:t>be,</a:t>
            </a:r>
          </a:p>
          <a:p>
            <a:pPr algn="l"/>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&lt;BOOK&gt; </a:t>
            </a:r>
          </a:p>
          <a:p>
            <a:r>
              <a:rPr lang="en-US" dirty="0">
                <a:latin typeface="Times New Roman" pitchFamily="18" charset="0"/>
                <a:cs typeface="Times New Roman" pitchFamily="18" charset="0"/>
              </a:rPr>
              <a:t>&lt;CHAPTER&gt; </a:t>
            </a:r>
          </a:p>
          <a:p>
            <a:r>
              <a:rPr lang="en-US" dirty="0">
                <a:latin typeface="Times New Roman" pitchFamily="18" charset="0"/>
                <a:cs typeface="Times New Roman" pitchFamily="18" charset="0"/>
              </a:rPr>
              <a:t>Introduction to xml </a:t>
            </a:r>
            <a:r>
              <a:rPr lang="en-US" dirty="0" err="1">
                <a:latin typeface="Times New Roman" pitchFamily="18" charset="0"/>
                <a:cs typeface="Times New Roman" pitchFamily="18" charset="0"/>
              </a:rPr>
              <a:t>dtds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&lt;/CHAPTER&gt;</a:t>
            </a:r>
          </a:p>
          <a:p>
            <a:r>
              <a:rPr lang="en-US" dirty="0">
                <a:latin typeface="Times New Roman" pitchFamily="18" charset="0"/>
                <a:cs typeface="Times New Roman" pitchFamily="18" charset="0"/>
              </a:rPr>
              <a:t> &lt;/BOOK&gt; </a:t>
            </a:r>
          </a:p>
          <a:p>
            <a:pPr algn="l"/>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04197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6ADFD-377D-477D-A860-C74DA26B4303}"/>
              </a:ext>
            </a:extLst>
          </p:cNvPr>
          <p:cNvSpPr>
            <a:spLocks noGrp="1"/>
          </p:cNvSpPr>
          <p:nvPr>
            <p:ph type="ctrTitle"/>
          </p:nvPr>
        </p:nvSpPr>
        <p:spPr>
          <a:xfrm>
            <a:off x="0" y="106018"/>
            <a:ext cx="11926957" cy="2001078"/>
          </a:xfrm>
        </p:spPr>
        <p:txBody>
          <a:bodyPr>
            <a:normAutofit fontScale="90000"/>
          </a:bodyPr>
          <a:lstStyle/>
          <a:p>
            <a:r>
              <a:rPr lang="en-US" dirty="0">
                <a:latin typeface="Times New Roman" panose="02020603050405020304" pitchFamily="18" charset="0"/>
                <a:cs typeface="Times New Roman" panose="02020603050405020304" pitchFamily="18" charset="0"/>
              </a:rPr>
              <a:t>difference between structured and unstructured data and semi structured data</a:t>
            </a:r>
          </a:p>
        </p:txBody>
      </p:sp>
      <p:graphicFrame>
        <p:nvGraphicFramePr>
          <p:cNvPr id="6" name="Table 6">
            <a:extLst>
              <a:ext uri="{FF2B5EF4-FFF2-40B4-BE49-F238E27FC236}">
                <a16:creationId xmlns:a16="http://schemas.microsoft.com/office/drawing/2014/main" xmlns="" id="{52BADF2A-C021-4E59-8C90-5B1F952D40E0}"/>
              </a:ext>
            </a:extLst>
          </p:cNvPr>
          <p:cNvGraphicFramePr>
            <a:graphicFrameLocks noGrp="1"/>
          </p:cNvGraphicFramePr>
          <p:nvPr/>
        </p:nvGraphicFramePr>
        <p:xfrm>
          <a:off x="487018" y="2398644"/>
          <a:ext cx="11217964" cy="3936382"/>
        </p:xfrm>
        <a:graphic>
          <a:graphicData uri="http://schemas.openxmlformats.org/drawingml/2006/table">
            <a:tbl>
              <a:tblPr firstRow="1" bandRow="1">
                <a:tableStyleId>{F5AB1C69-6EDB-4FF4-983F-18BD219EF322}</a:tableStyleId>
              </a:tblPr>
              <a:tblGrid>
                <a:gridCol w="3395422">
                  <a:extLst>
                    <a:ext uri="{9D8B030D-6E8A-4147-A177-3AD203B41FA5}">
                      <a16:colId xmlns:a16="http://schemas.microsoft.com/office/drawing/2014/main" xmlns="" val="3505946221"/>
                    </a:ext>
                  </a:extLst>
                </a:gridCol>
                <a:gridCol w="3911271">
                  <a:extLst>
                    <a:ext uri="{9D8B030D-6E8A-4147-A177-3AD203B41FA5}">
                      <a16:colId xmlns:a16="http://schemas.microsoft.com/office/drawing/2014/main" xmlns="" val="4267609488"/>
                    </a:ext>
                  </a:extLst>
                </a:gridCol>
                <a:gridCol w="3911271">
                  <a:extLst>
                    <a:ext uri="{9D8B030D-6E8A-4147-A177-3AD203B41FA5}">
                      <a16:colId xmlns:a16="http://schemas.microsoft.com/office/drawing/2014/main" xmlns="" val="442235543"/>
                    </a:ext>
                  </a:extLst>
                </a:gridCol>
              </a:tblGrid>
              <a:tr h="461662">
                <a:tc>
                  <a:txBody>
                    <a:bodyPr/>
                    <a:lstStyle/>
                    <a:p>
                      <a:r>
                        <a:rPr lang="en-US" sz="1800" b="1" kern="1200" dirty="0">
                          <a:solidFill>
                            <a:schemeClr val="lt1"/>
                          </a:solidFill>
                          <a:effectLst/>
                          <a:latin typeface="Times New Roman" panose="02020603050405020304" pitchFamily="18" charset="0"/>
                          <a:cs typeface="Times New Roman" panose="02020603050405020304" pitchFamily="18" charset="0"/>
                        </a:rPr>
                        <a:t>Structured data</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cs typeface="Times New Roman" panose="02020603050405020304" pitchFamily="18" charset="0"/>
                        </a:rPr>
                        <a:t>Semi-structured data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b="1" dirty="0">
                          <a:effectLst/>
                          <a:latin typeface="Times New Roman" panose="02020603050405020304" pitchFamily="18" charset="0"/>
                          <a:cs typeface="Times New Roman" panose="02020603050405020304" pitchFamily="18" charset="0"/>
                        </a:rPr>
                        <a:t>Unstructured data</a:t>
                      </a:r>
                      <a:endParaRPr lang="en-US"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2868608178"/>
                  </a:ext>
                </a:extLst>
              </a:tr>
              <a:tr h="869234">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Data with a high degree of organization, typically stored in a spreadsheet-like manner</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Data with some degree of organization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Data with no predefined organizational form and no specific format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75934984"/>
                  </a:ext>
                </a:extLst>
              </a:tr>
              <a:tr h="869234">
                <a:tc>
                  <a:txBody>
                    <a:bodyPr/>
                    <a:lstStyle/>
                    <a:p>
                      <a:r>
                        <a:rPr lang="en-US" dirty="0">
                          <a:latin typeface="Times New Roman" panose="02020603050405020304" pitchFamily="18" charset="0"/>
                          <a:cs typeface="Times New Roman" panose="02020603050405020304" pitchFamily="18" charset="0"/>
                        </a:rPr>
                        <a:t>Example:</a:t>
                      </a:r>
                    </a:p>
                    <a:p>
                      <a:endParaRPr lang="en-US"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Excel spreadsheets</a:t>
                      </a: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Relational database tables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Hypertext Markup Language (HTML) files</a:t>
                      </a: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JavaScript Object Notation (JSON) files</a:t>
                      </a: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Extensible Markup Language (XML) files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Images such as .jpeg or .</a:t>
                      </a:r>
                      <a:r>
                        <a:rPr lang="en-US" sz="1800" b="0" kern="1200" dirty="0" err="1">
                          <a:solidFill>
                            <a:schemeClr val="dk1"/>
                          </a:solidFill>
                          <a:effectLst/>
                          <a:latin typeface="Times New Roman" panose="02020603050405020304" pitchFamily="18" charset="0"/>
                          <a:cs typeface="Times New Roman" panose="02020603050405020304" pitchFamily="18" charset="0"/>
                        </a:rPr>
                        <a:t>png</a:t>
                      </a:r>
                      <a:r>
                        <a:rPr lang="en-US" sz="1800" b="0" kern="1200" dirty="0">
                          <a:solidFill>
                            <a:schemeClr val="dk1"/>
                          </a:solidFill>
                          <a:effectLst/>
                          <a:latin typeface="Times New Roman" panose="02020603050405020304" pitchFamily="18" charset="0"/>
                          <a:cs typeface="Times New Roman" panose="02020603050405020304" pitchFamily="18" charset="0"/>
                        </a:rPr>
                        <a:t> files</a:t>
                      </a: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Videos such as .mp4 or m4a files</a:t>
                      </a: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Sound files such as .mp3 or .wav files</a:t>
                      </a:r>
                    </a:p>
                    <a:p>
                      <a:pPr marL="285750" indent="-285750" fontAlgn="base">
                        <a:buFont typeface="Arial" panose="020B0604020202020204" pitchFamily="34" charset="0"/>
                        <a:buChar char="•"/>
                      </a:pPr>
                      <a:r>
                        <a:rPr lang="en-US" sz="1800" b="0" kern="1200" dirty="0">
                          <a:solidFill>
                            <a:schemeClr val="dk1"/>
                          </a:solidFill>
                          <a:effectLst/>
                          <a:latin typeface="Times New Roman" panose="02020603050405020304" pitchFamily="18" charset="0"/>
                          <a:cs typeface="Times New Roman" panose="02020603050405020304" pitchFamily="18" charset="0"/>
                        </a:rPr>
                        <a:t>Plain text files</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095697484"/>
                  </a:ext>
                </a:extLst>
              </a:tr>
            </a:tbl>
          </a:graphicData>
        </a:graphic>
      </p:graphicFrame>
    </p:spTree>
    <p:extLst>
      <p:ext uri="{BB962C8B-B14F-4D97-AF65-F5344CB8AC3E}">
        <p14:creationId xmlns:p14="http://schemas.microsoft.com/office/powerpoint/2010/main" xmlns="" val="895846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D1AF56-3D41-4E7A-BEBA-213937B9E396}"/>
              </a:ext>
            </a:extLst>
          </p:cNvPr>
          <p:cNvSpPr>
            <a:spLocks noGrp="1"/>
          </p:cNvSpPr>
          <p:nvPr>
            <p:ph type="ctrTitle"/>
          </p:nvPr>
        </p:nvSpPr>
        <p:spPr>
          <a:xfrm>
            <a:off x="217043" y="191399"/>
            <a:ext cx="4235687" cy="550724"/>
          </a:xfrm>
        </p:spPr>
        <p:txBody>
          <a:bodyPr>
            <a:normAutofit fontScale="90000"/>
          </a:bodyPr>
          <a:lstStyle/>
          <a:p>
            <a:r>
              <a:rPr lang="en-US" dirty="0">
                <a:latin typeface="Times New Roman" pitchFamily="18" charset="0"/>
                <a:cs typeface="Times New Roman" pitchFamily="18" charset="0"/>
              </a:rPr>
              <a:t>Attributes</a:t>
            </a:r>
          </a:p>
        </p:txBody>
      </p:sp>
      <p:sp>
        <p:nvSpPr>
          <p:cNvPr id="3" name="Subtitle 2">
            <a:extLst>
              <a:ext uri="{FF2B5EF4-FFF2-40B4-BE49-F238E27FC236}">
                <a16:creationId xmlns:a16="http://schemas.microsoft.com/office/drawing/2014/main" xmlns="" id="{DC299B15-BF5F-430F-A6B5-24F5C8AA7660}"/>
              </a:ext>
            </a:extLst>
          </p:cNvPr>
          <p:cNvSpPr>
            <a:spLocks noGrp="1"/>
          </p:cNvSpPr>
          <p:nvPr>
            <p:ph type="subTitle" idx="1"/>
          </p:nvPr>
        </p:nvSpPr>
        <p:spPr>
          <a:xfrm>
            <a:off x="217043" y="914400"/>
            <a:ext cx="11564140" cy="5605670"/>
          </a:xfrm>
        </p:spPr>
        <p:txBody>
          <a:bodyPr>
            <a:normAutofit/>
          </a:bodyPr>
          <a:lstStyle/>
          <a:p>
            <a:pPr algn="l"/>
            <a:r>
              <a:rPr lang="en-US" dirty="0">
                <a:latin typeface="Times New Roman" pitchFamily="18" charset="0"/>
                <a:cs typeface="Times New Roman" pitchFamily="18" charset="0"/>
              </a:rPr>
              <a:t>• Attributes provide information about a particular </a:t>
            </a:r>
            <a:r>
              <a:rPr lang="en-US" dirty="0" smtClean="0">
                <a:latin typeface="Times New Roman" pitchFamily="18" charset="0"/>
                <a:cs typeface="Times New Roman" pitchFamily="18" charset="0"/>
              </a:rPr>
              <a:t>element. </a:t>
            </a:r>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 In </a:t>
            </a:r>
            <a:r>
              <a:rPr lang="en-US" dirty="0" err="1">
                <a:latin typeface="Times New Roman" pitchFamily="18" charset="0"/>
                <a:cs typeface="Times New Roman" pitchFamily="18" charset="0"/>
              </a:rPr>
              <a:t>dtd</a:t>
            </a:r>
            <a:r>
              <a:rPr lang="en-US" dirty="0">
                <a:latin typeface="Times New Roman" pitchFamily="18" charset="0"/>
                <a:cs typeface="Times New Roman" pitchFamily="18" charset="0"/>
              </a:rPr>
              <a:t>, an attribute is define as below : – </a:t>
            </a:r>
            <a:endParaRPr lang="en-US" dirty="0" smtClean="0">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&lt;!ATTLIST   ELEMENT_NAME   ATTRIBUTE_NAME    TYPE    DEFAULT_VALUE &gt; </a:t>
            </a:r>
            <a:endParaRPr lang="en-US"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&lt;!ATTLIST </a:t>
            </a:r>
            <a:r>
              <a:rPr lang="en-US" dirty="0" smtClean="0">
                <a:latin typeface="Times New Roman" pitchFamily="18" charset="0"/>
                <a:cs typeface="Times New Roman" pitchFamily="18" charset="0"/>
              </a:rPr>
              <a:t>        book                             </a:t>
            </a:r>
            <a:r>
              <a:rPr lang="en-US" dirty="0">
                <a:latin typeface="Times New Roman" pitchFamily="18" charset="0"/>
                <a:cs typeface="Times New Roman" pitchFamily="18" charset="0"/>
              </a:rPr>
              <a:t>id   </a:t>
            </a:r>
            <a:r>
              <a:rPr lang="en-US" dirty="0" smtClean="0">
                <a:latin typeface="Times New Roman" pitchFamily="18" charset="0"/>
                <a:cs typeface="Times New Roman" pitchFamily="18" charset="0"/>
              </a:rPr>
              <a:t>                       CDATA             </a:t>
            </a:r>
            <a:r>
              <a:rPr lang="en-US" dirty="0">
                <a:latin typeface="Times New Roman" pitchFamily="18" charset="0"/>
                <a:cs typeface="Times New Roman" pitchFamily="18" charset="0"/>
              </a:rPr>
              <a:t>“123</a:t>
            </a:r>
            <a:r>
              <a:rPr lang="en-US" dirty="0" smtClean="0">
                <a:latin typeface="Times New Roman" pitchFamily="18" charset="0"/>
                <a:cs typeface="Times New Roman" pitchFamily="18" charset="0"/>
              </a:rPr>
              <a:t>”  &gt;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086110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48DCE44-75EB-4296-A090-A1243CEDB48B}"/>
              </a:ext>
            </a:extLst>
          </p:cNvPr>
          <p:cNvSpPr>
            <a:spLocks noGrp="1"/>
          </p:cNvSpPr>
          <p:nvPr>
            <p:ph type="subTitle" idx="1"/>
          </p:nvPr>
        </p:nvSpPr>
        <p:spPr>
          <a:xfrm>
            <a:off x="92765" y="172278"/>
            <a:ext cx="11979965" cy="6506818"/>
          </a:xfrm>
        </p:spPr>
        <p:txBody>
          <a:bodyPr>
            <a:normAutofit/>
          </a:bodyPr>
          <a:lstStyle/>
          <a:p>
            <a:pPr marR="0" lvl="0" algn="just">
              <a:lnSpc>
                <a:spcPct val="107000"/>
              </a:lnSpc>
              <a:spcBef>
                <a:spcPts val="0"/>
              </a:spcBef>
              <a:spcAft>
                <a:spcPts val="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DTD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Types: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External DTD</a:t>
            </a:r>
            <a:r>
              <a:rPr lang="en-US" dirty="0">
                <a:effectLst/>
                <a:latin typeface="Times New Roman" panose="02020603050405020304" pitchFamily="18" charset="0"/>
                <a:ea typeface="Calibri" panose="020F0502020204030204" pitchFamily="34" charset="0"/>
                <a:cs typeface="Times New Roman" panose="02020603050405020304" pitchFamily="18" charset="0"/>
              </a:rPr>
              <a:t> :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dtd</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that resides in a file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dtd</a:t>
            </a:r>
            <a:r>
              <a:rPr lang="en-US" dirty="0">
                <a:effectLst/>
                <a:latin typeface="Times New Roman" panose="02020603050405020304" pitchFamily="18" charset="0"/>
                <a:ea typeface="Calibri" panose="020F0502020204030204" pitchFamily="34" charset="0"/>
                <a:cs typeface="Times New Roman" panose="02020603050405020304" pitchFamily="18" charset="0"/>
              </a:rPr>
              <a:t> extension) other than the xml file </a:t>
            </a:r>
          </a:p>
          <a:p>
            <a:pPr marL="45720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3AFDA52F-4927-4782-BE6B-B3984FEEBFEF}"/>
              </a:ext>
            </a:extLst>
          </p:cNvPr>
          <p:cNvPicPr>
            <a:picLocks noChangeAspect="1"/>
          </p:cNvPicPr>
          <p:nvPr/>
        </p:nvPicPr>
        <p:blipFill>
          <a:blip r:embed="rId2"/>
          <a:stretch>
            <a:fillRect/>
          </a:stretch>
        </p:blipFill>
        <p:spPr>
          <a:xfrm>
            <a:off x="553563" y="2220687"/>
            <a:ext cx="5088834" cy="3591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2A8F3C6B-396D-46EA-A5B3-11941E4F3423}"/>
              </a:ext>
            </a:extLst>
          </p:cNvPr>
          <p:cNvPicPr>
            <a:picLocks noChangeAspect="1"/>
          </p:cNvPicPr>
          <p:nvPr/>
        </p:nvPicPr>
        <p:blipFill>
          <a:blip r:embed="rId3"/>
          <a:stretch>
            <a:fillRect/>
          </a:stretch>
        </p:blipFill>
        <p:spPr>
          <a:xfrm>
            <a:off x="5898733" y="2246811"/>
            <a:ext cx="5844208" cy="3592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208455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48DCE44-75EB-4296-A090-A1243CEDB48B}"/>
              </a:ext>
            </a:extLst>
          </p:cNvPr>
          <p:cNvSpPr>
            <a:spLocks noGrp="1"/>
          </p:cNvSpPr>
          <p:nvPr>
            <p:ph type="subTitle" idx="1"/>
          </p:nvPr>
        </p:nvSpPr>
        <p:spPr>
          <a:xfrm>
            <a:off x="92765" y="172278"/>
            <a:ext cx="11979965" cy="6506818"/>
          </a:xfrm>
        </p:spPr>
        <p:txBody>
          <a:bodyPr>
            <a:normAutofit/>
          </a:bodyPr>
          <a:lstStyle/>
          <a:p>
            <a:pPr marR="0" lvl="0" algn="just">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Internal DTD</a:t>
            </a:r>
            <a:r>
              <a:rPr lang="en-US" dirty="0">
                <a:effectLst/>
                <a:latin typeface="Times New Roman" panose="02020603050405020304" pitchFamily="18" charset="0"/>
                <a:ea typeface="Calibri" panose="020F0502020204030204" pitchFamily="34" charset="0"/>
                <a:cs typeface="Times New Roman" panose="02020603050405020304" pitchFamily="18" charset="0"/>
              </a:rPr>
              <a:t> : Xml and DTD are in the same file </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444137" y="2050869"/>
            <a:ext cx="7576457" cy="4467497"/>
          </a:xfrm>
          <a:prstGeom prst="rect">
            <a:avLst/>
          </a:prstGeom>
          <a:noFill/>
          <a:ln w="9525">
            <a:noFill/>
            <a:miter lim="800000"/>
            <a:headEnd/>
            <a:tailEnd/>
          </a:ln>
          <a:effectLst/>
        </p:spPr>
      </p:pic>
    </p:spTree>
    <p:extLst>
      <p:ext uri="{BB962C8B-B14F-4D97-AF65-F5344CB8AC3E}">
        <p14:creationId xmlns:p14="http://schemas.microsoft.com/office/powerpoint/2010/main" xmlns="" val="1208455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B6163F-7CEB-4A9A-B25C-B3161B50265B}"/>
              </a:ext>
            </a:extLst>
          </p:cNvPr>
          <p:cNvSpPr>
            <a:spLocks noGrp="1"/>
          </p:cNvSpPr>
          <p:nvPr>
            <p:ph type="ctrTitle"/>
          </p:nvPr>
        </p:nvSpPr>
        <p:spPr>
          <a:xfrm>
            <a:off x="190539" y="128450"/>
            <a:ext cx="4195931" cy="1369046"/>
          </a:xfrm>
        </p:spPr>
        <p:txBody>
          <a:bodyPr/>
          <a:lstStyle/>
          <a:p>
            <a: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t>XML </a:t>
            </a:r>
            <a:r>
              <a:rPr lang="en-US" sz="3600" b="1" u="sng" dirty="0" smtClean="0">
                <a:effectLst/>
                <a:latin typeface="Times New Roman" panose="02020603050405020304" pitchFamily="18" charset="0"/>
                <a:ea typeface="Calibri" panose="020F0502020204030204" pitchFamily="34" charset="0"/>
                <a:cs typeface="Times New Roman" panose="02020603050405020304" pitchFamily="18" charset="0"/>
              </a:rPr>
              <a:t> Schema</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BB9AE1EB-ECB3-4532-A709-59B6FE8C9528}"/>
              </a:ext>
            </a:extLst>
          </p:cNvPr>
          <p:cNvSpPr>
            <a:spLocks noGrp="1"/>
          </p:cNvSpPr>
          <p:nvPr>
            <p:ph type="subTitle" idx="1"/>
          </p:nvPr>
        </p:nvSpPr>
        <p:spPr>
          <a:xfrm>
            <a:off x="463826" y="1669774"/>
            <a:ext cx="11145078" cy="4293704"/>
          </a:xfrm>
        </p:spPr>
        <p:txBody>
          <a:bodyPr>
            <a:normAutofit/>
          </a:bodyPr>
          <a:lstStyle/>
          <a:p>
            <a:pPr marL="342900" marR="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XML schema is a language which is used for expressing constraint about XML documents. There are so many schema languages which are used now a days for example Relax- NG and XSD (XML schema definition).</a:t>
            </a:r>
          </a:p>
          <a:p>
            <a:pPr marL="342900" marR="0" lvl="0" indent="-342900" algn="jus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An XML schema is used to define the structure of an XML document. It is like DTD but provides more control on XML structure</a:t>
            </a:r>
          </a:p>
          <a:p>
            <a:pPr marL="342900" marR="0" lvl="0" indent="-342900" algn="just">
              <a:lnSpc>
                <a:spcPct val="107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An XML document is called "well-formed" if it contains the correct syntax. A well-formed and valid XML document is one which have been validated against Schema.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3390349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F040FEE-E242-4114-B426-DFDB84074383}"/>
              </a:ext>
            </a:extLst>
          </p:cNvPr>
          <p:cNvSpPr>
            <a:spLocks noGrp="1"/>
          </p:cNvSpPr>
          <p:nvPr>
            <p:ph type="subTitle" idx="1"/>
          </p:nvPr>
        </p:nvSpPr>
        <p:spPr>
          <a:xfrm>
            <a:off x="503583" y="781878"/>
            <a:ext cx="10535478" cy="5499652"/>
          </a:xfrm>
        </p:spPr>
        <p:txBody>
          <a:bodyPr>
            <a:normAutofit/>
          </a:bodyPr>
          <a:lstStyle/>
          <a:p>
            <a:pPr marL="342900" marR="0" lvl="0" indent="-342900" algn="just">
              <a:lnSpc>
                <a:spcPct val="107000"/>
              </a:lnSpc>
              <a:spcBef>
                <a:spcPts val="0"/>
              </a:spcBef>
              <a:spcAft>
                <a:spcPts val="800"/>
              </a:spcAft>
              <a:buFont typeface="Symbol" panose="05050102010706020507" pitchFamily="18"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XML Schema Data types: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rPr>
              <a:t>There are two types of data types in XML schema.</a:t>
            </a:r>
          </a:p>
          <a:p>
            <a:pPr marL="342900" marR="0" lvl="0" indent="-342900" algn="just">
              <a:lnSpc>
                <a:spcPct val="107000"/>
              </a:lnSpc>
              <a:spcBef>
                <a:spcPts val="300"/>
              </a:spcBef>
              <a:spcAft>
                <a:spcPts val="800"/>
              </a:spcAft>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Simple Type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300"/>
              </a:spcBef>
              <a:spcAft>
                <a:spcPts val="800"/>
              </a:spcAft>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Complex Type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300"/>
              </a:spcBef>
              <a:spcAft>
                <a:spcPts val="80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Simple Type: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 simple Type allows to have text-based elements. It contains less attributes, child elements, and cannot be left empty.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buFont typeface="Wingdings" panose="05000000000000000000" pitchFamily="2" charset="2"/>
              <a:buChar char=""/>
            </a:pPr>
            <a:r>
              <a:rPr lang="en-US" b="1" dirty="0">
                <a:effectLst/>
                <a:latin typeface="Times New Roman" panose="02020603050405020304" pitchFamily="18" charset="0"/>
                <a:ea typeface="Times New Roman" panose="02020603050405020304" pitchFamily="18" charset="0"/>
              </a:rPr>
              <a:t>Complex Type: </a:t>
            </a:r>
            <a:r>
              <a:rPr lang="en-US" dirty="0">
                <a:effectLst/>
                <a:latin typeface="Times New Roman" panose="02020603050405020304" pitchFamily="18" charset="0"/>
                <a:ea typeface="Times New Roman" panose="02020603050405020304" pitchFamily="18" charset="0"/>
              </a:rPr>
              <a:t>The complex Type allows to hold multiple attributes and elements. It can contain additional sub elements and can be left empty.</a:t>
            </a:r>
          </a:p>
          <a:p>
            <a:endParaRPr lang="en-US" dirty="0"/>
          </a:p>
        </p:txBody>
      </p:sp>
    </p:spTree>
    <p:extLst>
      <p:ext uri="{BB962C8B-B14F-4D97-AF65-F5344CB8AC3E}">
        <p14:creationId xmlns:p14="http://schemas.microsoft.com/office/powerpoint/2010/main" xmlns="" val="367867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702CA-D7AB-4834-9AF4-E81983036D9C}"/>
              </a:ext>
            </a:extLst>
          </p:cNvPr>
          <p:cNvSpPr>
            <a:spLocks noGrp="1"/>
          </p:cNvSpPr>
          <p:nvPr>
            <p:ph type="ctrTitle"/>
          </p:nvPr>
        </p:nvSpPr>
        <p:spPr>
          <a:xfrm>
            <a:off x="172278" y="168206"/>
            <a:ext cx="9960627" cy="1819620"/>
          </a:xfrm>
        </p:spPr>
        <p:txBody>
          <a:bodyPr/>
          <a:lstStyle/>
          <a:p>
            <a: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t>Resource Description Framework (RDF)</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9CBB201F-726C-4210-9019-AFC551F23B77}"/>
              </a:ext>
            </a:extLst>
          </p:cNvPr>
          <p:cNvSpPr>
            <a:spLocks noGrp="1"/>
          </p:cNvSpPr>
          <p:nvPr>
            <p:ph type="subTitle" idx="1"/>
          </p:nvPr>
        </p:nvSpPr>
        <p:spPr>
          <a:xfrm>
            <a:off x="172278" y="1987826"/>
            <a:ext cx="11463130" cy="4701968"/>
          </a:xfrm>
        </p:spPr>
        <p:txBody>
          <a:bodyPr>
            <a:normAutofit/>
          </a:bodyPr>
          <a:lstStyle/>
          <a:p>
            <a:pPr marL="45720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RDF is a W3C standard, which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provides tool to describe Web resources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provides interoperability between applications that exchange machine- understandable information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RDF statement: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Subject of an RDF statement is a resource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Predicate of an RDF statement is a property of a resource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Object of an RDF statement is the value of a property of a resource </a:t>
            </a:r>
          </a:p>
          <a:p>
            <a:pPr marR="0" lvl="0" algn="just">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RDF Properties: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Type</a:t>
            </a:r>
          </a:p>
          <a:p>
            <a:pPr marL="45720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subClassOf</a:t>
            </a:r>
          </a:p>
          <a:p>
            <a:pPr marL="45720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subPropertyOf</a:t>
            </a:r>
          </a:p>
          <a:p>
            <a:pPr marL="457200" marR="0" algn="just">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range , domain, label, comment </a:t>
            </a:r>
          </a:p>
          <a:p>
            <a:pPr marL="457200" marR="0" algn="just">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3864138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423BC68-A9FE-404B-8B27-6F299B0FA19F}"/>
              </a:ext>
            </a:extLst>
          </p:cNvPr>
          <p:cNvSpPr>
            <a:spLocks noGrp="1"/>
          </p:cNvSpPr>
          <p:nvPr>
            <p:ph type="subTitle" idx="1"/>
          </p:nvPr>
        </p:nvSpPr>
        <p:spPr>
          <a:xfrm>
            <a:off x="808382" y="530087"/>
            <a:ext cx="10164417" cy="5897217"/>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RDF data model:</a:t>
            </a:r>
            <a:endParaRPr lang="en-US"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basic RDF data model consists of three objects:</a:t>
            </a:r>
          </a:p>
          <a:p>
            <a:pPr marR="0" lvl="0" algn="just">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Resource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which is anything that can have a URI; for example, a Web page, a number of Web pages, or a part of a Web page, such as an XML element.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Property: </a:t>
            </a:r>
            <a:r>
              <a:rPr lang="en-US" dirty="0">
                <a:effectLst/>
                <a:latin typeface="Times New Roman" panose="02020603050405020304" pitchFamily="18" charset="0"/>
                <a:ea typeface="Calibri" panose="020F0502020204030204" pitchFamily="34" charset="0"/>
                <a:cs typeface="Times New Roman" panose="02020603050405020304" pitchFamily="18" charset="0"/>
              </a:rPr>
              <a:t>which is a speciﬁc attribute used to describe a resource. For example, the attribute Author may be used to describe who produced a particular XML document.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Courier New" panose="02070309020205020404" pitchFamily="49" charset="0"/>
              <a:buChar char="o"/>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Statement: </a:t>
            </a:r>
            <a:r>
              <a:rPr lang="en-US" dirty="0">
                <a:effectLst/>
                <a:latin typeface="Times New Roman" panose="02020603050405020304" pitchFamily="18" charset="0"/>
                <a:ea typeface="Calibri" panose="020F0502020204030204" pitchFamily="34" charset="0"/>
                <a:cs typeface="Times New Roman" panose="02020603050405020304" pitchFamily="18" charset="0"/>
              </a:rPr>
              <a:t>which consists of the combination of a resource, a property, and a value. These components are known as the ‘subject’, ‘predicate’, and ‘object’ of an RDF statement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64085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B3827FE-049B-469C-8F41-29E924AEE72F}"/>
              </a:ext>
            </a:extLst>
          </p:cNvPr>
          <p:cNvSpPr>
            <a:spLocks noGrp="1"/>
          </p:cNvSpPr>
          <p:nvPr>
            <p:ph type="subTitle" idx="1"/>
          </p:nvPr>
        </p:nvSpPr>
        <p:spPr>
          <a:xfrm>
            <a:off x="662609" y="357809"/>
            <a:ext cx="10243930" cy="6308034"/>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RDF Schema:</a:t>
            </a:r>
          </a:p>
          <a:p>
            <a:pPr marR="0" lvl="0" algn="just">
              <a:lnSpc>
                <a:spcPct val="107000"/>
              </a:lnSpc>
              <a:spcBef>
                <a:spcPts val="0"/>
              </a:spcBef>
              <a:spcAft>
                <a:spcPts val="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RDF Schema is a W3C standard which defines vocabulary for RDF organizes this vocabulary in a typed hierarchy capable to explicitly declare semantic relations between vocabulary terms</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0"/>
              </a:spcAft>
              <a:buFont typeface="Arial" panose="020B0604020202020204" pitchFamily="34" charset="0"/>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Limitation of RDF </a:t>
            </a:r>
          </a:p>
          <a:p>
            <a:pPr marR="0" lvl="0" algn="just">
              <a:lnSpc>
                <a:spcPct val="107000"/>
              </a:lnSpc>
              <a:spcBef>
                <a:spcPts val="0"/>
              </a:spcBef>
              <a:spcAft>
                <a:spcPts val="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RDF Schema is a vocabulary description language for describing properties and classes of RDF resources, with a semantics for generalization hierarchies of such properties and classes.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RDFS is useful, but does not solve all possible requirements.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xmlns="" val="831807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E65A41-D1A6-4535-9912-7445CDA7A8AE}"/>
              </a:ext>
            </a:extLst>
          </p:cNvPr>
          <p:cNvSpPr>
            <a:spLocks noGrp="1"/>
          </p:cNvSpPr>
          <p:nvPr>
            <p:ph type="ctrTitle"/>
          </p:nvPr>
        </p:nvSpPr>
        <p:spPr>
          <a:xfrm>
            <a:off x="159026" y="157576"/>
            <a:ext cx="6568070" cy="1442624"/>
          </a:xfrm>
        </p:spPr>
        <p:txBody>
          <a:bodyPr/>
          <a:lstStyle/>
          <a:p>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XML Query Languages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D9C06AD9-9B47-48E4-B397-FC0487757E98}"/>
              </a:ext>
            </a:extLst>
          </p:cNvPr>
          <p:cNvSpPr>
            <a:spLocks noGrp="1"/>
          </p:cNvSpPr>
          <p:nvPr>
            <p:ph type="subTitle" idx="1"/>
          </p:nvPr>
        </p:nvSpPr>
        <p:spPr>
          <a:xfrm>
            <a:off x="588103" y="1681369"/>
            <a:ext cx="10424453" cy="5019055"/>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XQL (XML Query Language) is a way to locate and filter the elements (data fields) and text in an Extensible Markup Language (</a:t>
            </a:r>
            <a:r>
              <a:rPr lang="en-US" sz="2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xmlns="" val="tx"/>
                    </a:ext>
                  </a:extLst>
                </a:hlinkClick>
              </a:rPr>
              <a:t>XML</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document.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Two standard languages for DBMSs, namely SQL and OQL, do not apply directly to XML because of the irregularity of XML data. However, XML data is similar to semi-structured data so, there are many semi-structured query languages that can be used to query XML documents, including XML-QL ,XQL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xmlns="" val="792053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7B9E0-7C19-48DF-84D5-687B8AD7B5DC}"/>
              </a:ext>
            </a:extLst>
          </p:cNvPr>
          <p:cNvSpPr>
            <a:spLocks noGrp="1"/>
          </p:cNvSpPr>
          <p:nvPr>
            <p:ph type="ctrTitle"/>
          </p:nvPr>
        </p:nvSpPr>
        <p:spPr>
          <a:xfrm>
            <a:off x="243546" y="207963"/>
            <a:ext cx="7406193" cy="997985"/>
          </a:xfrm>
        </p:spPr>
        <p:txBody>
          <a:bodyPr>
            <a:normAutofit/>
          </a:bodyPr>
          <a:lstStyle/>
          <a:p>
            <a:r>
              <a:rPr lang="en-US" sz="3600" b="1" u="sng" dirty="0">
                <a:effectLst/>
                <a:latin typeface="Times New Roman" panose="02020603050405020304" pitchFamily="18" charset="0"/>
                <a:ea typeface="Calibri" panose="020F0502020204030204" pitchFamily="34" charset="0"/>
              </a:rPr>
              <a:t>XML Query Working Group</a:t>
            </a:r>
            <a:endParaRPr lang="en-US" sz="3600" dirty="0"/>
          </a:p>
        </p:txBody>
      </p:sp>
      <p:sp>
        <p:nvSpPr>
          <p:cNvPr id="3" name="Subtitle 2">
            <a:extLst>
              <a:ext uri="{FF2B5EF4-FFF2-40B4-BE49-F238E27FC236}">
                <a16:creationId xmlns:a16="http://schemas.microsoft.com/office/drawing/2014/main" xmlns="" id="{5D860E3B-5370-4FBD-9878-8AF71CC1CB3D}"/>
              </a:ext>
            </a:extLst>
          </p:cNvPr>
          <p:cNvSpPr>
            <a:spLocks noGrp="1"/>
          </p:cNvSpPr>
          <p:nvPr>
            <p:ph type="subTitle" idx="1"/>
          </p:nvPr>
        </p:nvSpPr>
        <p:spPr>
          <a:xfrm>
            <a:off x="243546" y="1563757"/>
            <a:ext cx="11352106" cy="4691269"/>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W3C formed an XML Query Working Group in 1999 to produce a data model for XML documents, a set of query operators on this model, and a query language based on these query operators.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Queries operate on single documents or ﬁxed collections of documents, and they can select entire documents or subtrees of documents that match conditions based on document content and structure.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Queries can also construct new documents based on what has been selected. Ultimately, collections of XML documents will be accessed like databases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the time of writing, this Working Group has produced a number of documents: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XML Query (XQuery) Requirements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XML XQuery 1.0 and XPath 2.0 Data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XML XQuery 1.0 and XPath 2.0 Formal Semantics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XQuery 1.0 – A Query Language for XML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XQuery 1.0 and XPath 2.0 Functions and Operators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xmlns="" val="244796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42DD5-F5CA-450C-A356-13B6F9C0B083}"/>
              </a:ext>
            </a:extLst>
          </p:cNvPr>
          <p:cNvSpPr>
            <a:spLocks noGrp="1"/>
          </p:cNvSpPr>
          <p:nvPr>
            <p:ph type="ctrTitle"/>
          </p:nvPr>
        </p:nvSpPr>
        <p:spPr>
          <a:xfrm>
            <a:off x="159025" y="207963"/>
            <a:ext cx="4982818" cy="732941"/>
          </a:xfrm>
        </p:spPr>
        <p:txBody>
          <a:bodyPr>
            <a:noAutofit/>
          </a:bodyPr>
          <a:lstStyle/>
          <a:p>
            <a:pPr algn="l"/>
            <a:r>
              <a:rPr lang="en-US" sz="2800" b="1" u="sng" dirty="0">
                <a:effectLst/>
                <a:latin typeface="Times New Roman" panose="02020603050405020304" pitchFamily="18" charset="0"/>
                <a:ea typeface="Calibri" panose="020F0502020204030204" pitchFamily="34" charset="0"/>
                <a:cs typeface="Times New Roman" panose="02020603050405020304" pitchFamily="18" charset="0"/>
              </a:rPr>
              <a:t>Semi-structured Data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CC21755E-F50E-4A8E-A33A-E1B1BD9553FF}"/>
              </a:ext>
            </a:extLst>
          </p:cNvPr>
          <p:cNvSpPr>
            <a:spLocks noGrp="1"/>
          </p:cNvSpPr>
          <p:nvPr>
            <p:ph type="subTitle" idx="1"/>
          </p:nvPr>
        </p:nvSpPr>
        <p:spPr>
          <a:xfrm>
            <a:off x="1524000" y="848139"/>
            <a:ext cx="9144000" cy="5632174"/>
          </a:xfrm>
        </p:spPr>
        <p:txBody>
          <a:bodyPr>
            <a:noAutofit/>
          </a:bodyPr>
          <a:lstStyle/>
          <a:p>
            <a:pPr marR="0" lvl="0" algn="just">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Semi-structured data is data that may be irregular or incomplete and have a structure that may change rapidly or unpredictably</a:t>
            </a: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generally has some structure, but does not conform to a fixed schema</a:t>
            </a:r>
          </a:p>
          <a:p>
            <a:pPr marL="342900" marR="0" lvl="0" indent="-342900" algn="just">
              <a:lnSpc>
                <a:spcPct val="107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Semi-structured data is schema-less and self-describing.</a:t>
            </a:r>
          </a:p>
          <a:p>
            <a:pPr marR="0" lvl="0" algn="just">
              <a:lnSpc>
                <a:spcPct val="107000"/>
              </a:lnSpc>
              <a:spcBef>
                <a:spcPts val="0"/>
              </a:spcBef>
              <a:spcAft>
                <a:spcPts val="800"/>
              </a:spcAft>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Example :</a:t>
            </a: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Information is stored in JSON-style documents which can have varying sets of fields with different data types for each field.</a:t>
            </a:r>
          </a:p>
          <a:p>
            <a:pPr marR="0" lvl="0" algn="just">
              <a:lnSpc>
                <a:spcPct val="107000"/>
              </a:lnSpc>
              <a:spcBef>
                <a:spcPts val="0"/>
              </a:spcBef>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xmlns="" id="{9D981085-90FF-4B14-8077-8C8ED2E89455}"/>
              </a:ext>
            </a:extLst>
          </p:cNvPr>
          <p:cNvGraphicFramePr>
            <a:graphicFrameLocks noGrp="1"/>
          </p:cNvGraphicFramePr>
          <p:nvPr/>
        </p:nvGraphicFramePr>
        <p:xfrm>
          <a:off x="1780208" y="4364013"/>
          <a:ext cx="8128000" cy="2011680"/>
        </p:xfrm>
        <a:graphic>
          <a:graphicData uri="http://schemas.openxmlformats.org/drawingml/2006/table">
            <a:tbl>
              <a:tblPr firstRow="1" bandRow="1">
                <a:tableStyleId>{F5AB1C69-6EDB-4FF4-983F-18BD219EF322}</a:tableStyleId>
              </a:tblPr>
              <a:tblGrid>
                <a:gridCol w="8128000">
                  <a:extLst>
                    <a:ext uri="{9D8B030D-6E8A-4147-A177-3AD203B41FA5}">
                      <a16:colId xmlns:a16="http://schemas.microsoft.com/office/drawing/2014/main" xmlns="" val="3775552394"/>
                    </a:ext>
                  </a:extLst>
                </a:gridCol>
              </a:tblGrid>
              <a:tr h="1944021">
                <a:tc>
                  <a:txBody>
                    <a:bodyPr/>
                    <a:lstStyle/>
                    <a:p>
                      <a:r>
                        <a:rPr lang="en-US" dirty="0"/>
                        <a:t>{ </a:t>
                      </a:r>
                    </a:p>
                    <a:p>
                      <a:r>
                        <a:rPr lang="en-US" b="1" dirty="0">
                          <a:effectLst/>
                        </a:rPr>
                        <a:t>name </a:t>
                      </a:r>
                      <a:r>
                        <a:rPr lang="en-US" dirty="0"/>
                        <a:t>: “Joe”, age : </a:t>
                      </a:r>
                      <a:r>
                        <a:rPr lang="en-US" sz="1800" b="1" kern="1200" dirty="0">
                          <a:solidFill>
                            <a:schemeClr val="lt1"/>
                          </a:solidFill>
                          <a:effectLst/>
                        </a:rPr>
                        <a:t>30</a:t>
                      </a:r>
                      <a:r>
                        <a:rPr lang="en-US" dirty="0"/>
                        <a:t>, interests : ‘football’ }</a:t>
                      </a:r>
                    </a:p>
                    <a:p>
                      <a:endParaRPr lang="en-US" dirty="0"/>
                    </a:p>
                    <a:p>
                      <a:r>
                        <a:rPr lang="en-US" dirty="0"/>
                        <a:t> { </a:t>
                      </a:r>
                    </a:p>
                    <a:p>
                      <a:r>
                        <a:rPr lang="en-US" b="1" dirty="0">
                          <a:effectLst/>
                        </a:rPr>
                        <a:t>name </a:t>
                      </a:r>
                      <a:r>
                        <a:rPr lang="en-US" dirty="0"/>
                        <a:t>: “Kate”, age : </a:t>
                      </a:r>
                      <a:r>
                        <a:rPr lang="en-US" sz="1800" b="1" kern="1200" dirty="0">
                          <a:solidFill>
                            <a:schemeClr val="lt1"/>
                          </a:solidFill>
                          <a:effectLst/>
                        </a:rPr>
                        <a:t>25</a:t>
                      </a:r>
                      <a:r>
                        <a:rPr lang="en-US" dirty="0"/>
                        <a:t> </a:t>
                      </a:r>
                    </a:p>
                    <a:p>
                      <a:r>
                        <a:rPr lang="en-US" dirty="0"/>
                        <a:t>}</a:t>
                      </a:r>
                      <a:br>
                        <a:rPr lang="en-US" dirty="0"/>
                      </a:br>
                      <a:endParaRPr lang="en-US" dirty="0"/>
                    </a:p>
                  </a:txBody>
                  <a:tcPr/>
                </a:tc>
                <a:extLst>
                  <a:ext uri="{0D108BD9-81ED-4DB2-BD59-A6C34878D82A}">
                    <a16:rowId xmlns:a16="http://schemas.microsoft.com/office/drawing/2014/main" xmlns="" val="1515069964"/>
                  </a:ext>
                </a:extLst>
              </a:tr>
            </a:tbl>
          </a:graphicData>
        </a:graphic>
      </p:graphicFrame>
    </p:spTree>
    <p:extLst>
      <p:ext uri="{BB962C8B-B14F-4D97-AF65-F5344CB8AC3E}">
        <p14:creationId xmlns:p14="http://schemas.microsoft.com/office/powerpoint/2010/main" xmlns="" val="1414858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0771281-7486-4A78-A652-2B157A2EB89C}"/>
              </a:ext>
            </a:extLst>
          </p:cNvPr>
          <p:cNvSpPr>
            <a:spLocks noGrp="1"/>
          </p:cNvSpPr>
          <p:nvPr>
            <p:ph type="subTitle" idx="1"/>
          </p:nvPr>
        </p:nvSpPr>
        <p:spPr>
          <a:xfrm>
            <a:off x="1595269" y="662609"/>
            <a:ext cx="9001462" cy="5486400"/>
          </a:xfrm>
        </p:spPr>
        <p:txBody>
          <a:bodyPr>
            <a:normAutofit/>
          </a:bodyPr>
          <a:lstStyle/>
          <a:p>
            <a:pPr marL="0" marR="0" algn="just">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XQuery: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W3C Query Working Group has proposed a query language for XML called XQuery. XQuery is derived from an XML query language called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Quilt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XQuery is a functional language in which a query is represented as an expression. The value of an expression is always a sequence, which is an ordered collection of one or more atomic values or nodes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xmlns="" val="1119472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4AC1B5-85CC-4F2A-A549-77B1C554412A}"/>
              </a:ext>
            </a:extLst>
          </p:cNvPr>
          <p:cNvSpPr>
            <a:spLocks noGrp="1"/>
          </p:cNvSpPr>
          <p:nvPr>
            <p:ph type="ctrTitle"/>
          </p:nvPr>
        </p:nvSpPr>
        <p:spPr>
          <a:xfrm>
            <a:off x="318052" y="152400"/>
            <a:ext cx="4050157" cy="1447800"/>
          </a:xfrm>
        </p:spPr>
        <p:txBody>
          <a:bodyPr>
            <a:normAutofit/>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SPARQL </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AC492954-4718-45B8-9762-661FA173B166}"/>
              </a:ext>
            </a:extLst>
          </p:cNvPr>
          <p:cNvSpPr>
            <a:spLocks noGrp="1"/>
          </p:cNvSpPr>
          <p:nvPr>
            <p:ph type="subTitle" idx="1"/>
          </p:nvPr>
        </p:nvSpPr>
        <p:spPr>
          <a:xfrm>
            <a:off x="556591" y="1842051"/>
            <a:ext cx="10959548" cy="4651513"/>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SPARQL (Simple Protocol and RDF Query Language), pronounced “sparkle,” is an RDF query language that has been developed by the RDF Data Access Working Group (DAWG) of the W3C, and is considered a component of the Semantic Web.</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As RDF is built on the triple, a 3-tuple consisting of subject, predicate, and object. In the same way, SPARQL is built on the triple pattern, which also consists of a subject, predicate, and object and is terminated with a full stop. In fact, an RDF triple is also a SPARQL triple pattern.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4191326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4B918-0B88-43DE-BA48-2FD9EAC0DBB2}"/>
              </a:ext>
            </a:extLst>
          </p:cNvPr>
          <p:cNvSpPr>
            <a:spLocks noGrp="1"/>
          </p:cNvSpPr>
          <p:nvPr>
            <p:ph type="ctrTitle"/>
          </p:nvPr>
        </p:nvSpPr>
        <p:spPr>
          <a:xfrm>
            <a:off x="97773" y="278296"/>
            <a:ext cx="5998227" cy="1151075"/>
          </a:xfrm>
        </p:spPr>
        <p:txBody>
          <a:bodyPr>
            <a:normAutofit/>
          </a:bodyPr>
          <a:lstStyle/>
          <a:p>
            <a:r>
              <a:rPr lang="en-US" sz="4000" b="1" u="sng" dirty="0">
                <a:effectLst/>
                <a:latin typeface="Times New Roman" panose="02020603050405020304" pitchFamily="18" charset="0"/>
                <a:ea typeface="Calibri" panose="020F0502020204030204" pitchFamily="34" charset="0"/>
              </a:rPr>
              <a:t>Path expressions</a:t>
            </a:r>
            <a:endParaRPr lang="en-US" sz="4000" dirty="0"/>
          </a:p>
        </p:txBody>
      </p:sp>
      <p:sp>
        <p:nvSpPr>
          <p:cNvPr id="3" name="Subtitle 2">
            <a:extLst>
              <a:ext uri="{FF2B5EF4-FFF2-40B4-BE49-F238E27FC236}">
                <a16:creationId xmlns:a16="http://schemas.microsoft.com/office/drawing/2014/main" xmlns="" id="{FB7B2DEB-CDFF-4FC8-A4DA-D968166BE9C8}"/>
              </a:ext>
            </a:extLst>
          </p:cNvPr>
          <p:cNvSpPr>
            <a:spLocks noGrp="1"/>
          </p:cNvSpPr>
          <p:nvPr>
            <p:ph type="subTitle" idx="1"/>
          </p:nvPr>
        </p:nvSpPr>
        <p:spPr>
          <a:xfrm>
            <a:off x="371060" y="1669774"/>
            <a:ext cx="10880035" cy="4545496"/>
          </a:xfrm>
        </p:spPr>
        <p:txBody>
          <a:bodyPr>
            <a:normAutofit/>
          </a:bodyPr>
          <a:lstStyle/>
          <a:p>
            <a:r>
              <a:rPr lang="en-US" sz="2000" dirty="0"/>
              <a:t>Relative path:</a:t>
            </a:r>
            <a:r>
              <a:rPr lang="x-none" sz="1800" dirty="0">
                <a:effectLst/>
                <a:latin typeface="Calibri" panose="020F0502020204030204" pitchFamily="34" charset="0"/>
                <a:ea typeface="Calibri" panose="020F0502020204030204" pitchFamily="34" charset="0"/>
                <a:cs typeface="Times New Roman" panose="02020603050405020304" pitchFamily="18" charset="0"/>
              </a:rPr>
              <a:t>, child::Features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x-none" sz="1800" dirty="0">
                <a:effectLst/>
                <a:latin typeface="Calibri" panose="020F0502020204030204" pitchFamily="34" charset="0"/>
                <a:ea typeface="Calibri" panose="020F0502020204030204" pitchFamily="34" charset="0"/>
                <a:cs typeface="Times New Roman" panose="02020603050405020304" pitchFamily="18" charset="0"/>
              </a:rPr>
              <a:t>absolute path expression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x-none"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x-none" sz="1800" dirty="0">
                <a:effectLst/>
                <a:latin typeface="Calibri" panose="020F0502020204030204" pitchFamily="34" charset="0"/>
                <a:ea typeface="Calibri" panose="020F0502020204030204" pitchFamily="34" charset="0"/>
                <a:cs typeface="Times New Roman" panose="02020603050405020304" pitchFamily="18" charset="0"/>
              </a:rPr>
              <a:t> /child::</a:t>
            </a:r>
            <a:r>
              <a:rPr lang="x-none" sz="1800" dirty="0" err="1">
                <a:effectLst/>
                <a:latin typeface="Calibri" panose="020F0502020204030204" pitchFamily="34" charset="0"/>
                <a:ea typeface="Calibri" panose="020F0502020204030204" pitchFamily="34" charset="0"/>
                <a:cs typeface="Times New Roman" panose="02020603050405020304" pitchFamily="18" charset="0"/>
              </a:rPr>
              <a:t>ProductDescription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x-none"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cs typeface="Times New Roman" panose="02020603050405020304" pitchFamily="18" charset="0"/>
            </a:endParaRPr>
          </a:p>
          <a:p>
            <a:r>
              <a:rPr lang="x-none" sz="1800" dirty="0">
                <a:effectLst/>
                <a:latin typeface="Consolas" panose="020B0609020204030204" pitchFamily="49" charset="0"/>
                <a:ea typeface="Calibri" panose="020F0502020204030204" pitchFamily="34" charset="0"/>
                <a:cs typeface="Times New Roman" panose="02020603050405020304" pitchFamily="18" charset="0"/>
              </a:rPr>
              <a:t>doc("books.xml")/bookstore/book[price&gt;30]/title</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x-none" sz="1800" dirty="0">
                <a:effectLst/>
                <a:latin typeface="Consolas" panose="020B0609020204030204" pitchFamily="49" charset="0"/>
                <a:ea typeface="Calibri" panose="020F0502020204030204" pitchFamily="34" charset="0"/>
                <a:cs typeface="Times New Roman" panose="02020603050405020304" pitchFamily="18" charset="0"/>
              </a:rPr>
              <a:t>for $x in doc("books.xml")/bookstore/book</a:t>
            </a:r>
            <a:br>
              <a:rPr lang="x-none" sz="1800" dirty="0">
                <a:effectLst/>
                <a:latin typeface="Consolas" panose="020B0609020204030204" pitchFamily="49" charset="0"/>
                <a:ea typeface="Calibri" panose="020F0502020204030204" pitchFamily="34" charset="0"/>
                <a:cs typeface="Times New Roman" panose="02020603050405020304" pitchFamily="18" charset="0"/>
              </a:rPr>
            </a:br>
            <a:r>
              <a:rPr lang="x-none" sz="1800" dirty="0">
                <a:effectLst/>
                <a:latin typeface="Consolas" panose="020B0609020204030204" pitchFamily="49" charset="0"/>
                <a:ea typeface="Calibri" panose="020F0502020204030204" pitchFamily="34" charset="0"/>
                <a:cs typeface="Times New Roman" panose="02020603050405020304" pitchFamily="18" charset="0"/>
              </a:rPr>
              <a:t>where $x/price&gt;30</a:t>
            </a:r>
            <a:br>
              <a:rPr lang="x-none" sz="1800" dirty="0">
                <a:effectLst/>
                <a:latin typeface="Consolas" panose="020B0609020204030204" pitchFamily="49" charset="0"/>
                <a:ea typeface="Calibri" panose="020F0502020204030204" pitchFamily="34" charset="0"/>
                <a:cs typeface="Times New Roman" panose="02020603050405020304" pitchFamily="18" charset="0"/>
              </a:rPr>
            </a:br>
            <a:r>
              <a:rPr lang="x-none" sz="1800" dirty="0">
                <a:effectLst/>
                <a:latin typeface="Consolas" panose="020B0609020204030204" pitchFamily="49" charset="0"/>
                <a:ea typeface="Calibri" panose="020F0502020204030204" pitchFamily="34" charset="0"/>
                <a:cs typeface="Times New Roman" panose="02020603050405020304" pitchFamily="18" charset="0"/>
              </a:rPr>
              <a:t>order by $x/title</a:t>
            </a:r>
            <a:br>
              <a:rPr lang="x-none" sz="1800" dirty="0">
                <a:effectLst/>
                <a:latin typeface="Consolas" panose="020B0609020204030204" pitchFamily="49" charset="0"/>
                <a:ea typeface="Calibri" panose="020F0502020204030204" pitchFamily="34" charset="0"/>
                <a:cs typeface="Times New Roman" panose="02020603050405020304" pitchFamily="18" charset="0"/>
              </a:rPr>
            </a:br>
            <a:r>
              <a:rPr lang="x-none" sz="1800" dirty="0">
                <a:effectLst/>
                <a:latin typeface="Consolas" panose="020B0609020204030204" pitchFamily="49" charset="0"/>
                <a:ea typeface="Calibri" panose="020F0502020204030204" pitchFamily="34" charset="0"/>
                <a:cs typeface="Times New Roman" panose="02020603050405020304" pitchFamily="18" charset="0"/>
              </a:rPr>
              <a:t>return $x/title</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a:effectLst/>
                <a:latin typeface="Consolas" panose="020B0609020204030204" pitchFamily="49" charset="0"/>
                <a:ea typeface="Calibri" panose="020F0502020204030204" pitchFamily="34" charset="0"/>
                <a:cs typeface="Times New Roman" panose="02020603050405020304" pitchFamily="18" charset="0"/>
              </a:rPr>
              <a:t>where $x is a variable to hold these elements.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xmlns="" val="2365444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03AE5B1-754F-4BDA-96A9-2D0B065C8363}"/>
              </a:ext>
            </a:extLst>
          </p:cNvPr>
          <p:cNvSpPr>
            <a:spLocks noGrp="1"/>
          </p:cNvSpPr>
          <p:nvPr>
            <p:ph type="subTitle" idx="1"/>
          </p:nvPr>
        </p:nvSpPr>
        <p:spPr>
          <a:xfrm>
            <a:off x="715616" y="874643"/>
            <a:ext cx="10588487" cy="5499653"/>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FOR and LET Clause: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Generate a List of Tuples that Preserves Doc Order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WHERE Clause: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Applies a Predicate to Eliminate Some Tuples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RETURN Clause: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Executed on Resulting Tuples -&gt; Ordered Output     List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 FLWR expression binds values to one or more variables and then uses these variables to construct a result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xmlns="" val="4010617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5CE12CB-387F-4CB5-AD94-512A2267D29B}"/>
              </a:ext>
            </a:extLst>
          </p:cNvPr>
          <p:cNvSpPr>
            <a:spLocks noGrp="1"/>
          </p:cNvSpPr>
          <p:nvPr>
            <p:ph type="subTitle" idx="1"/>
          </p:nvPr>
        </p:nvSpPr>
        <p:spPr>
          <a:xfrm>
            <a:off x="781878" y="967409"/>
            <a:ext cx="9814853" cy="4545495"/>
          </a:xfrm>
        </p:spPr>
        <p:txBody>
          <a:bodyPr>
            <a:normAutofit/>
          </a:bodyPr>
          <a:lstStyle/>
          <a:p>
            <a:pPr marL="342900" indent="-342900">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XQuery Update Facility introduces five new kinds of expressions: insert</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     delete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       replace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       rename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                              transform expressions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427266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BFA7B-09BE-45D1-A77F-DF0EFADE407E}"/>
              </a:ext>
            </a:extLst>
          </p:cNvPr>
          <p:cNvSpPr>
            <a:spLocks noGrp="1"/>
          </p:cNvSpPr>
          <p:nvPr>
            <p:ph type="ctrTitle"/>
          </p:nvPr>
        </p:nvSpPr>
        <p:spPr>
          <a:xfrm>
            <a:off x="198782" y="185529"/>
            <a:ext cx="6197009" cy="1414671"/>
          </a:xfrm>
        </p:spPr>
        <p:txBody>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XML and Databases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42D27F66-5CB0-4AB1-BFAF-A2C766A4EEBB}"/>
              </a:ext>
            </a:extLst>
          </p:cNvPr>
          <p:cNvSpPr>
            <a:spLocks noGrp="1"/>
          </p:cNvSpPr>
          <p:nvPr>
            <p:ph type="subTitle" idx="1"/>
          </p:nvPr>
        </p:nvSpPr>
        <p:spPr>
          <a:xfrm>
            <a:off x="543339" y="1722782"/>
            <a:ext cx="10774018" cy="4757531"/>
          </a:xfrm>
        </p:spPr>
        <p:txBody>
          <a:bodyPr>
            <a:normAutofit fontScale="92500" lnSpcReduction="20000"/>
          </a:bodyPr>
          <a:lstStyle/>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As the amount of data in XML format expands, there will be an increasing demand to store, retrieve, and query this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It is anticipated that there will be two main models that will exist: </a:t>
            </a:r>
          </a:p>
          <a:p>
            <a:pPr marR="0" lvl="0" algn="just">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Data-Centric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In a data-centric model, XML is used as the storage and interchange format for data that is  structured, appears in a regular order, and is most likely to be machine processed instead of read by a human</a:t>
            </a:r>
          </a:p>
          <a:p>
            <a:pPr marR="0" lvl="0" algn="just">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Document-Centric:</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a document-centric model, the documents are designed for human consumption (for example, books, newspapers, and email). Due to the nature of this information, much of the data will be irregular or incomplete, and its structure may change rapidly or unpredictably. Content management systems are an important tool for handling these types of documents. Underlying such a system there may now be a native XML database (NXD).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4266724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BFA7B-09BE-45D1-A77F-DF0EFADE407E}"/>
              </a:ext>
            </a:extLst>
          </p:cNvPr>
          <p:cNvSpPr>
            <a:spLocks noGrp="1"/>
          </p:cNvSpPr>
          <p:nvPr>
            <p:ph type="ctrTitle"/>
          </p:nvPr>
        </p:nvSpPr>
        <p:spPr>
          <a:xfrm>
            <a:off x="198782" y="185529"/>
            <a:ext cx="6197009" cy="1414671"/>
          </a:xfrm>
        </p:spPr>
        <p:txBody>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Data centric </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xmlns="" id="{860DE3E4-7CEB-4A30-9DA0-7D22AACB35B2}"/>
              </a:ext>
            </a:extLst>
          </p:cNvPr>
          <p:cNvPicPr/>
          <p:nvPr/>
        </p:nvPicPr>
        <p:blipFill>
          <a:blip r:embed="rId2"/>
          <a:stretch>
            <a:fillRect/>
          </a:stretch>
        </p:blipFill>
        <p:spPr>
          <a:xfrm>
            <a:off x="874642" y="2164714"/>
            <a:ext cx="4694885" cy="4194521"/>
          </a:xfrm>
          <a:prstGeom prst="rect">
            <a:avLst/>
          </a:prstGeom>
        </p:spPr>
      </p:pic>
      <p:pic>
        <p:nvPicPr>
          <p:cNvPr id="5" name="Picture 4">
            <a:extLst>
              <a:ext uri="{FF2B5EF4-FFF2-40B4-BE49-F238E27FC236}">
                <a16:creationId xmlns:a16="http://schemas.microsoft.com/office/drawing/2014/main" xmlns="" id="{E7D8CBE6-6330-4C8C-9427-C79AAF1ACC9D}"/>
              </a:ext>
            </a:extLst>
          </p:cNvPr>
          <p:cNvPicPr/>
          <p:nvPr/>
        </p:nvPicPr>
        <p:blipFill>
          <a:blip r:embed="rId3"/>
          <a:stretch>
            <a:fillRect/>
          </a:stretch>
        </p:blipFill>
        <p:spPr>
          <a:xfrm>
            <a:off x="6774874" y="2166704"/>
            <a:ext cx="4289366" cy="4142655"/>
          </a:xfrm>
          <a:prstGeom prst="rect">
            <a:avLst/>
          </a:prstGeom>
        </p:spPr>
      </p:pic>
    </p:spTree>
    <p:extLst>
      <p:ext uri="{BB962C8B-B14F-4D97-AF65-F5344CB8AC3E}">
        <p14:creationId xmlns:p14="http://schemas.microsoft.com/office/powerpoint/2010/main" xmlns="" val="3956570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BFA7B-09BE-45D1-A77F-DF0EFADE407E}"/>
              </a:ext>
            </a:extLst>
          </p:cNvPr>
          <p:cNvSpPr>
            <a:spLocks noGrp="1"/>
          </p:cNvSpPr>
          <p:nvPr>
            <p:ph type="ctrTitle"/>
          </p:nvPr>
        </p:nvSpPr>
        <p:spPr>
          <a:xfrm>
            <a:off x="198782" y="185529"/>
            <a:ext cx="6197009" cy="1414671"/>
          </a:xfrm>
        </p:spPr>
        <p:txBody>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Document centric </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Picture 5">
            <a:extLst>
              <a:ext uri="{FF2B5EF4-FFF2-40B4-BE49-F238E27FC236}">
                <a16:creationId xmlns:a16="http://schemas.microsoft.com/office/drawing/2014/main" xmlns="" id="{01437626-9F98-4A54-863E-388F633E4FC7}"/>
              </a:ext>
            </a:extLst>
          </p:cNvPr>
          <p:cNvPicPr/>
          <p:nvPr/>
        </p:nvPicPr>
        <p:blipFill>
          <a:blip r:embed="rId2"/>
          <a:stretch>
            <a:fillRect/>
          </a:stretch>
        </p:blipFill>
        <p:spPr>
          <a:xfrm>
            <a:off x="1233055" y="1856510"/>
            <a:ext cx="9767454" cy="4447308"/>
          </a:xfrm>
          <a:prstGeom prst="rect">
            <a:avLst/>
          </a:prstGeom>
        </p:spPr>
      </p:pic>
    </p:spTree>
    <p:extLst>
      <p:ext uri="{BB962C8B-B14F-4D97-AF65-F5344CB8AC3E}">
        <p14:creationId xmlns:p14="http://schemas.microsoft.com/office/powerpoint/2010/main" xmlns="" val="2860484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DA25F-0DD2-45F7-A93C-5C90F3F7E884}"/>
              </a:ext>
            </a:extLst>
          </p:cNvPr>
          <p:cNvSpPr>
            <a:spLocks noGrp="1"/>
          </p:cNvSpPr>
          <p:nvPr>
            <p:ph type="ctrTitle"/>
          </p:nvPr>
        </p:nvSpPr>
        <p:spPr>
          <a:xfrm>
            <a:off x="225286" y="0"/>
            <a:ext cx="8039061" cy="594485"/>
          </a:xfrm>
        </p:spPr>
        <p:txBody>
          <a:bodyPr>
            <a:noAutofit/>
          </a:bodyPr>
          <a:lstStyle/>
          <a:p>
            <a:r>
              <a:rPr lang="en-US" sz="4000" b="1" dirty="0">
                <a:effectLst/>
                <a:latin typeface="Times New Roman" panose="02020603050405020304" pitchFamily="18" charset="0"/>
                <a:ea typeface="Calibri" panose="020F0502020204030204" pitchFamily="34" charset="0"/>
              </a:rPr>
              <a:t>Storing XML in Databases</a:t>
            </a:r>
            <a:endParaRPr lang="en-US" sz="4000" dirty="0"/>
          </a:p>
        </p:txBody>
      </p:sp>
      <p:sp>
        <p:nvSpPr>
          <p:cNvPr id="3" name="Subtitle 2">
            <a:extLst>
              <a:ext uri="{FF2B5EF4-FFF2-40B4-BE49-F238E27FC236}">
                <a16:creationId xmlns:a16="http://schemas.microsoft.com/office/drawing/2014/main" xmlns="" id="{83EE700B-477D-4D90-9878-AF5AB9724F4D}"/>
              </a:ext>
            </a:extLst>
          </p:cNvPr>
          <p:cNvSpPr>
            <a:spLocks noGrp="1"/>
          </p:cNvSpPr>
          <p:nvPr>
            <p:ph type="subTitle" idx="1"/>
          </p:nvPr>
        </p:nvSpPr>
        <p:spPr>
          <a:xfrm>
            <a:off x="556590" y="1046922"/>
            <a:ext cx="10999305" cy="5340626"/>
          </a:xfrm>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are four general approaches to storing an XML document in a relational database: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dirty="0">
                <a:effectLst/>
                <a:latin typeface="Times New Roman" panose="02020603050405020304" pitchFamily="18" charset="0"/>
                <a:ea typeface="Calibri" panose="020F0502020204030204" pitchFamily="34" charset="0"/>
                <a:cs typeface="Times New Roman" panose="02020603050405020304" pitchFamily="18" charset="0"/>
              </a:rPr>
              <a:t>store the XML as the value of some attribute within a tuple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dirty="0">
                <a:effectLst/>
                <a:latin typeface="Times New Roman" panose="02020603050405020304" pitchFamily="18" charset="0"/>
                <a:ea typeface="Calibri" panose="020F0502020204030204" pitchFamily="34" charset="0"/>
                <a:cs typeface="Times New Roman" panose="02020603050405020304" pitchFamily="18" charset="0"/>
              </a:rPr>
              <a:t>store the XML in a shredded form across a number of attributes and relations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dirty="0">
                <a:effectLst/>
                <a:latin typeface="Times New Roman" panose="02020603050405020304" pitchFamily="18" charset="0"/>
                <a:ea typeface="Calibri" panose="020F0502020204030204" pitchFamily="34" charset="0"/>
                <a:cs typeface="Times New Roman" panose="02020603050405020304" pitchFamily="18" charset="0"/>
              </a:rPr>
              <a:t>store the XML in a schema-independent form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Courier New" panose="02070309020205020404" pitchFamily="49" charset="0"/>
              <a:buChar char="o"/>
            </a:pPr>
            <a:r>
              <a:rPr lang="en-US" dirty="0">
                <a:effectLst/>
                <a:latin typeface="Times New Roman" panose="02020603050405020304" pitchFamily="18" charset="0"/>
                <a:ea typeface="Calibri" panose="020F0502020204030204" pitchFamily="34" charset="0"/>
                <a:cs typeface="Times New Roman" panose="02020603050405020304" pitchFamily="18" charset="0"/>
              </a:rPr>
              <a:t>store the XML in a parsed form; that is, convert the XML to internal format, such as 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Infoset</a:t>
            </a:r>
            <a:r>
              <a:rPr lang="en-US" dirty="0">
                <a:effectLst/>
                <a:latin typeface="Times New Roman" panose="02020603050405020304" pitchFamily="18" charset="0"/>
                <a:ea typeface="Calibri" panose="020F0502020204030204" pitchFamily="34" charset="0"/>
                <a:cs typeface="Times New Roman" panose="02020603050405020304" pitchFamily="18" charset="0"/>
              </a:rPr>
              <a:t> or PSVI representation, and store this representation.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Storing the XML in an attribute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this approach, in the past the XML would have been stored in an attribute whose data type was character large object (CLOB). More recently, some systems have implemented a new native XML data type. In Oracle, this data type is called XML Type (although the underlying storage may be CLOB)</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685240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DEAB211-6A76-4297-9CC3-38153DA64976}"/>
              </a:ext>
            </a:extLst>
          </p:cNvPr>
          <p:cNvSpPr>
            <a:spLocks noGrp="1"/>
          </p:cNvSpPr>
          <p:nvPr>
            <p:ph type="subTitle" idx="1"/>
          </p:nvPr>
        </p:nvSpPr>
        <p:spPr>
          <a:xfrm>
            <a:off x="1060174" y="477078"/>
            <a:ext cx="9536557" cy="5764696"/>
          </a:xfrm>
        </p:spPr>
        <p:txBody>
          <a:bodyPr>
            <a:normAutofit/>
          </a:bodyPr>
          <a:lstStyle/>
          <a:p>
            <a:pPr algn="just"/>
            <a:r>
              <a:rPr lang="en-US" sz="2800" b="1" dirty="0">
                <a:effectLst/>
                <a:latin typeface="Times New Roman" panose="02020603050405020304" pitchFamily="18" charset="0"/>
                <a:ea typeface="Calibri" panose="020F0502020204030204" pitchFamily="34" charset="0"/>
              </a:rPr>
              <a:t>Storing the XML in shredded form</a:t>
            </a:r>
            <a:r>
              <a:rPr lang="en-US" sz="2800" dirty="0">
                <a:effectLst/>
                <a:latin typeface="Times New Roman" panose="02020603050405020304" pitchFamily="18" charset="0"/>
                <a:ea typeface="Calibri" panose="020F0502020204030204" pitchFamily="34" charset="0"/>
              </a:rPr>
              <a:t>: </a:t>
            </a:r>
          </a:p>
          <a:p>
            <a:pPr algn="just"/>
            <a:r>
              <a:rPr lang="en-US" sz="2800" dirty="0">
                <a:effectLst/>
                <a:latin typeface="Times New Roman" panose="02020603050405020304" pitchFamily="18" charset="0"/>
                <a:ea typeface="Calibri" panose="020F0502020204030204" pitchFamily="34" charset="0"/>
              </a:rPr>
              <a:t>With this approach, the XML document is decomposed into its constituent elements and the data distributed over a number of attributes in one or more relations. The term that is used for this decomposition is shredding</a:t>
            </a:r>
            <a:endParaRPr lang="en-US" sz="2800" dirty="0"/>
          </a:p>
        </p:txBody>
      </p:sp>
    </p:spTree>
    <p:extLst>
      <p:ext uri="{BB962C8B-B14F-4D97-AF65-F5344CB8AC3E}">
        <p14:creationId xmlns:p14="http://schemas.microsoft.com/office/powerpoint/2010/main" xmlns="" val="94729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C14CF-6015-491C-A640-E552CA4479F8}"/>
              </a:ext>
            </a:extLst>
          </p:cNvPr>
          <p:cNvSpPr>
            <a:spLocks noGrp="1"/>
          </p:cNvSpPr>
          <p:nvPr>
            <p:ph type="ctrTitle"/>
          </p:nvPr>
        </p:nvSpPr>
        <p:spPr>
          <a:xfrm>
            <a:off x="429078" y="297416"/>
            <a:ext cx="7986052" cy="974794"/>
          </a:xfrm>
        </p:spPr>
        <p:txBody>
          <a:bodyPr>
            <a:noAutofit/>
          </a:bodyPr>
          <a:lstStyle/>
          <a:p>
            <a:pPr marL="342900" marR="0" lvl="0" indent="-342900" fontAlgn="base">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Object Exchange Model (OEM)</a:t>
            </a:r>
            <a:r>
              <a:rPr lang="en-US" sz="3200" dirty="0">
                <a:effectLst/>
                <a:latin typeface="Calibri" panose="020F0502020204030204" pitchFamily="34" charset="0"/>
                <a:ea typeface="Calibri" panose="020F0502020204030204" pitchFamily="34" charset="0"/>
                <a:cs typeface="Times New Roman" panose="02020603050405020304" pitchFamily="18" charset="0"/>
              </a:rPr>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xmlns="" id="{FEE3BC7F-2419-443D-8525-3BB71395FD36}"/>
              </a:ext>
            </a:extLst>
          </p:cNvPr>
          <p:cNvSpPr>
            <a:spLocks noGrp="1"/>
          </p:cNvSpPr>
          <p:nvPr>
            <p:ph type="subTitle" idx="1"/>
          </p:nvPr>
        </p:nvSpPr>
        <p:spPr>
          <a:xfrm>
            <a:off x="198784" y="1139687"/>
            <a:ext cx="11728174" cy="5420897"/>
          </a:xfrm>
        </p:spPr>
        <p:txBody>
          <a:bodyPr>
            <a:normAutofit lnSpcReduction="10000"/>
          </a:bodyPr>
          <a:lstStyle/>
          <a:p>
            <a:pPr marL="457200" indent="-457200" algn="just">
              <a:lnSpc>
                <a:spcPct val="90000"/>
              </a:lnSpc>
              <a:buFont typeface="Arial" panose="020B0604020202020204" pitchFamily="34" charset="0"/>
              <a:buChar char="•"/>
            </a:pPr>
            <a:r>
              <a:rPr lang="en-US" altLang="en-US" sz="2800" dirty="0">
                <a:effectLst/>
                <a:latin typeface="Times New Roman" panose="02020603050405020304" pitchFamily="18" charset="0"/>
                <a:cs typeface="Times New Roman" panose="02020603050405020304" pitchFamily="18" charset="0"/>
              </a:rPr>
              <a:t>Data in this model can be considered as a labeled directed graph.</a:t>
            </a:r>
          </a:p>
          <a:p>
            <a:pPr marL="800100" lvl="1" indent="-342900" algn="just">
              <a:lnSpc>
                <a:spcPct val="90000"/>
              </a:lnSpc>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Schema-less and self-describing.</a:t>
            </a:r>
          </a:p>
          <a:p>
            <a:pPr marL="800100" lvl="1" indent="-342900" algn="just">
              <a:lnSpc>
                <a:spcPct val="90000"/>
              </a:lnSpc>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Nodes are objects </a:t>
            </a:r>
          </a:p>
          <a:p>
            <a:pPr marL="800100" lvl="1" indent="-342900" algn="just">
              <a:lnSpc>
                <a:spcPct val="90000"/>
              </a:lnSpc>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Edges are labeled with attribute names </a:t>
            </a:r>
          </a:p>
          <a:p>
            <a:pPr marL="800100" lvl="1" indent="-342900" algn="just">
              <a:lnSpc>
                <a:spcPct val="90000"/>
              </a:lnSpc>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Leaf nodes have atomic values</a:t>
            </a:r>
          </a:p>
          <a:p>
            <a:pPr marL="800100" lvl="1" indent="-342900" algn="just">
              <a:lnSpc>
                <a:spcPct val="90000"/>
              </a:lnSpc>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Each object has a unique object identifier (</a:t>
            </a:r>
            <a:r>
              <a:rPr lang="en-US" altLang="en-US" sz="2400" dirty="0" err="1">
                <a:effectLst/>
                <a:latin typeface="Times New Roman" panose="02020603050405020304" pitchFamily="18" charset="0"/>
                <a:cs typeface="Times New Roman" panose="02020603050405020304" pitchFamily="18" charset="0"/>
              </a:rPr>
              <a:t>oid</a:t>
            </a:r>
            <a:r>
              <a:rPr lang="en-US" altLang="en-US" sz="2400" dirty="0">
                <a:effectLst/>
                <a:latin typeface="Times New Roman" panose="02020603050405020304" pitchFamily="18" charset="0"/>
                <a:cs typeface="Times New Roman" panose="02020603050405020304" pitchFamily="18" charset="0"/>
              </a:rPr>
              <a:t>)</a:t>
            </a:r>
          </a:p>
          <a:p>
            <a:pPr lvl="1" algn="just">
              <a:lnSpc>
                <a:spcPct val="90000"/>
              </a:lnSpc>
            </a:pPr>
            <a:endParaRPr lang="en-US" altLang="en-US" sz="2400" dirty="0">
              <a:effectLst/>
              <a:latin typeface="Times New Roman" panose="02020603050405020304" pitchFamily="18" charset="0"/>
              <a:cs typeface="Times New Roman" panose="02020603050405020304" pitchFamily="18" charset="0"/>
            </a:endParaRPr>
          </a:p>
          <a:p>
            <a:pPr lvl="1" algn="just">
              <a:lnSpc>
                <a:spcPct val="90000"/>
              </a:lnSpc>
            </a:pPr>
            <a:r>
              <a:rPr lang="en-US" altLang="en-US" sz="2400" dirty="0">
                <a:effectLst/>
                <a:latin typeface="Times New Roman" panose="02020603050405020304" pitchFamily="18" charset="0"/>
                <a:cs typeface="Times New Roman" panose="02020603050405020304" pitchFamily="18" charset="0"/>
              </a:rPr>
              <a:t>Types of OEM Objects:</a:t>
            </a:r>
          </a:p>
          <a:p>
            <a:pPr marL="800100" lvl="1" indent="-342900" algn="just">
              <a:lnSpc>
                <a:spcPct val="90000"/>
              </a:lnSpc>
              <a:buFont typeface="Arial" panose="020B0604020202020204" pitchFamily="34" charset="0"/>
              <a:buChar char="•"/>
            </a:pPr>
            <a:r>
              <a:rPr lang="en-US" altLang="en-US" sz="2400" i="1" u="sng" dirty="0">
                <a:effectLst/>
                <a:latin typeface="Times New Roman" panose="02020603050405020304" pitchFamily="18" charset="0"/>
                <a:cs typeface="Times New Roman" panose="02020603050405020304" pitchFamily="18" charset="0"/>
              </a:rPr>
              <a:t>Atomic objects</a:t>
            </a:r>
            <a:r>
              <a:rPr lang="en-US" altLang="en-US" sz="2400" u="sng" dirty="0">
                <a:effectLst/>
                <a:latin typeface="Times New Roman" panose="02020603050405020304" pitchFamily="18" charset="0"/>
                <a:cs typeface="Times New Roman" panose="02020603050405020304" pitchFamily="18" charset="0"/>
              </a:rPr>
              <a:t> :</a:t>
            </a:r>
          </a:p>
          <a:p>
            <a:pPr lvl="1" algn="just">
              <a:lnSpc>
                <a:spcPct val="90000"/>
              </a:lnSpc>
            </a:pPr>
            <a:r>
              <a:rPr lang="en-US" altLang="en-US" sz="2400" dirty="0">
                <a:effectLst/>
                <a:latin typeface="Times New Roman" panose="02020603050405020304" pitchFamily="18" charset="0"/>
                <a:cs typeface="Times New Roman" panose="02020603050405020304" pitchFamily="18" charset="0"/>
              </a:rPr>
              <a:t>                           Atomic objects have no outgoing edges and are of types such as int, real, string, gif, java, etc.</a:t>
            </a:r>
          </a:p>
          <a:p>
            <a:pPr marL="800100" lvl="1" indent="-342900" algn="just">
              <a:lnSpc>
                <a:spcPct val="90000"/>
              </a:lnSpc>
              <a:buFont typeface="Arial" panose="020B0604020202020204" pitchFamily="34" charset="0"/>
              <a:buChar char="•"/>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Complex OEM: </a:t>
            </a:r>
          </a:p>
          <a:p>
            <a:pPr lvl="1" algn="just">
              <a:lnSpc>
                <a:spcPct val="9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complex OEM object can be recognized as ones that have one or more outgoing edges. </a:t>
            </a:r>
          </a:p>
          <a:p>
            <a:pPr lvl="1" algn="just">
              <a:lnSpc>
                <a:spcPct val="90000"/>
              </a:lnSpc>
            </a:pPr>
            <a:endParaRPr lang="en-US" altLang="en-US" sz="2400" i="1" u="sng" dirty="0">
              <a:effectLst/>
            </a:endParaRPr>
          </a:p>
          <a:p>
            <a:pPr algn="just"/>
            <a:endParaRPr lang="en-US" sz="2000" dirty="0"/>
          </a:p>
        </p:txBody>
      </p:sp>
    </p:spTree>
    <p:extLst>
      <p:ext uri="{BB962C8B-B14F-4D97-AF65-F5344CB8AC3E}">
        <p14:creationId xmlns:p14="http://schemas.microsoft.com/office/powerpoint/2010/main" xmlns="" val="3614491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46211-0BDE-41DE-984C-8A11C1028160}"/>
              </a:ext>
            </a:extLst>
          </p:cNvPr>
          <p:cNvSpPr>
            <a:spLocks noGrp="1"/>
          </p:cNvSpPr>
          <p:nvPr>
            <p:ph type="ctrTitle"/>
          </p:nvPr>
        </p:nvSpPr>
        <p:spPr>
          <a:xfrm>
            <a:off x="265043" y="104567"/>
            <a:ext cx="4765774" cy="1495633"/>
          </a:xfrm>
        </p:spPr>
        <p:txBody>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XML and SQL</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CB94A57C-6AEC-41E8-8AC5-EE4856E0D390}"/>
              </a:ext>
            </a:extLst>
          </p:cNvPr>
          <p:cNvSpPr>
            <a:spLocks noGrp="1"/>
          </p:cNvSpPr>
          <p:nvPr>
            <p:ph type="subTitle" idx="1"/>
          </p:nvPr>
        </p:nvSpPr>
        <p:spPr>
          <a:xfrm>
            <a:off x="410817" y="1881808"/>
            <a:ext cx="11131826" cy="4678018"/>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SQL:2011 standard has defined extensions to SQL to enable the publication of XML, commonly referred to as SQL/XML. In particular, SQL/XML contains: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 new native XML data type, XML, which allows XML documents to be treated as relational values in columns of tables, attributes in user-defined types, variables, and parameters to functions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 set of operators for the type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an implicit set of mappings from relational data to XML.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4093168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D0DEEE8-9709-4260-A477-411647042A21}"/>
              </a:ext>
            </a:extLst>
          </p:cNvPr>
          <p:cNvSpPr>
            <a:spLocks noGrp="1"/>
          </p:cNvSpPr>
          <p:nvPr>
            <p:ph type="subTitle" idx="1"/>
          </p:nvPr>
        </p:nvSpPr>
        <p:spPr>
          <a:xfrm>
            <a:off x="410817" y="291549"/>
            <a:ext cx="10959548" cy="6281530"/>
          </a:xfrm>
        </p:spPr>
        <p:txBody>
          <a:bodyPr>
            <a:normAutofit/>
          </a:bodyPr>
          <a:lstStyle/>
          <a:p>
            <a:pPr marL="0" marR="0" algn="just">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Mapping tables to XML documents</a:t>
            </a:r>
            <a:r>
              <a:rPr lang="en-US" dirty="0">
                <a:effectLst/>
                <a:latin typeface="Times New Roman" panose="02020603050405020304" pitchFamily="18" charset="0"/>
                <a:ea typeface="Calibri" panose="020F0502020204030204" pitchFamily="34" charset="0"/>
                <a:cs typeface="Times New Roman" panose="02020603050405020304" pitchFamily="18" charset="0"/>
              </a:rPr>
              <a:t> :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mapping of an individual table is achieved by creating a root element named after the table with an element for each row. Each row contains a sequence of column elements, each named after the corresponding column. Each column element contains a data value. The values of predefined types are first case to a character string and then the resulting string is mapped to the string representation of the corresponding XML value. Values of numeric types are mapped with no periods.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Generating an XML Schema</a:t>
            </a:r>
            <a:r>
              <a:rPr lang="en-US" dirty="0">
                <a:effectLst/>
                <a:latin typeface="Times New Roman" panose="02020603050405020304" pitchFamily="18" charset="0"/>
                <a:ea typeface="Calibri" panose="020F0502020204030204" pitchFamily="34" charset="0"/>
                <a:cs typeface="Times New Roman" panose="02020603050405020304" pitchFamily="18" charset="0"/>
              </a:rPr>
              <a:t> : </a:t>
            </a: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An XML Schema is generated by creating globally named XML Schema data types for every type that is required to describe the tables(s) being mapped. A naming convention is used to name the mapped data types by using a suffix containing length or precision/scale to the name of the base type. For example, CHAR(10) would be named CHAR_10, DECIMAL(8, 2) would be named DECIMAL_8_2, and INTEGER would remain as INTEGER.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06970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56A77A-90F3-4673-9F17-A6D01A6F1D30}"/>
              </a:ext>
            </a:extLst>
          </p:cNvPr>
          <p:cNvPicPr/>
          <p:nvPr/>
        </p:nvPicPr>
        <p:blipFill>
          <a:blip r:embed="rId2"/>
          <a:stretch>
            <a:fillRect/>
          </a:stretch>
        </p:blipFill>
        <p:spPr>
          <a:xfrm>
            <a:off x="2341419" y="1374774"/>
            <a:ext cx="6954981" cy="4136161"/>
          </a:xfrm>
          <a:prstGeom prst="rect">
            <a:avLst/>
          </a:prstGeom>
        </p:spPr>
      </p:pic>
    </p:spTree>
    <p:extLst>
      <p:ext uri="{BB962C8B-B14F-4D97-AF65-F5344CB8AC3E}">
        <p14:creationId xmlns:p14="http://schemas.microsoft.com/office/powerpoint/2010/main" xmlns="" val="251262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E4E7C-8A2C-4059-A606-55662E4E9EEC}"/>
              </a:ext>
            </a:extLst>
          </p:cNvPr>
          <p:cNvSpPr>
            <a:spLocks noGrp="1"/>
          </p:cNvSpPr>
          <p:nvPr>
            <p:ph type="ctrTitle"/>
          </p:nvPr>
        </p:nvSpPr>
        <p:spPr>
          <a:xfrm>
            <a:off x="384313" y="145774"/>
            <a:ext cx="6872870" cy="872780"/>
          </a:xfrm>
        </p:spPr>
        <p:txBody>
          <a:bodyPr>
            <a:normAutofit/>
          </a:bodyPr>
          <a:lstStyle/>
          <a:p>
            <a:r>
              <a:rPr lang="en-US" sz="4000" b="1" dirty="0">
                <a:effectLst/>
                <a:latin typeface="Times New Roman" panose="02020603050405020304" pitchFamily="18" charset="0"/>
                <a:ea typeface="Calibri" panose="020F0502020204030204" pitchFamily="34" charset="0"/>
              </a:rPr>
              <a:t>Native XML Databases</a:t>
            </a:r>
            <a:endParaRPr lang="en-US" sz="4000" dirty="0"/>
          </a:p>
        </p:txBody>
      </p:sp>
      <p:sp>
        <p:nvSpPr>
          <p:cNvPr id="3" name="Subtitle 2">
            <a:extLst>
              <a:ext uri="{FF2B5EF4-FFF2-40B4-BE49-F238E27FC236}">
                <a16:creationId xmlns:a16="http://schemas.microsoft.com/office/drawing/2014/main" xmlns="" id="{3AB51806-B4AA-4109-B72A-81534DBB9FC6}"/>
              </a:ext>
            </a:extLst>
          </p:cNvPr>
          <p:cNvSpPr>
            <a:spLocks noGrp="1"/>
          </p:cNvSpPr>
          <p:nvPr>
            <p:ph type="subTitle" idx="1"/>
          </p:nvPr>
        </p:nvSpPr>
        <p:spPr>
          <a:xfrm>
            <a:off x="384313" y="1311965"/>
            <a:ext cx="11290852" cy="4996070"/>
          </a:xfrm>
        </p:spPr>
        <p:txBody>
          <a:bodyPr>
            <a:normAutofit fontScale="92500"/>
          </a:bodyPr>
          <a:lstStyle/>
          <a:p>
            <a:pPr algn="just"/>
            <a:r>
              <a:rPr lang="en-US" b="1" dirty="0">
                <a:effectLst/>
                <a:latin typeface="Times New Roman" panose="02020603050405020304" pitchFamily="18" charset="0"/>
                <a:ea typeface="Calibri" panose="020F0502020204030204" pitchFamily="34" charset="0"/>
                <a:cs typeface="Times New Roman" panose="02020603050405020304" pitchFamily="18" charset="0"/>
              </a:rPr>
              <a:t>Native XML Databases: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 native XML database defines a (logical) data model for an XML document (as opposed to the data in that document) and stores and retrieves documents according to that model. </a:t>
            </a: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At a minimum, the model must include elements, attributes, PCDATA, and document order. The XML document must be the unit of (logical) storage although it is not restricted by any underlying physical storage model (so traditional DBMSs are not ruled out but neither are proprietary storage formats such as indexed, compressed files).</a:t>
            </a:r>
          </a:p>
          <a:p>
            <a:pPr algn="just"/>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Types: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two main types of native XML DBMS: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826446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89E6508-B5D3-4A3D-A3EA-200BC6E818C0}"/>
              </a:ext>
            </a:extLst>
          </p:cNvPr>
          <p:cNvSpPr>
            <a:spLocks noGrp="1"/>
          </p:cNvSpPr>
          <p:nvPr>
            <p:ph type="subTitle" idx="1"/>
          </p:nvPr>
        </p:nvSpPr>
        <p:spPr>
          <a:xfrm>
            <a:off x="622852" y="755374"/>
            <a:ext cx="10906539" cy="5194852"/>
          </a:xfrm>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text-based</a:t>
            </a:r>
          </a:p>
          <a:p>
            <a:pPr marR="0" lvl="0" algn="just">
              <a:lnSpc>
                <a:spcPct val="107000"/>
              </a:lnSpc>
              <a:spcBef>
                <a:spcPts val="0"/>
              </a:spcBef>
              <a:spcAft>
                <a:spcPts val="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which stores the XML as text, for example, as a file in a file system or as a (character large object )CLOB in a relational DBMS</a:t>
            </a:r>
          </a:p>
          <a:p>
            <a:pPr marR="0" lvl="0" algn="just">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model-based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which stores the XML in some internal tree representation, for example, 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Infoset</a:t>
            </a:r>
            <a:r>
              <a:rPr lang="en-US" dirty="0">
                <a:effectLst/>
                <a:latin typeface="Times New Roman" panose="02020603050405020304" pitchFamily="18" charset="0"/>
                <a:ea typeface="Calibri" panose="020F0502020204030204" pitchFamily="34" charset="0"/>
                <a:cs typeface="Times New Roman" panose="02020603050405020304" pitchFamily="18" charset="0"/>
              </a:rPr>
              <a:t> or PSVI representation, or a DOM representation, possibly with tags tokenized. This approach makes it straightforward to identify and retrieve information based on the structure of the XML document in addition to its contents, and often provides good performance for indexing based on element values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xmlns="" val="3789228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89E6508-B5D3-4A3D-A3EA-200BC6E818C0}"/>
              </a:ext>
            </a:extLst>
          </p:cNvPr>
          <p:cNvSpPr>
            <a:spLocks noGrp="1"/>
          </p:cNvSpPr>
          <p:nvPr>
            <p:ph type="subTitle" idx="1"/>
          </p:nvPr>
        </p:nvSpPr>
        <p:spPr>
          <a:xfrm>
            <a:off x="512016" y="201193"/>
            <a:ext cx="10906539" cy="5194852"/>
          </a:xfrm>
        </p:spPr>
        <p:txBody>
          <a:bodyPr>
            <a:normAutofit/>
          </a:bodyPr>
          <a:lstStyle/>
          <a:p>
            <a:pPr algn="l"/>
            <a:r>
              <a:rPr lang="en-US" dirty="0"/>
              <a:t>Text based                                                                     model based</a:t>
            </a:r>
          </a:p>
        </p:txBody>
      </p:sp>
      <p:pic>
        <p:nvPicPr>
          <p:cNvPr id="4" name="Picture 3">
            <a:extLst>
              <a:ext uri="{FF2B5EF4-FFF2-40B4-BE49-F238E27FC236}">
                <a16:creationId xmlns:a16="http://schemas.microsoft.com/office/drawing/2014/main" xmlns="" id="{F68AB470-066D-4C04-960E-CB5644E05DC5}"/>
              </a:ext>
            </a:extLst>
          </p:cNvPr>
          <p:cNvPicPr/>
          <p:nvPr/>
        </p:nvPicPr>
        <p:blipFill>
          <a:blip r:embed="rId2"/>
          <a:stretch>
            <a:fillRect/>
          </a:stretch>
        </p:blipFill>
        <p:spPr>
          <a:xfrm>
            <a:off x="937490" y="987287"/>
            <a:ext cx="3676073" cy="4883426"/>
          </a:xfrm>
          <a:prstGeom prst="rect">
            <a:avLst/>
          </a:prstGeom>
        </p:spPr>
      </p:pic>
      <p:pic>
        <p:nvPicPr>
          <p:cNvPr id="5" name="Picture 4">
            <a:extLst>
              <a:ext uri="{FF2B5EF4-FFF2-40B4-BE49-F238E27FC236}">
                <a16:creationId xmlns:a16="http://schemas.microsoft.com/office/drawing/2014/main" xmlns="" id="{86178FA5-7555-4C86-96F6-8E0938099460}"/>
              </a:ext>
            </a:extLst>
          </p:cNvPr>
          <p:cNvPicPr/>
          <p:nvPr/>
        </p:nvPicPr>
        <p:blipFill>
          <a:blip r:embed="rId3"/>
          <a:stretch>
            <a:fillRect/>
          </a:stretch>
        </p:blipFill>
        <p:spPr>
          <a:xfrm>
            <a:off x="7099300" y="907774"/>
            <a:ext cx="3676072" cy="4883426"/>
          </a:xfrm>
          <a:prstGeom prst="rect">
            <a:avLst/>
          </a:prstGeom>
        </p:spPr>
      </p:pic>
    </p:spTree>
    <p:extLst>
      <p:ext uri="{BB962C8B-B14F-4D97-AF65-F5344CB8AC3E}">
        <p14:creationId xmlns:p14="http://schemas.microsoft.com/office/powerpoint/2010/main" xmlns="" val="2765294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198EF9-4298-46C7-B0B7-13E43136BBC4}"/>
              </a:ext>
            </a:extLst>
          </p:cNvPr>
          <p:cNvSpPr>
            <a:spLocks noGrp="1"/>
          </p:cNvSpPr>
          <p:nvPr>
            <p:ph type="title"/>
          </p:nvPr>
        </p:nvSpPr>
        <p:spPr>
          <a:xfrm rot="20583290">
            <a:off x="599136" y="2586024"/>
            <a:ext cx="10725075" cy="1326321"/>
          </a:xfrm>
        </p:spPr>
        <p:txBody>
          <a:bodyPr>
            <a:normAutofit/>
          </a:bodyPr>
          <a:lstStyle/>
          <a:p>
            <a:r>
              <a:rPr lang="en-US" sz="7200" dirty="0">
                <a:effectLst/>
              </a:rPr>
              <a:t>THANK YOU</a:t>
            </a:r>
          </a:p>
        </p:txBody>
      </p:sp>
    </p:spTree>
    <p:extLst>
      <p:ext uri="{BB962C8B-B14F-4D97-AF65-F5344CB8AC3E}">
        <p14:creationId xmlns:p14="http://schemas.microsoft.com/office/powerpoint/2010/main" xmlns="" val="791486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198EF9-4298-46C7-B0B7-13E43136BBC4}"/>
              </a:ext>
            </a:extLst>
          </p:cNvPr>
          <p:cNvSpPr>
            <a:spLocks noGrp="1"/>
          </p:cNvSpPr>
          <p:nvPr>
            <p:ph type="title"/>
          </p:nvPr>
        </p:nvSpPr>
        <p:spPr>
          <a:xfrm rot="20583290">
            <a:off x="599136" y="2586024"/>
            <a:ext cx="10725075" cy="1326321"/>
          </a:xfrm>
        </p:spPr>
        <p:txBody>
          <a:bodyPr>
            <a:normAutofit/>
          </a:bodyPr>
          <a:lstStyle/>
          <a:p>
            <a:r>
              <a:rPr lang="en-US" sz="7200" dirty="0" smtClean="0">
                <a:effectLst/>
              </a:rPr>
              <a:t>Any Question?</a:t>
            </a:r>
            <a:endParaRPr lang="en-US" sz="7200" dirty="0">
              <a:effectLst/>
            </a:endParaRPr>
          </a:p>
        </p:txBody>
      </p:sp>
    </p:spTree>
    <p:extLst>
      <p:ext uri="{BB962C8B-B14F-4D97-AF65-F5344CB8AC3E}">
        <p14:creationId xmlns:p14="http://schemas.microsoft.com/office/powerpoint/2010/main" xmlns="" val="79148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EE3BC7F-2419-443D-8525-3BB71395FD36}"/>
              </a:ext>
            </a:extLst>
          </p:cNvPr>
          <p:cNvSpPr>
            <a:spLocks noGrp="1"/>
          </p:cNvSpPr>
          <p:nvPr>
            <p:ph type="subTitle" idx="1"/>
          </p:nvPr>
        </p:nvSpPr>
        <p:spPr>
          <a:xfrm>
            <a:off x="636104" y="344557"/>
            <a:ext cx="11290853" cy="6216027"/>
          </a:xfrm>
        </p:spPr>
        <p:txBody>
          <a:bodyPr>
            <a:normAutofit/>
          </a:bodyPr>
          <a:lstStyle/>
          <a:p>
            <a:pPr marL="342900" indent="-34290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Each object in OEM has the following structure:</a:t>
            </a:r>
          </a:p>
          <a:p>
            <a:pPr algn="just"/>
            <a:endParaRPr lang="en-US" alt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1" algn="just"/>
            <a:r>
              <a:rPr lang="en-US" altLang="en-US" sz="2400" b="1" u="sng" dirty="0">
                <a:effectLst/>
                <a:latin typeface="Times New Roman" panose="02020603050405020304" pitchFamily="18" charset="0"/>
                <a:cs typeface="Times New Roman" panose="02020603050405020304" pitchFamily="18" charset="0"/>
                <a:sym typeface="Symbol" panose="05050102010706020507" pitchFamily="18" charset="2"/>
              </a:rPr>
              <a:t>Label:</a:t>
            </a:r>
            <a:r>
              <a:rPr lang="en-US" altLang="en-US" sz="2400" dirty="0">
                <a:effectLst/>
                <a:latin typeface="Times New Roman" panose="02020603050405020304" pitchFamily="18" charset="0"/>
                <a:cs typeface="Times New Roman" panose="02020603050405020304" pitchFamily="18" charset="0"/>
                <a:sym typeface="Symbol" panose="05050102010706020507" pitchFamily="18" charset="2"/>
              </a:rPr>
              <a:t> A variable character string describing what the object represents.</a:t>
            </a:r>
          </a:p>
          <a:p>
            <a:pPr lvl="1" algn="just"/>
            <a:r>
              <a:rPr lang="en-US" altLang="en-US" sz="2400" b="1" u="sng" dirty="0">
                <a:effectLst/>
                <a:latin typeface="Times New Roman" panose="02020603050405020304" pitchFamily="18" charset="0"/>
                <a:cs typeface="Times New Roman" panose="02020603050405020304" pitchFamily="18" charset="0"/>
                <a:sym typeface="Symbol" panose="05050102010706020507" pitchFamily="18" charset="2"/>
              </a:rPr>
              <a:t>Type</a:t>
            </a:r>
            <a:r>
              <a:rPr lang="en-US" altLang="en-US" sz="2400" u="sng" dirty="0">
                <a:effectLst/>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effectLst/>
                <a:latin typeface="Times New Roman" panose="02020603050405020304" pitchFamily="18" charset="0"/>
                <a:cs typeface="Times New Roman" panose="02020603050405020304" pitchFamily="18" charset="0"/>
                <a:sym typeface="Symbol" panose="05050102010706020507" pitchFamily="18" charset="2"/>
              </a:rPr>
              <a:t> The data type of the object’s </a:t>
            </a:r>
            <a:r>
              <a:rPr lang="en-US" altLang="en-US" sz="2400" dirty="0" smtClean="0">
                <a:effectLst/>
                <a:latin typeface="Times New Roman" panose="02020603050405020304" pitchFamily="18" charset="0"/>
                <a:cs typeface="Times New Roman" panose="02020603050405020304" pitchFamily="18" charset="0"/>
                <a:sym typeface="Symbol" panose="05050102010706020507" pitchFamily="18" charset="2"/>
              </a:rPr>
              <a:t>value.</a:t>
            </a:r>
            <a:endParaRPr lang="en-US" altLang="en-US" sz="2400" dirty="0">
              <a:effectLst/>
              <a:latin typeface="Times New Roman" panose="02020603050405020304" pitchFamily="18" charset="0"/>
              <a:cs typeface="Times New Roman" panose="02020603050405020304" pitchFamily="18" charset="0"/>
              <a:sym typeface="Symbol" panose="05050102010706020507" pitchFamily="18" charset="2"/>
            </a:endParaRPr>
          </a:p>
          <a:p>
            <a:pPr lvl="1" algn="just"/>
            <a:r>
              <a:rPr lang="en-US" altLang="en-US" sz="2400" b="1" u="sng" dirty="0">
                <a:effectLst/>
                <a:latin typeface="Times New Roman" panose="02020603050405020304" pitchFamily="18" charset="0"/>
                <a:cs typeface="Times New Roman" panose="02020603050405020304" pitchFamily="18" charset="0"/>
                <a:sym typeface="Symbol" panose="05050102010706020507" pitchFamily="18" charset="2"/>
              </a:rPr>
              <a:t>Value:</a:t>
            </a:r>
            <a:r>
              <a:rPr lang="en-US" altLang="en-US" sz="2400" b="1" dirty="0">
                <a:effectLst/>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effectLst/>
                <a:latin typeface="Times New Roman" panose="02020603050405020304" pitchFamily="18" charset="0"/>
                <a:cs typeface="Times New Roman" panose="02020603050405020304" pitchFamily="18" charset="0"/>
                <a:sym typeface="Symbol" panose="05050102010706020507" pitchFamily="18" charset="2"/>
              </a:rPr>
              <a:t>A variable-length value of the object.</a:t>
            </a:r>
          </a:p>
          <a:p>
            <a:pPr lvl="1" algn="just"/>
            <a:r>
              <a:rPr lang="en-US" altLang="en-US" sz="2400" b="1" u="sng" dirty="0">
                <a:effectLst/>
                <a:latin typeface="Times New Roman" panose="02020603050405020304" pitchFamily="18" charset="0"/>
                <a:cs typeface="Times New Roman" panose="02020603050405020304" pitchFamily="18" charset="0"/>
                <a:sym typeface="Symbol" panose="05050102010706020507" pitchFamily="18" charset="2"/>
              </a:rPr>
              <a:t>OID</a:t>
            </a:r>
            <a:r>
              <a:rPr lang="en-US" altLang="en-US" sz="2400" u="sng" dirty="0">
                <a:effectLst/>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effectLst/>
                <a:latin typeface="Times New Roman" panose="02020603050405020304" pitchFamily="18" charset="0"/>
                <a:cs typeface="Times New Roman" panose="02020603050405020304" pitchFamily="18" charset="0"/>
                <a:sym typeface="Symbol" panose="05050102010706020507" pitchFamily="18" charset="2"/>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Object unique identifier</a:t>
            </a:r>
            <a:endParaRPr lang="en-US" sz="2400" dirty="0">
              <a:latin typeface="Times New Roman" panose="02020603050405020304" pitchFamily="18" charset="0"/>
              <a:cs typeface="Times New Roman" panose="02020603050405020304" pitchFamily="18" charset="0"/>
            </a:endParaRPr>
          </a:p>
        </p:txBody>
      </p:sp>
      <p:grpSp>
        <p:nvGrpSpPr>
          <p:cNvPr id="7" name="Group 5">
            <a:extLst>
              <a:ext uri="{FF2B5EF4-FFF2-40B4-BE49-F238E27FC236}">
                <a16:creationId xmlns:a16="http://schemas.microsoft.com/office/drawing/2014/main" xmlns="" id="{92E917FC-54A4-40DF-8E24-F6BFCCDA1A98}"/>
              </a:ext>
            </a:extLst>
          </p:cNvPr>
          <p:cNvGrpSpPr>
            <a:grpSpLocks/>
          </p:cNvGrpSpPr>
          <p:nvPr/>
        </p:nvGrpSpPr>
        <p:grpSpPr bwMode="auto">
          <a:xfrm>
            <a:off x="1285461" y="1030356"/>
            <a:ext cx="6048139" cy="609600"/>
            <a:chOff x="624" y="1104"/>
            <a:chExt cx="4128" cy="384"/>
          </a:xfrm>
        </p:grpSpPr>
        <p:sp>
          <p:nvSpPr>
            <p:cNvPr id="8" name="Rectangle 6">
              <a:extLst>
                <a:ext uri="{FF2B5EF4-FFF2-40B4-BE49-F238E27FC236}">
                  <a16:creationId xmlns:a16="http://schemas.microsoft.com/office/drawing/2014/main" xmlns="" id="{952E969F-513B-4BFE-8AAE-F32CBF599903}"/>
                </a:ext>
              </a:extLst>
            </p:cNvPr>
            <p:cNvSpPr>
              <a:spLocks noChangeArrowheads="1"/>
            </p:cNvSpPr>
            <p:nvPr/>
          </p:nvSpPr>
          <p:spPr bwMode="auto">
            <a:xfrm>
              <a:off x="624" y="1104"/>
              <a:ext cx="4128" cy="38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 name="Text Box 7">
              <a:extLst>
                <a:ext uri="{FF2B5EF4-FFF2-40B4-BE49-F238E27FC236}">
                  <a16:creationId xmlns:a16="http://schemas.microsoft.com/office/drawing/2014/main" xmlns="" id="{DAA977C8-7543-46D2-9C30-AAF27E2706FF}"/>
                </a:ext>
              </a:extLst>
            </p:cNvPr>
            <p:cNvSpPr txBox="1">
              <a:spLocks noChangeArrowheads="1"/>
            </p:cNvSpPr>
            <p:nvPr/>
          </p:nvSpPr>
          <p:spPr bwMode="auto">
            <a:xfrm>
              <a:off x="742" y="1104"/>
              <a:ext cx="684"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3200" dirty="0">
                  <a:latin typeface="Arial Narrow" panose="020B0606020202030204" pitchFamily="34" charset="0"/>
                </a:rPr>
                <a:t>Label</a:t>
              </a:r>
            </a:p>
          </p:txBody>
        </p:sp>
        <p:sp>
          <p:nvSpPr>
            <p:cNvPr id="10" name="Text Box 8">
              <a:extLst>
                <a:ext uri="{FF2B5EF4-FFF2-40B4-BE49-F238E27FC236}">
                  <a16:creationId xmlns:a16="http://schemas.microsoft.com/office/drawing/2014/main" xmlns="" id="{0E862FC9-5ED8-4E39-9C5F-80BA50D9A18F}"/>
                </a:ext>
              </a:extLst>
            </p:cNvPr>
            <p:cNvSpPr txBox="1">
              <a:spLocks noChangeArrowheads="1"/>
            </p:cNvSpPr>
            <p:nvPr/>
          </p:nvSpPr>
          <p:spPr bwMode="auto">
            <a:xfrm>
              <a:off x="1801" y="1104"/>
              <a:ext cx="631"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3200">
                  <a:latin typeface="Arial Narrow" panose="020B0606020202030204" pitchFamily="34" charset="0"/>
                </a:rPr>
                <a:t>Type</a:t>
              </a:r>
            </a:p>
          </p:txBody>
        </p:sp>
        <p:sp>
          <p:nvSpPr>
            <p:cNvPr id="11" name="Text Box 9">
              <a:extLst>
                <a:ext uri="{FF2B5EF4-FFF2-40B4-BE49-F238E27FC236}">
                  <a16:creationId xmlns:a16="http://schemas.microsoft.com/office/drawing/2014/main" xmlns="" id="{A8930C81-F380-43F7-A85B-B762FF797DB6}"/>
                </a:ext>
              </a:extLst>
            </p:cNvPr>
            <p:cNvSpPr txBox="1">
              <a:spLocks noChangeArrowheads="1"/>
            </p:cNvSpPr>
            <p:nvPr/>
          </p:nvSpPr>
          <p:spPr bwMode="auto">
            <a:xfrm>
              <a:off x="2757" y="1104"/>
              <a:ext cx="709"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3200">
                  <a:latin typeface="Arial Narrow" panose="020B0606020202030204" pitchFamily="34" charset="0"/>
                </a:rPr>
                <a:t>Value</a:t>
              </a:r>
            </a:p>
          </p:txBody>
        </p:sp>
        <p:sp>
          <p:nvSpPr>
            <p:cNvPr id="12" name="Text Box 10">
              <a:extLst>
                <a:ext uri="{FF2B5EF4-FFF2-40B4-BE49-F238E27FC236}">
                  <a16:creationId xmlns:a16="http://schemas.microsoft.com/office/drawing/2014/main" xmlns="" id="{7755B563-796A-4965-8784-922E72236C9B}"/>
                </a:ext>
              </a:extLst>
            </p:cNvPr>
            <p:cNvSpPr txBox="1">
              <a:spLocks noChangeArrowheads="1"/>
            </p:cNvSpPr>
            <p:nvPr/>
          </p:nvSpPr>
          <p:spPr bwMode="auto">
            <a:xfrm>
              <a:off x="3934" y="1104"/>
              <a:ext cx="624" cy="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OID</a:t>
              </a:r>
              <a:endParaRPr lang="en-US" altLang="en-US" sz="3200" dirty="0">
                <a:latin typeface="Arial Narrow" panose="020B0606020202030204" pitchFamily="34" charset="0"/>
              </a:endParaRPr>
            </a:p>
          </p:txBody>
        </p:sp>
        <p:sp>
          <p:nvSpPr>
            <p:cNvPr id="13" name="Line 11">
              <a:extLst>
                <a:ext uri="{FF2B5EF4-FFF2-40B4-BE49-F238E27FC236}">
                  <a16:creationId xmlns:a16="http://schemas.microsoft.com/office/drawing/2014/main" xmlns="" id="{75060FFA-40C2-4121-9674-210357CC918E}"/>
                </a:ext>
              </a:extLst>
            </p:cNvPr>
            <p:cNvSpPr>
              <a:spLocks noChangeShapeType="1"/>
            </p:cNvSpPr>
            <p:nvPr/>
          </p:nvSpPr>
          <p:spPr bwMode="auto">
            <a:xfrm>
              <a:off x="1536" y="1104"/>
              <a:ext cx="0" cy="38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 name="Line 12">
              <a:extLst>
                <a:ext uri="{FF2B5EF4-FFF2-40B4-BE49-F238E27FC236}">
                  <a16:creationId xmlns:a16="http://schemas.microsoft.com/office/drawing/2014/main" xmlns="" id="{C611BB63-FC31-4A87-B0B9-B8027721510D}"/>
                </a:ext>
              </a:extLst>
            </p:cNvPr>
            <p:cNvSpPr>
              <a:spLocks noChangeShapeType="1"/>
            </p:cNvSpPr>
            <p:nvPr/>
          </p:nvSpPr>
          <p:spPr bwMode="auto">
            <a:xfrm>
              <a:off x="2592" y="1104"/>
              <a:ext cx="0" cy="38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 name="Line 13">
              <a:extLst>
                <a:ext uri="{FF2B5EF4-FFF2-40B4-BE49-F238E27FC236}">
                  <a16:creationId xmlns:a16="http://schemas.microsoft.com/office/drawing/2014/main" xmlns="" id="{278AE1EF-0956-403A-9D26-95130258C0DA}"/>
                </a:ext>
              </a:extLst>
            </p:cNvPr>
            <p:cNvSpPr>
              <a:spLocks noChangeShapeType="1"/>
            </p:cNvSpPr>
            <p:nvPr/>
          </p:nvSpPr>
          <p:spPr bwMode="auto">
            <a:xfrm>
              <a:off x="3744" y="1104"/>
              <a:ext cx="0" cy="38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xmlns="" val="47405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
            <a:extLst>
              <a:ext uri="{FF2B5EF4-FFF2-40B4-BE49-F238E27FC236}">
                <a16:creationId xmlns:a16="http://schemas.microsoft.com/office/drawing/2014/main" xmlns="" id="{A7532E3E-FA10-4AAF-A770-89BFC15E5E12}"/>
              </a:ext>
            </a:extLst>
          </p:cNvPr>
          <p:cNvSpPr txBox="1">
            <a:spLocks noChangeArrowheads="1"/>
          </p:cNvSpPr>
          <p:nvPr/>
        </p:nvSpPr>
        <p:spPr bwMode="auto">
          <a:xfrm>
            <a:off x="4943661" y="263525"/>
            <a:ext cx="102463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dirty="0" err="1">
                <a:latin typeface="Arial Narrow" panose="020B0606020202030204" pitchFamily="34" charset="0"/>
              </a:rPr>
              <a:t>DBGroup</a:t>
            </a:r>
            <a:endParaRPr lang="en-US" altLang="en-US" sz="1800" dirty="0">
              <a:effectLst>
                <a:outerShdw blurRad="38100" dist="38100" dir="2700000" algn="tl">
                  <a:srgbClr val="FFFFFF"/>
                </a:outerShdw>
              </a:effectLst>
              <a:latin typeface="Arial Narrow" panose="020B0606020202030204" pitchFamily="34" charset="0"/>
            </a:endParaRPr>
          </a:p>
        </p:txBody>
      </p:sp>
      <p:sp>
        <p:nvSpPr>
          <p:cNvPr id="17" name="Oval 3">
            <a:extLst>
              <a:ext uri="{FF2B5EF4-FFF2-40B4-BE49-F238E27FC236}">
                <a16:creationId xmlns:a16="http://schemas.microsoft.com/office/drawing/2014/main" xmlns="" id="{1225E981-AA8F-4247-9662-5F9581952777}"/>
              </a:ext>
            </a:extLst>
          </p:cNvPr>
          <p:cNvSpPr>
            <a:spLocks noChangeArrowheads="1"/>
          </p:cNvSpPr>
          <p:nvPr/>
        </p:nvSpPr>
        <p:spPr bwMode="auto">
          <a:xfrm>
            <a:off x="5031324" y="685800"/>
            <a:ext cx="703262" cy="5334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a:t>
            </a:r>
          </a:p>
        </p:txBody>
      </p:sp>
      <p:sp>
        <p:nvSpPr>
          <p:cNvPr id="18" name="Oval 4">
            <a:extLst>
              <a:ext uri="{FF2B5EF4-FFF2-40B4-BE49-F238E27FC236}">
                <a16:creationId xmlns:a16="http://schemas.microsoft.com/office/drawing/2014/main" xmlns="" id="{36A28822-E886-4D00-8225-E68D6BBEDE0D}"/>
              </a:ext>
            </a:extLst>
          </p:cNvPr>
          <p:cNvSpPr>
            <a:spLocks noChangeArrowheads="1"/>
          </p:cNvSpPr>
          <p:nvPr/>
        </p:nvSpPr>
        <p:spPr bwMode="auto">
          <a:xfrm>
            <a:off x="1373724" y="2057400"/>
            <a:ext cx="703262"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&amp;2</a:t>
            </a:r>
          </a:p>
        </p:txBody>
      </p:sp>
      <p:sp>
        <p:nvSpPr>
          <p:cNvPr id="19" name="Oval 5">
            <a:extLst>
              <a:ext uri="{FF2B5EF4-FFF2-40B4-BE49-F238E27FC236}">
                <a16:creationId xmlns:a16="http://schemas.microsoft.com/office/drawing/2014/main" xmlns="" id="{B0C1AFA6-A1C7-4004-ADC4-5ED1E7AFE79A}"/>
              </a:ext>
            </a:extLst>
          </p:cNvPr>
          <p:cNvSpPr>
            <a:spLocks noChangeArrowheads="1"/>
          </p:cNvSpPr>
          <p:nvPr/>
        </p:nvSpPr>
        <p:spPr bwMode="auto">
          <a:xfrm>
            <a:off x="3342224" y="2057400"/>
            <a:ext cx="703262"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&amp;3</a:t>
            </a:r>
          </a:p>
        </p:txBody>
      </p:sp>
      <p:sp>
        <p:nvSpPr>
          <p:cNvPr id="20" name="Oval 6">
            <a:extLst>
              <a:ext uri="{FF2B5EF4-FFF2-40B4-BE49-F238E27FC236}">
                <a16:creationId xmlns:a16="http://schemas.microsoft.com/office/drawing/2014/main" xmlns="" id="{6BF09272-7C09-4261-BA58-88A7A1C9FEE0}"/>
              </a:ext>
            </a:extLst>
          </p:cNvPr>
          <p:cNvSpPr>
            <a:spLocks noChangeArrowheads="1"/>
          </p:cNvSpPr>
          <p:nvPr/>
        </p:nvSpPr>
        <p:spPr bwMode="auto">
          <a:xfrm>
            <a:off x="6648986" y="20574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&amp;4</a:t>
            </a:r>
          </a:p>
        </p:txBody>
      </p:sp>
      <p:sp>
        <p:nvSpPr>
          <p:cNvPr id="21" name="Oval 7">
            <a:extLst>
              <a:ext uri="{FF2B5EF4-FFF2-40B4-BE49-F238E27FC236}">
                <a16:creationId xmlns:a16="http://schemas.microsoft.com/office/drawing/2014/main" xmlns="" id="{665464FB-4EEB-4F2C-B594-2ED04F093E97}"/>
              </a:ext>
            </a:extLst>
          </p:cNvPr>
          <p:cNvSpPr>
            <a:spLocks noChangeArrowheads="1"/>
          </p:cNvSpPr>
          <p:nvPr/>
        </p:nvSpPr>
        <p:spPr bwMode="auto">
          <a:xfrm>
            <a:off x="8477786" y="20574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&amp;5</a:t>
            </a:r>
          </a:p>
        </p:txBody>
      </p:sp>
      <p:sp>
        <p:nvSpPr>
          <p:cNvPr id="22" name="Oval 8">
            <a:extLst>
              <a:ext uri="{FF2B5EF4-FFF2-40B4-BE49-F238E27FC236}">
                <a16:creationId xmlns:a16="http://schemas.microsoft.com/office/drawing/2014/main" xmlns="" id="{3C628112-6B7A-48A7-BFB2-7E12469973EA}"/>
              </a:ext>
            </a:extLst>
          </p:cNvPr>
          <p:cNvSpPr>
            <a:spLocks noChangeArrowheads="1"/>
          </p:cNvSpPr>
          <p:nvPr/>
        </p:nvSpPr>
        <p:spPr bwMode="auto">
          <a:xfrm>
            <a:off x="9531886" y="20574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&amp;6</a:t>
            </a:r>
          </a:p>
        </p:txBody>
      </p:sp>
      <p:sp>
        <p:nvSpPr>
          <p:cNvPr id="23" name="Oval 9">
            <a:extLst>
              <a:ext uri="{FF2B5EF4-FFF2-40B4-BE49-F238E27FC236}">
                <a16:creationId xmlns:a16="http://schemas.microsoft.com/office/drawing/2014/main" xmlns="" id="{36765951-FF44-4569-A0FA-B5EC91B09121}"/>
              </a:ext>
            </a:extLst>
          </p:cNvPr>
          <p:cNvSpPr>
            <a:spLocks noChangeArrowheads="1"/>
          </p:cNvSpPr>
          <p:nvPr/>
        </p:nvSpPr>
        <p:spPr bwMode="auto">
          <a:xfrm>
            <a:off x="4748749" y="3848100"/>
            <a:ext cx="703262"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&amp;11</a:t>
            </a:r>
          </a:p>
        </p:txBody>
      </p:sp>
      <p:sp>
        <p:nvSpPr>
          <p:cNvPr id="24" name="Oval 10">
            <a:extLst>
              <a:ext uri="{FF2B5EF4-FFF2-40B4-BE49-F238E27FC236}">
                <a16:creationId xmlns:a16="http://schemas.microsoft.com/office/drawing/2014/main" xmlns="" id="{CF4D8745-F7E9-4F62-801E-DEE45D436A21}"/>
              </a:ext>
            </a:extLst>
          </p:cNvPr>
          <p:cNvSpPr>
            <a:spLocks noChangeArrowheads="1"/>
          </p:cNvSpPr>
          <p:nvPr/>
        </p:nvSpPr>
        <p:spPr bwMode="auto">
          <a:xfrm>
            <a:off x="2216686" y="38481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&amp;8</a:t>
            </a:r>
          </a:p>
        </p:txBody>
      </p:sp>
      <p:sp>
        <p:nvSpPr>
          <p:cNvPr id="25" name="Oval 11">
            <a:extLst>
              <a:ext uri="{FF2B5EF4-FFF2-40B4-BE49-F238E27FC236}">
                <a16:creationId xmlns:a16="http://schemas.microsoft.com/office/drawing/2014/main" xmlns="" id="{3AF775CA-C7FE-4795-8BE2-4A17F197FCE6}"/>
              </a:ext>
            </a:extLst>
          </p:cNvPr>
          <p:cNvSpPr>
            <a:spLocks noChangeArrowheads="1"/>
          </p:cNvSpPr>
          <p:nvPr/>
        </p:nvSpPr>
        <p:spPr bwMode="auto">
          <a:xfrm>
            <a:off x="3061236" y="38100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&amp;9</a:t>
            </a:r>
          </a:p>
        </p:txBody>
      </p:sp>
      <p:sp>
        <p:nvSpPr>
          <p:cNvPr id="26" name="Oval 12">
            <a:extLst>
              <a:ext uri="{FF2B5EF4-FFF2-40B4-BE49-F238E27FC236}">
                <a16:creationId xmlns:a16="http://schemas.microsoft.com/office/drawing/2014/main" xmlns="" id="{3C869E29-6790-4847-B39A-E08B3393F572}"/>
              </a:ext>
            </a:extLst>
          </p:cNvPr>
          <p:cNvSpPr>
            <a:spLocks noChangeArrowheads="1"/>
          </p:cNvSpPr>
          <p:nvPr/>
        </p:nvSpPr>
        <p:spPr bwMode="auto">
          <a:xfrm>
            <a:off x="3905786" y="38481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&amp;10</a:t>
            </a:r>
          </a:p>
        </p:txBody>
      </p:sp>
      <p:sp>
        <p:nvSpPr>
          <p:cNvPr id="27" name="Oval 13">
            <a:extLst>
              <a:ext uri="{FF2B5EF4-FFF2-40B4-BE49-F238E27FC236}">
                <a16:creationId xmlns:a16="http://schemas.microsoft.com/office/drawing/2014/main" xmlns="" id="{83539583-91E3-492B-A86C-F14DC1B9734F}"/>
              </a:ext>
            </a:extLst>
          </p:cNvPr>
          <p:cNvSpPr>
            <a:spLocks noChangeArrowheads="1"/>
          </p:cNvSpPr>
          <p:nvPr/>
        </p:nvSpPr>
        <p:spPr bwMode="auto">
          <a:xfrm>
            <a:off x="5804436" y="38481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&amp;12</a:t>
            </a:r>
          </a:p>
        </p:txBody>
      </p:sp>
      <p:sp>
        <p:nvSpPr>
          <p:cNvPr id="28" name="Oval 14">
            <a:extLst>
              <a:ext uri="{FF2B5EF4-FFF2-40B4-BE49-F238E27FC236}">
                <a16:creationId xmlns:a16="http://schemas.microsoft.com/office/drawing/2014/main" xmlns="" id="{1BF61B3F-13FD-4E70-A044-D434341850A7}"/>
              </a:ext>
            </a:extLst>
          </p:cNvPr>
          <p:cNvSpPr>
            <a:spLocks noChangeArrowheads="1"/>
          </p:cNvSpPr>
          <p:nvPr/>
        </p:nvSpPr>
        <p:spPr bwMode="auto">
          <a:xfrm>
            <a:off x="6648986" y="38481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&amp;13</a:t>
            </a:r>
          </a:p>
        </p:txBody>
      </p:sp>
      <p:sp>
        <p:nvSpPr>
          <p:cNvPr id="29" name="Oval 15">
            <a:extLst>
              <a:ext uri="{FF2B5EF4-FFF2-40B4-BE49-F238E27FC236}">
                <a16:creationId xmlns:a16="http://schemas.microsoft.com/office/drawing/2014/main" xmlns="" id="{C150E985-9243-4D40-A406-FF0EAF068A1A}"/>
              </a:ext>
            </a:extLst>
          </p:cNvPr>
          <p:cNvSpPr>
            <a:spLocks noChangeArrowheads="1"/>
          </p:cNvSpPr>
          <p:nvPr/>
        </p:nvSpPr>
        <p:spPr bwMode="auto">
          <a:xfrm>
            <a:off x="7491949" y="3848100"/>
            <a:ext cx="703262"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&amp;14</a:t>
            </a:r>
          </a:p>
        </p:txBody>
      </p:sp>
      <p:sp>
        <p:nvSpPr>
          <p:cNvPr id="30" name="Oval 16">
            <a:extLst>
              <a:ext uri="{FF2B5EF4-FFF2-40B4-BE49-F238E27FC236}">
                <a16:creationId xmlns:a16="http://schemas.microsoft.com/office/drawing/2014/main" xmlns="" id="{5D33D5FA-BA63-40DE-AE5A-B340B3DD3FA4}"/>
              </a:ext>
            </a:extLst>
          </p:cNvPr>
          <p:cNvSpPr>
            <a:spLocks noChangeArrowheads="1"/>
          </p:cNvSpPr>
          <p:nvPr/>
        </p:nvSpPr>
        <p:spPr bwMode="auto">
          <a:xfrm>
            <a:off x="1373724" y="3848100"/>
            <a:ext cx="703262"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&amp;7</a:t>
            </a:r>
          </a:p>
        </p:txBody>
      </p:sp>
      <p:sp>
        <p:nvSpPr>
          <p:cNvPr id="31" name="Oval 17">
            <a:extLst>
              <a:ext uri="{FF2B5EF4-FFF2-40B4-BE49-F238E27FC236}">
                <a16:creationId xmlns:a16="http://schemas.microsoft.com/office/drawing/2014/main" xmlns="" id="{F5758384-5FD9-4ABE-AA53-0A6A09325875}"/>
              </a:ext>
            </a:extLst>
          </p:cNvPr>
          <p:cNvSpPr>
            <a:spLocks noChangeArrowheads="1"/>
          </p:cNvSpPr>
          <p:nvPr/>
        </p:nvSpPr>
        <p:spPr bwMode="auto">
          <a:xfrm>
            <a:off x="8477786" y="38481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&amp;15</a:t>
            </a:r>
          </a:p>
        </p:txBody>
      </p:sp>
      <p:sp>
        <p:nvSpPr>
          <p:cNvPr id="32" name="Oval 18">
            <a:extLst>
              <a:ext uri="{FF2B5EF4-FFF2-40B4-BE49-F238E27FC236}">
                <a16:creationId xmlns:a16="http://schemas.microsoft.com/office/drawing/2014/main" xmlns="" id="{43860FF7-7786-4029-9A89-617D3D915457}"/>
              </a:ext>
            </a:extLst>
          </p:cNvPr>
          <p:cNvSpPr>
            <a:spLocks noChangeArrowheads="1"/>
          </p:cNvSpPr>
          <p:nvPr/>
        </p:nvSpPr>
        <p:spPr bwMode="auto">
          <a:xfrm>
            <a:off x="9531886" y="38481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&amp;16</a:t>
            </a:r>
          </a:p>
        </p:txBody>
      </p:sp>
      <p:sp>
        <p:nvSpPr>
          <p:cNvPr id="33" name="Oval 19">
            <a:extLst>
              <a:ext uri="{FF2B5EF4-FFF2-40B4-BE49-F238E27FC236}">
                <a16:creationId xmlns:a16="http://schemas.microsoft.com/office/drawing/2014/main" xmlns="" id="{E5BF2E7A-4707-460B-90FA-37E060DAEB9F}"/>
              </a:ext>
            </a:extLst>
          </p:cNvPr>
          <p:cNvSpPr>
            <a:spLocks noChangeArrowheads="1"/>
          </p:cNvSpPr>
          <p:nvPr/>
        </p:nvSpPr>
        <p:spPr bwMode="auto">
          <a:xfrm>
            <a:off x="4256624" y="5486400"/>
            <a:ext cx="703262"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&amp;17</a:t>
            </a:r>
          </a:p>
        </p:txBody>
      </p:sp>
      <p:sp>
        <p:nvSpPr>
          <p:cNvPr id="34" name="Oval 20">
            <a:extLst>
              <a:ext uri="{FF2B5EF4-FFF2-40B4-BE49-F238E27FC236}">
                <a16:creationId xmlns:a16="http://schemas.microsoft.com/office/drawing/2014/main" xmlns="" id="{ADE29021-630B-483A-BB41-B73776971729}"/>
              </a:ext>
            </a:extLst>
          </p:cNvPr>
          <p:cNvSpPr>
            <a:spLocks noChangeArrowheads="1"/>
          </p:cNvSpPr>
          <p:nvPr/>
        </p:nvSpPr>
        <p:spPr bwMode="auto">
          <a:xfrm>
            <a:off x="5101174" y="5486400"/>
            <a:ext cx="703262"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&amp;18</a:t>
            </a:r>
          </a:p>
        </p:txBody>
      </p:sp>
      <p:sp>
        <p:nvSpPr>
          <p:cNvPr id="35" name="Oval 21">
            <a:extLst>
              <a:ext uri="{FF2B5EF4-FFF2-40B4-BE49-F238E27FC236}">
                <a16:creationId xmlns:a16="http://schemas.microsoft.com/office/drawing/2014/main" xmlns="" id="{E6AC1503-7A42-4713-BA0F-FA6296130BD0}"/>
              </a:ext>
            </a:extLst>
          </p:cNvPr>
          <p:cNvSpPr>
            <a:spLocks noChangeArrowheads="1"/>
          </p:cNvSpPr>
          <p:nvPr/>
        </p:nvSpPr>
        <p:spPr bwMode="auto">
          <a:xfrm>
            <a:off x="7071261" y="5486400"/>
            <a:ext cx="703263"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&amp;19</a:t>
            </a:r>
          </a:p>
        </p:txBody>
      </p:sp>
      <p:sp>
        <p:nvSpPr>
          <p:cNvPr id="36" name="Oval 22">
            <a:extLst>
              <a:ext uri="{FF2B5EF4-FFF2-40B4-BE49-F238E27FC236}">
                <a16:creationId xmlns:a16="http://schemas.microsoft.com/office/drawing/2014/main" xmlns="" id="{E023D058-BD61-4869-B7FA-439DF9620E95}"/>
              </a:ext>
            </a:extLst>
          </p:cNvPr>
          <p:cNvSpPr>
            <a:spLocks noChangeArrowheads="1"/>
          </p:cNvSpPr>
          <p:nvPr/>
        </p:nvSpPr>
        <p:spPr bwMode="auto">
          <a:xfrm>
            <a:off x="7914224" y="5486400"/>
            <a:ext cx="703262" cy="5334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eaLnBrk="0" hangingPunct="0"/>
            <a:r>
              <a:rPr lang="en-US" altLang="en-US" sz="1800" b="1" dirty="0">
                <a:solidFill>
                  <a:schemeClr val="tx1"/>
                </a:solidFill>
                <a:effectLst>
                  <a:outerShdw blurRad="38100" dist="38100" dir="2700000" algn="tl">
                    <a:srgbClr val="FFFFFF"/>
                  </a:outerShdw>
                </a:effectLst>
                <a:latin typeface="Arial Narrow" panose="020B0606020202030204" pitchFamily="34" charset="0"/>
              </a:rPr>
              <a:t>&amp;20</a:t>
            </a:r>
          </a:p>
        </p:txBody>
      </p:sp>
      <p:cxnSp>
        <p:nvCxnSpPr>
          <p:cNvPr id="37" name="AutoShape 23">
            <a:extLst>
              <a:ext uri="{FF2B5EF4-FFF2-40B4-BE49-F238E27FC236}">
                <a16:creationId xmlns:a16="http://schemas.microsoft.com/office/drawing/2014/main" xmlns="" id="{EDDFA54B-489E-4648-9072-A6735F13D056}"/>
              </a:ext>
            </a:extLst>
          </p:cNvPr>
          <p:cNvCxnSpPr>
            <a:cxnSpLocks noChangeShapeType="1"/>
            <a:stCxn id="17" idx="2"/>
            <a:endCxn id="18" idx="0"/>
          </p:cNvCxnSpPr>
          <p:nvPr/>
        </p:nvCxnSpPr>
        <p:spPr bwMode="auto">
          <a:xfrm rot="10800000" flipV="1">
            <a:off x="1726149" y="952500"/>
            <a:ext cx="3305175" cy="11049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 name="AutoShape 24">
            <a:extLst>
              <a:ext uri="{FF2B5EF4-FFF2-40B4-BE49-F238E27FC236}">
                <a16:creationId xmlns:a16="http://schemas.microsoft.com/office/drawing/2014/main" xmlns="" id="{03635631-077F-4F1F-BCCC-0A56D664D8DC}"/>
              </a:ext>
            </a:extLst>
          </p:cNvPr>
          <p:cNvCxnSpPr>
            <a:cxnSpLocks noChangeShapeType="1"/>
            <a:stCxn id="17" idx="2"/>
            <a:endCxn id="19" idx="0"/>
          </p:cNvCxnSpPr>
          <p:nvPr/>
        </p:nvCxnSpPr>
        <p:spPr bwMode="auto">
          <a:xfrm rot="10800000" flipV="1">
            <a:off x="3694649" y="952500"/>
            <a:ext cx="1336675" cy="11049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AutoShape 25">
            <a:extLst>
              <a:ext uri="{FF2B5EF4-FFF2-40B4-BE49-F238E27FC236}">
                <a16:creationId xmlns:a16="http://schemas.microsoft.com/office/drawing/2014/main" xmlns="" id="{478F6E40-1E45-4FD4-BE8B-BA548F647463}"/>
              </a:ext>
            </a:extLst>
          </p:cNvPr>
          <p:cNvCxnSpPr>
            <a:cxnSpLocks noChangeShapeType="1"/>
            <a:stCxn id="17" idx="6"/>
            <a:endCxn id="20" idx="0"/>
          </p:cNvCxnSpPr>
          <p:nvPr/>
        </p:nvCxnSpPr>
        <p:spPr bwMode="auto">
          <a:xfrm>
            <a:off x="5734586" y="952500"/>
            <a:ext cx="1266825" cy="11049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AutoShape 26">
            <a:extLst>
              <a:ext uri="{FF2B5EF4-FFF2-40B4-BE49-F238E27FC236}">
                <a16:creationId xmlns:a16="http://schemas.microsoft.com/office/drawing/2014/main" xmlns="" id="{0865C10B-7F08-4BDB-B4D6-685F5014A66A}"/>
              </a:ext>
            </a:extLst>
          </p:cNvPr>
          <p:cNvCxnSpPr>
            <a:cxnSpLocks noChangeShapeType="1"/>
            <a:stCxn id="17" idx="6"/>
            <a:endCxn id="21" idx="0"/>
          </p:cNvCxnSpPr>
          <p:nvPr/>
        </p:nvCxnSpPr>
        <p:spPr bwMode="auto">
          <a:xfrm>
            <a:off x="5734586" y="952500"/>
            <a:ext cx="3095625" cy="11049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AutoShape 27">
            <a:extLst>
              <a:ext uri="{FF2B5EF4-FFF2-40B4-BE49-F238E27FC236}">
                <a16:creationId xmlns:a16="http://schemas.microsoft.com/office/drawing/2014/main" xmlns="" id="{17037C31-85A2-4E26-8AF6-C01E5FB8CBF0}"/>
              </a:ext>
            </a:extLst>
          </p:cNvPr>
          <p:cNvCxnSpPr>
            <a:cxnSpLocks noChangeShapeType="1"/>
            <a:stCxn id="17" idx="6"/>
            <a:endCxn id="22" idx="0"/>
          </p:cNvCxnSpPr>
          <p:nvPr/>
        </p:nvCxnSpPr>
        <p:spPr bwMode="auto">
          <a:xfrm>
            <a:off x="5734586" y="952500"/>
            <a:ext cx="4149725" cy="11049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AutoShape 28">
            <a:extLst>
              <a:ext uri="{FF2B5EF4-FFF2-40B4-BE49-F238E27FC236}">
                <a16:creationId xmlns:a16="http://schemas.microsoft.com/office/drawing/2014/main" xmlns="" id="{A6982232-4B18-4294-9C3E-CBAA92F68E06}"/>
              </a:ext>
            </a:extLst>
          </p:cNvPr>
          <p:cNvCxnSpPr>
            <a:cxnSpLocks noChangeShapeType="1"/>
            <a:stCxn id="18" idx="4"/>
            <a:endCxn id="30" idx="0"/>
          </p:cNvCxnSpPr>
          <p:nvPr/>
        </p:nvCxnSpPr>
        <p:spPr bwMode="auto">
          <a:xfrm rot="5400000">
            <a:off x="1097499" y="3219450"/>
            <a:ext cx="12573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AutoShape 29">
            <a:extLst>
              <a:ext uri="{FF2B5EF4-FFF2-40B4-BE49-F238E27FC236}">
                <a16:creationId xmlns:a16="http://schemas.microsoft.com/office/drawing/2014/main" xmlns="" id="{4F3E42D9-70F0-46ED-9163-3162314C26AC}"/>
              </a:ext>
            </a:extLst>
          </p:cNvPr>
          <p:cNvCxnSpPr>
            <a:cxnSpLocks noChangeShapeType="1"/>
            <a:stCxn id="19" idx="2"/>
            <a:endCxn id="24" idx="0"/>
          </p:cNvCxnSpPr>
          <p:nvPr/>
        </p:nvCxnSpPr>
        <p:spPr bwMode="auto">
          <a:xfrm rot="10800000" flipV="1">
            <a:off x="2569111" y="2324100"/>
            <a:ext cx="773113" cy="15240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AutoShape 30">
            <a:extLst>
              <a:ext uri="{FF2B5EF4-FFF2-40B4-BE49-F238E27FC236}">
                <a16:creationId xmlns:a16="http://schemas.microsoft.com/office/drawing/2014/main" xmlns="" id="{3AE5E531-F5DA-4D5C-A702-C1A6221E2C0F}"/>
              </a:ext>
            </a:extLst>
          </p:cNvPr>
          <p:cNvCxnSpPr>
            <a:cxnSpLocks noChangeShapeType="1"/>
            <a:stCxn id="19" idx="2"/>
            <a:endCxn id="25" idx="1"/>
          </p:cNvCxnSpPr>
          <p:nvPr/>
        </p:nvCxnSpPr>
        <p:spPr bwMode="auto">
          <a:xfrm rot="10800000" flipV="1">
            <a:off x="3164424" y="2324100"/>
            <a:ext cx="177800" cy="1563688"/>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AutoShape 31">
            <a:extLst>
              <a:ext uri="{FF2B5EF4-FFF2-40B4-BE49-F238E27FC236}">
                <a16:creationId xmlns:a16="http://schemas.microsoft.com/office/drawing/2014/main" xmlns="" id="{3A7FEBFF-F12D-402B-BD04-B965DDE920C5}"/>
              </a:ext>
            </a:extLst>
          </p:cNvPr>
          <p:cNvCxnSpPr>
            <a:cxnSpLocks noChangeShapeType="1"/>
            <a:stCxn id="19" idx="6"/>
            <a:endCxn id="26" idx="7"/>
          </p:cNvCxnSpPr>
          <p:nvPr/>
        </p:nvCxnSpPr>
        <p:spPr bwMode="auto">
          <a:xfrm>
            <a:off x="4045486" y="2324100"/>
            <a:ext cx="460375" cy="1601788"/>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 name="AutoShape 32">
            <a:extLst>
              <a:ext uri="{FF2B5EF4-FFF2-40B4-BE49-F238E27FC236}">
                <a16:creationId xmlns:a16="http://schemas.microsoft.com/office/drawing/2014/main" xmlns="" id="{769C9493-6B3C-4FD2-8454-03C55A77F198}"/>
              </a:ext>
            </a:extLst>
          </p:cNvPr>
          <p:cNvCxnSpPr>
            <a:cxnSpLocks noChangeShapeType="1"/>
            <a:stCxn id="19" idx="6"/>
            <a:endCxn id="23" idx="0"/>
          </p:cNvCxnSpPr>
          <p:nvPr/>
        </p:nvCxnSpPr>
        <p:spPr bwMode="auto">
          <a:xfrm>
            <a:off x="4045486" y="2324100"/>
            <a:ext cx="1055688" cy="15240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 name="AutoShape 33">
            <a:extLst>
              <a:ext uri="{FF2B5EF4-FFF2-40B4-BE49-F238E27FC236}">
                <a16:creationId xmlns:a16="http://schemas.microsoft.com/office/drawing/2014/main" xmlns="" id="{D9BD811D-BAE9-4684-8F3B-8818C03BCBB5}"/>
              </a:ext>
            </a:extLst>
          </p:cNvPr>
          <p:cNvCxnSpPr>
            <a:cxnSpLocks noChangeShapeType="1"/>
            <a:stCxn id="20" idx="2"/>
            <a:endCxn id="27" idx="0"/>
          </p:cNvCxnSpPr>
          <p:nvPr/>
        </p:nvCxnSpPr>
        <p:spPr bwMode="auto">
          <a:xfrm rot="10800000" flipV="1">
            <a:off x="6156861" y="2324100"/>
            <a:ext cx="492125" cy="15240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8" name="AutoShape 34">
            <a:extLst>
              <a:ext uri="{FF2B5EF4-FFF2-40B4-BE49-F238E27FC236}">
                <a16:creationId xmlns:a16="http://schemas.microsoft.com/office/drawing/2014/main" xmlns="" id="{A1555953-24A8-458D-8975-977113E70A61}"/>
              </a:ext>
            </a:extLst>
          </p:cNvPr>
          <p:cNvCxnSpPr>
            <a:cxnSpLocks noChangeShapeType="1"/>
            <a:stCxn id="20" idx="4"/>
            <a:endCxn id="28" idx="0"/>
          </p:cNvCxnSpPr>
          <p:nvPr/>
        </p:nvCxnSpPr>
        <p:spPr bwMode="auto">
          <a:xfrm rot="5400000">
            <a:off x="6372761" y="3219450"/>
            <a:ext cx="12573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AutoShape 35">
            <a:extLst>
              <a:ext uri="{FF2B5EF4-FFF2-40B4-BE49-F238E27FC236}">
                <a16:creationId xmlns:a16="http://schemas.microsoft.com/office/drawing/2014/main" xmlns="" id="{6459E889-8476-490C-A582-545D51BB034B}"/>
              </a:ext>
            </a:extLst>
          </p:cNvPr>
          <p:cNvCxnSpPr>
            <a:cxnSpLocks noChangeShapeType="1"/>
          </p:cNvCxnSpPr>
          <p:nvPr/>
        </p:nvCxnSpPr>
        <p:spPr bwMode="auto">
          <a:xfrm>
            <a:off x="7328436" y="2286000"/>
            <a:ext cx="533400" cy="1524000"/>
          </a:xfrm>
          <a:prstGeom prst="curvedConnector2">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AutoShape 36">
            <a:extLst>
              <a:ext uri="{FF2B5EF4-FFF2-40B4-BE49-F238E27FC236}">
                <a16:creationId xmlns:a16="http://schemas.microsoft.com/office/drawing/2014/main" xmlns="" id="{3E642658-0505-420B-B9AB-D7C4297F529A}"/>
              </a:ext>
            </a:extLst>
          </p:cNvPr>
          <p:cNvCxnSpPr>
            <a:cxnSpLocks noChangeShapeType="1"/>
            <a:stCxn id="21" idx="4"/>
            <a:endCxn id="31" idx="0"/>
          </p:cNvCxnSpPr>
          <p:nvPr/>
        </p:nvCxnSpPr>
        <p:spPr bwMode="auto">
          <a:xfrm rot="5400000">
            <a:off x="8201561" y="3219450"/>
            <a:ext cx="12573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AutoShape 37">
            <a:extLst>
              <a:ext uri="{FF2B5EF4-FFF2-40B4-BE49-F238E27FC236}">
                <a16:creationId xmlns:a16="http://schemas.microsoft.com/office/drawing/2014/main" xmlns="" id="{EF40B59A-C637-4EE0-BD7E-EE5222AB9368}"/>
              </a:ext>
            </a:extLst>
          </p:cNvPr>
          <p:cNvCxnSpPr>
            <a:cxnSpLocks noChangeShapeType="1"/>
            <a:stCxn id="22" idx="4"/>
            <a:endCxn id="32" idx="0"/>
          </p:cNvCxnSpPr>
          <p:nvPr/>
        </p:nvCxnSpPr>
        <p:spPr bwMode="auto">
          <a:xfrm rot="5400000">
            <a:off x="9255661" y="3219450"/>
            <a:ext cx="12573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AutoShape 38">
            <a:extLst>
              <a:ext uri="{FF2B5EF4-FFF2-40B4-BE49-F238E27FC236}">
                <a16:creationId xmlns:a16="http://schemas.microsoft.com/office/drawing/2014/main" xmlns="" id="{DC0D4E9F-A268-422E-9BD9-EBF66F46851E}"/>
              </a:ext>
            </a:extLst>
          </p:cNvPr>
          <p:cNvCxnSpPr>
            <a:cxnSpLocks noChangeShapeType="1"/>
            <a:stCxn id="21" idx="1"/>
            <a:endCxn id="20" idx="7"/>
          </p:cNvCxnSpPr>
          <p:nvPr/>
        </p:nvCxnSpPr>
        <p:spPr bwMode="auto">
          <a:xfrm rot="16200000" flipH="1" flipV="1">
            <a:off x="7914224" y="1470025"/>
            <a:ext cx="1587" cy="1331913"/>
          </a:xfrm>
          <a:prstGeom prst="curvedConnector3">
            <a:avLst>
              <a:gd name="adj1" fmla="val -19300000"/>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AutoShape 39">
            <a:extLst>
              <a:ext uri="{FF2B5EF4-FFF2-40B4-BE49-F238E27FC236}">
                <a16:creationId xmlns:a16="http://schemas.microsoft.com/office/drawing/2014/main" xmlns="" id="{0404EA45-1FEA-41AA-8E12-1D9801D3DC5F}"/>
              </a:ext>
            </a:extLst>
          </p:cNvPr>
          <p:cNvCxnSpPr>
            <a:cxnSpLocks noChangeShapeType="1"/>
          </p:cNvCxnSpPr>
          <p:nvPr/>
        </p:nvCxnSpPr>
        <p:spPr bwMode="auto">
          <a:xfrm rot="16200000" flipH="1">
            <a:off x="7895967" y="1870869"/>
            <a:ext cx="1588" cy="1441450"/>
          </a:xfrm>
          <a:prstGeom prst="curvedConnector3">
            <a:avLst>
              <a:gd name="adj1" fmla="val 7499995"/>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AutoShape 40">
            <a:extLst>
              <a:ext uri="{FF2B5EF4-FFF2-40B4-BE49-F238E27FC236}">
                <a16:creationId xmlns:a16="http://schemas.microsoft.com/office/drawing/2014/main" xmlns="" id="{4BBFC957-4E8C-4F07-AF31-04B8BE6AAACC}"/>
              </a:ext>
            </a:extLst>
          </p:cNvPr>
          <p:cNvCxnSpPr>
            <a:cxnSpLocks noChangeShapeType="1"/>
            <a:stCxn id="20" idx="5"/>
            <a:endCxn id="22" idx="3"/>
          </p:cNvCxnSpPr>
          <p:nvPr/>
        </p:nvCxnSpPr>
        <p:spPr bwMode="auto">
          <a:xfrm rot="16200000" flipH="1">
            <a:off x="8441274" y="1320800"/>
            <a:ext cx="1587" cy="2386013"/>
          </a:xfrm>
          <a:prstGeom prst="curvedConnector3">
            <a:avLst>
              <a:gd name="adj1" fmla="val 19300000"/>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AutoShape 41">
            <a:extLst>
              <a:ext uri="{FF2B5EF4-FFF2-40B4-BE49-F238E27FC236}">
                <a16:creationId xmlns:a16="http://schemas.microsoft.com/office/drawing/2014/main" xmlns="" id="{A6E7F0A5-A01E-45E5-AF37-A30AB0A403E3}"/>
              </a:ext>
            </a:extLst>
          </p:cNvPr>
          <p:cNvCxnSpPr>
            <a:cxnSpLocks noChangeShapeType="1"/>
            <a:stCxn id="23" idx="4"/>
            <a:endCxn id="33" idx="0"/>
          </p:cNvCxnSpPr>
          <p:nvPr/>
        </p:nvCxnSpPr>
        <p:spPr bwMode="auto">
          <a:xfrm rot="5400000">
            <a:off x="4302662" y="4687887"/>
            <a:ext cx="1104900" cy="492125"/>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AutoShape 42">
            <a:extLst>
              <a:ext uri="{FF2B5EF4-FFF2-40B4-BE49-F238E27FC236}">
                <a16:creationId xmlns:a16="http://schemas.microsoft.com/office/drawing/2014/main" xmlns="" id="{2337C73D-361E-42DD-B61A-04C31800CC97}"/>
              </a:ext>
            </a:extLst>
          </p:cNvPr>
          <p:cNvCxnSpPr>
            <a:cxnSpLocks noChangeShapeType="1"/>
            <a:stCxn id="23" idx="4"/>
            <a:endCxn id="34" idx="0"/>
          </p:cNvCxnSpPr>
          <p:nvPr/>
        </p:nvCxnSpPr>
        <p:spPr bwMode="auto">
          <a:xfrm rot="16200000" flipH="1">
            <a:off x="4724937" y="4757737"/>
            <a:ext cx="1104900" cy="352425"/>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AutoShape 43">
            <a:extLst>
              <a:ext uri="{FF2B5EF4-FFF2-40B4-BE49-F238E27FC236}">
                <a16:creationId xmlns:a16="http://schemas.microsoft.com/office/drawing/2014/main" xmlns="" id="{E7DC20CA-D779-4152-8AD3-5F00743745E7}"/>
              </a:ext>
            </a:extLst>
          </p:cNvPr>
          <p:cNvCxnSpPr>
            <a:cxnSpLocks noChangeShapeType="1"/>
            <a:stCxn id="29" idx="4"/>
            <a:endCxn id="35" idx="0"/>
          </p:cNvCxnSpPr>
          <p:nvPr/>
        </p:nvCxnSpPr>
        <p:spPr bwMode="auto">
          <a:xfrm rot="5400000">
            <a:off x="7081580" y="4723606"/>
            <a:ext cx="1104900" cy="420688"/>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AutoShape 44">
            <a:extLst>
              <a:ext uri="{FF2B5EF4-FFF2-40B4-BE49-F238E27FC236}">
                <a16:creationId xmlns:a16="http://schemas.microsoft.com/office/drawing/2014/main" xmlns="" id="{9592E156-E3C6-4F57-84F6-62D884BAB59B}"/>
              </a:ext>
            </a:extLst>
          </p:cNvPr>
          <p:cNvCxnSpPr>
            <a:cxnSpLocks noChangeShapeType="1"/>
            <a:stCxn id="29" idx="4"/>
            <a:endCxn id="36" idx="0"/>
          </p:cNvCxnSpPr>
          <p:nvPr/>
        </p:nvCxnSpPr>
        <p:spPr bwMode="auto">
          <a:xfrm rot="16200000" flipH="1">
            <a:off x="7503062" y="4722812"/>
            <a:ext cx="1104900" cy="422275"/>
          </a:xfrm>
          <a:prstGeom prst="curvedConnector3">
            <a:avLst>
              <a:gd name="adj1" fmla="val 50000"/>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9" name="Text Box 45">
            <a:extLst>
              <a:ext uri="{FF2B5EF4-FFF2-40B4-BE49-F238E27FC236}">
                <a16:creationId xmlns:a16="http://schemas.microsoft.com/office/drawing/2014/main" xmlns="" id="{5F9B161B-F19E-43D0-ABAB-BA20EF6F48A1}"/>
              </a:ext>
            </a:extLst>
          </p:cNvPr>
          <p:cNvSpPr txBox="1">
            <a:spLocks noChangeArrowheads="1"/>
          </p:cNvSpPr>
          <p:nvPr/>
        </p:nvSpPr>
        <p:spPr bwMode="auto">
          <a:xfrm>
            <a:off x="2374842" y="838200"/>
            <a:ext cx="9108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dirty="0">
                <a:latin typeface="Arial Narrow" panose="020B0606020202030204" pitchFamily="34" charset="0"/>
              </a:rPr>
              <a:t>Member</a:t>
            </a:r>
          </a:p>
        </p:txBody>
      </p:sp>
      <p:sp>
        <p:nvSpPr>
          <p:cNvPr id="60" name="Text Box 46">
            <a:extLst>
              <a:ext uri="{FF2B5EF4-FFF2-40B4-BE49-F238E27FC236}">
                <a16:creationId xmlns:a16="http://schemas.microsoft.com/office/drawing/2014/main" xmlns="" id="{BDF37A23-4587-42DC-BE97-B630CF87F8F4}"/>
              </a:ext>
            </a:extLst>
          </p:cNvPr>
          <p:cNvSpPr txBox="1">
            <a:spLocks noChangeArrowheads="1"/>
          </p:cNvSpPr>
          <p:nvPr/>
        </p:nvSpPr>
        <p:spPr bwMode="auto">
          <a:xfrm>
            <a:off x="7383404" y="1752600"/>
            <a:ext cx="9108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Member</a:t>
            </a:r>
          </a:p>
        </p:txBody>
      </p:sp>
      <p:sp>
        <p:nvSpPr>
          <p:cNvPr id="61" name="Text Box 47">
            <a:extLst>
              <a:ext uri="{FF2B5EF4-FFF2-40B4-BE49-F238E27FC236}">
                <a16:creationId xmlns:a16="http://schemas.microsoft.com/office/drawing/2014/main" xmlns="" id="{18BFC058-95D7-4993-992E-79F7268C6981}"/>
              </a:ext>
            </a:extLst>
          </p:cNvPr>
          <p:cNvSpPr txBox="1">
            <a:spLocks noChangeArrowheads="1"/>
          </p:cNvSpPr>
          <p:nvPr/>
        </p:nvSpPr>
        <p:spPr bwMode="auto">
          <a:xfrm>
            <a:off x="5976879" y="1219200"/>
            <a:ext cx="9108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Member</a:t>
            </a:r>
          </a:p>
        </p:txBody>
      </p:sp>
      <p:sp>
        <p:nvSpPr>
          <p:cNvPr id="62" name="Text Box 48">
            <a:extLst>
              <a:ext uri="{FF2B5EF4-FFF2-40B4-BE49-F238E27FC236}">
                <a16:creationId xmlns:a16="http://schemas.microsoft.com/office/drawing/2014/main" xmlns="" id="{993A6546-C569-497B-9739-D33259F4A99A}"/>
              </a:ext>
            </a:extLst>
          </p:cNvPr>
          <p:cNvSpPr txBox="1">
            <a:spLocks noChangeArrowheads="1"/>
          </p:cNvSpPr>
          <p:nvPr/>
        </p:nvSpPr>
        <p:spPr bwMode="auto">
          <a:xfrm>
            <a:off x="4007585" y="1143000"/>
            <a:ext cx="9108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Member</a:t>
            </a:r>
          </a:p>
        </p:txBody>
      </p:sp>
      <p:sp>
        <p:nvSpPr>
          <p:cNvPr id="63" name="Text Box 49">
            <a:extLst>
              <a:ext uri="{FF2B5EF4-FFF2-40B4-BE49-F238E27FC236}">
                <a16:creationId xmlns:a16="http://schemas.microsoft.com/office/drawing/2014/main" xmlns="" id="{C38349FA-4E35-4D6C-816B-82BA64B83384}"/>
              </a:ext>
            </a:extLst>
          </p:cNvPr>
          <p:cNvSpPr txBox="1">
            <a:spLocks noChangeArrowheads="1"/>
          </p:cNvSpPr>
          <p:nvPr/>
        </p:nvSpPr>
        <p:spPr bwMode="auto">
          <a:xfrm>
            <a:off x="7673244" y="3124200"/>
            <a:ext cx="7216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Office</a:t>
            </a:r>
            <a:endParaRPr lang="en-US" altLang="en-US" sz="1800">
              <a:effectLst>
                <a:outerShdw blurRad="38100" dist="38100" dir="2700000" algn="tl">
                  <a:srgbClr val="FFFFFF"/>
                </a:outerShdw>
              </a:effectLst>
              <a:latin typeface="Arial Narrow" panose="020B0606020202030204" pitchFamily="34" charset="0"/>
            </a:endParaRPr>
          </a:p>
        </p:txBody>
      </p:sp>
      <p:sp>
        <p:nvSpPr>
          <p:cNvPr id="64" name="Text Box 50">
            <a:extLst>
              <a:ext uri="{FF2B5EF4-FFF2-40B4-BE49-F238E27FC236}">
                <a16:creationId xmlns:a16="http://schemas.microsoft.com/office/drawing/2014/main" xmlns="" id="{7A990C7F-E5FA-46FB-BB8A-FA95235BA7A2}"/>
              </a:ext>
            </a:extLst>
          </p:cNvPr>
          <p:cNvSpPr txBox="1">
            <a:spLocks noChangeArrowheads="1"/>
          </p:cNvSpPr>
          <p:nvPr/>
        </p:nvSpPr>
        <p:spPr bwMode="auto">
          <a:xfrm>
            <a:off x="6902587" y="2819400"/>
            <a:ext cx="54213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Age</a:t>
            </a:r>
            <a:endParaRPr lang="en-US" altLang="en-US" sz="1800">
              <a:effectLst>
                <a:outerShdw blurRad="38100" dist="38100" dir="2700000" algn="tl">
                  <a:srgbClr val="FFFFFF"/>
                </a:outerShdw>
              </a:effectLst>
              <a:latin typeface="Arial Narrow" panose="020B0606020202030204" pitchFamily="34" charset="0"/>
            </a:endParaRPr>
          </a:p>
        </p:txBody>
      </p:sp>
      <p:sp>
        <p:nvSpPr>
          <p:cNvPr id="65" name="Text Box 51">
            <a:extLst>
              <a:ext uri="{FF2B5EF4-FFF2-40B4-BE49-F238E27FC236}">
                <a16:creationId xmlns:a16="http://schemas.microsoft.com/office/drawing/2014/main" xmlns="" id="{F3F59FD1-2DF4-4B3F-9BFE-783D9270D842}"/>
              </a:ext>
            </a:extLst>
          </p:cNvPr>
          <p:cNvSpPr txBox="1">
            <a:spLocks noChangeArrowheads="1"/>
          </p:cNvSpPr>
          <p:nvPr/>
        </p:nvSpPr>
        <p:spPr bwMode="auto">
          <a:xfrm>
            <a:off x="5845339" y="2286000"/>
            <a:ext cx="7008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Name</a:t>
            </a:r>
            <a:endParaRPr lang="en-US" altLang="en-US" sz="1800">
              <a:effectLst>
                <a:outerShdw blurRad="38100" dist="38100" dir="2700000" algn="tl">
                  <a:srgbClr val="FFFFFF"/>
                </a:outerShdw>
              </a:effectLst>
              <a:latin typeface="Arial Narrow" panose="020B0606020202030204" pitchFamily="34" charset="0"/>
            </a:endParaRPr>
          </a:p>
        </p:txBody>
      </p:sp>
      <p:sp>
        <p:nvSpPr>
          <p:cNvPr id="66" name="Text Box 52">
            <a:extLst>
              <a:ext uri="{FF2B5EF4-FFF2-40B4-BE49-F238E27FC236}">
                <a16:creationId xmlns:a16="http://schemas.microsoft.com/office/drawing/2014/main" xmlns="" id="{516A94E2-6AB4-40CD-AAE5-FD6339247C91}"/>
              </a:ext>
            </a:extLst>
          </p:cNvPr>
          <p:cNvSpPr txBox="1">
            <a:spLocks noChangeArrowheads="1"/>
          </p:cNvSpPr>
          <p:nvPr/>
        </p:nvSpPr>
        <p:spPr bwMode="auto">
          <a:xfrm>
            <a:off x="7525286" y="2286000"/>
            <a:ext cx="8207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Project</a:t>
            </a:r>
            <a:endParaRPr lang="en-US" altLang="en-US" sz="1800">
              <a:effectLst>
                <a:outerShdw blurRad="38100" dist="38100" dir="2700000" algn="tl">
                  <a:srgbClr val="FFFFFF"/>
                </a:outerShdw>
              </a:effectLst>
              <a:latin typeface="Arial Narrow" panose="020B0606020202030204" pitchFamily="34" charset="0"/>
            </a:endParaRPr>
          </a:p>
        </p:txBody>
      </p:sp>
      <p:sp>
        <p:nvSpPr>
          <p:cNvPr id="67" name="Text Box 53">
            <a:extLst>
              <a:ext uri="{FF2B5EF4-FFF2-40B4-BE49-F238E27FC236}">
                <a16:creationId xmlns:a16="http://schemas.microsoft.com/office/drawing/2014/main" xmlns="" id="{2CC862C5-8E0F-4970-A59F-95857AEAF1FE}"/>
              </a:ext>
            </a:extLst>
          </p:cNvPr>
          <p:cNvSpPr txBox="1">
            <a:spLocks noChangeArrowheads="1"/>
          </p:cNvSpPr>
          <p:nvPr/>
        </p:nvSpPr>
        <p:spPr bwMode="auto">
          <a:xfrm>
            <a:off x="7386982" y="1295400"/>
            <a:ext cx="82747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Project</a:t>
            </a:r>
            <a:endParaRPr lang="en-US" altLang="en-US" sz="1800">
              <a:effectLst>
                <a:outerShdw blurRad="38100" dist="38100" dir="2700000" algn="tl">
                  <a:srgbClr val="FFFFFF"/>
                </a:outerShdw>
              </a:effectLst>
              <a:latin typeface="Arial Narrow" panose="020B0606020202030204" pitchFamily="34" charset="0"/>
            </a:endParaRPr>
          </a:p>
        </p:txBody>
      </p:sp>
      <p:sp>
        <p:nvSpPr>
          <p:cNvPr id="68" name="Text Box 54">
            <a:extLst>
              <a:ext uri="{FF2B5EF4-FFF2-40B4-BE49-F238E27FC236}">
                <a16:creationId xmlns:a16="http://schemas.microsoft.com/office/drawing/2014/main" xmlns="" id="{BC8BC946-1DFA-463E-BA37-6DB969E523CC}"/>
              </a:ext>
            </a:extLst>
          </p:cNvPr>
          <p:cNvSpPr txBox="1">
            <a:spLocks noChangeArrowheads="1"/>
          </p:cNvSpPr>
          <p:nvPr/>
        </p:nvSpPr>
        <p:spPr bwMode="auto">
          <a:xfrm>
            <a:off x="8512520" y="990600"/>
            <a:ext cx="82747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Project</a:t>
            </a:r>
            <a:endParaRPr lang="en-US" altLang="en-US" sz="1800">
              <a:effectLst>
                <a:outerShdw blurRad="38100" dist="38100" dir="2700000" algn="tl">
                  <a:srgbClr val="FFFFFF"/>
                </a:outerShdw>
              </a:effectLst>
              <a:latin typeface="Arial Narrow" panose="020B0606020202030204" pitchFamily="34" charset="0"/>
            </a:endParaRPr>
          </a:p>
        </p:txBody>
      </p:sp>
      <p:sp>
        <p:nvSpPr>
          <p:cNvPr id="69" name="Text Box 55">
            <a:extLst>
              <a:ext uri="{FF2B5EF4-FFF2-40B4-BE49-F238E27FC236}">
                <a16:creationId xmlns:a16="http://schemas.microsoft.com/office/drawing/2014/main" xmlns="" id="{51F7F8D5-9750-4866-91EE-B5C19D0D359F}"/>
              </a:ext>
            </a:extLst>
          </p:cNvPr>
          <p:cNvSpPr txBox="1">
            <a:spLocks noChangeArrowheads="1"/>
          </p:cNvSpPr>
          <p:nvPr/>
        </p:nvSpPr>
        <p:spPr bwMode="auto">
          <a:xfrm>
            <a:off x="7879107" y="2757488"/>
            <a:ext cx="82747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Project</a:t>
            </a:r>
            <a:endParaRPr lang="en-US" altLang="en-US" sz="1800">
              <a:effectLst>
                <a:outerShdw blurRad="38100" dist="38100" dir="2700000" algn="tl">
                  <a:srgbClr val="FFFFFF"/>
                </a:outerShdw>
              </a:effectLst>
              <a:latin typeface="Arial Narrow" panose="020B0606020202030204" pitchFamily="34" charset="0"/>
            </a:endParaRPr>
          </a:p>
        </p:txBody>
      </p:sp>
      <p:sp>
        <p:nvSpPr>
          <p:cNvPr id="70" name="Text Box 56">
            <a:extLst>
              <a:ext uri="{FF2B5EF4-FFF2-40B4-BE49-F238E27FC236}">
                <a16:creationId xmlns:a16="http://schemas.microsoft.com/office/drawing/2014/main" xmlns="" id="{33C72561-EAB9-4D2C-BED5-0FCBC49B2004}"/>
              </a:ext>
            </a:extLst>
          </p:cNvPr>
          <p:cNvSpPr txBox="1">
            <a:spLocks noChangeArrowheads="1"/>
          </p:cNvSpPr>
          <p:nvPr/>
        </p:nvSpPr>
        <p:spPr bwMode="auto">
          <a:xfrm>
            <a:off x="2398876" y="2362200"/>
            <a:ext cx="7008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Name</a:t>
            </a:r>
            <a:endParaRPr lang="en-US" altLang="en-US" sz="1800">
              <a:effectLst>
                <a:outerShdw blurRad="38100" dist="38100" dir="2700000" algn="tl">
                  <a:srgbClr val="FFFFFF"/>
                </a:outerShdw>
              </a:effectLst>
              <a:latin typeface="Arial Narrow" panose="020B0606020202030204" pitchFamily="34" charset="0"/>
            </a:endParaRPr>
          </a:p>
        </p:txBody>
      </p:sp>
      <p:sp>
        <p:nvSpPr>
          <p:cNvPr id="71" name="Text Box 57">
            <a:extLst>
              <a:ext uri="{FF2B5EF4-FFF2-40B4-BE49-F238E27FC236}">
                <a16:creationId xmlns:a16="http://schemas.microsoft.com/office/drawing/2014/main" xmlns="" id="{90ADA222-2FCC-4A00-BF39-C473D2942EA9}"/>
              </a:ext>
            </a:extLst>
          </p:cNvPr>
          <p:cNvSpPr txBox="1">
            <a:spLocks noChangeArrowheads="1"/>
          </p:cNvSpPr>
          <p:nvPr/>
        </p:nvSpPr>
        <p:spPr bwMode="auto">
          <a:xfrm>
            <a:off x="1616239" y="2819400"/>
            <a:ext cx="7008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dirty="0">
                <a:latin typeface="Arial Narrow" panose="020B0606020202030204" pitchFamily="34" charset="0"/>
              </a:rPr>
              <a:t>Name</a:t>
            </a:r>
            <a:endParaRPr lang="en-US" altLang="en-US" sz="1800" dirty="0">
              <a:effectLst>
                <a:outerShdw blurRad="38100" dist="38100" dir="2700000" algn="tl">
                  <a:srgbClr val="FFFFFF"/>
                </a:outerShdw>
              </a:effectLst>
              <a:latin typeface="Arial Narrow" panose="020B0606020202030204" pitchFamily="34" charset="0"/>
            </a:endParaRPr>
          </a:p>
        </p:txBody>
      </p:sp>
      <p:sp>
        <p:nvSpPr>
          <p:cNvPr id="72" name="Text Box 58">
            <a:extLst>
              <a:ext uri="{FF2B5EF4-FFF2-40B4-BE49-F238E27FC236}">
                <a16:creationId xmlns:a16="http://schemas.microsoft.com/office/drawing/2014/main" xmlns="" id="{BF21F447-07A7-4D39-A7AC-E046CDBA71D3}"/>
              </a:ext>
            </a:extLst>
          </p:cNvPr>
          <p:cNvSpPr txBox="1">
            <a:spLocks noChangeArrowheads="1"/>
          </p:cNvSpPr>
          <p:nvPr/>
        </p:nvSpPr>
        <p:spPr bwMode="auto">
          <a:xfrm>
            <a:off x="3108462" y="2819400"/>
            <a:ext cx="54213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dirty="0">
                <a:latin typeface="Arial Narrow" panose="020B0606020202030204" pitchFamily="34" charset="0"/>
              </a:rPr>
              <a:t>Age</a:t>
            </a:r>
            <a:endParaRPr lang="en-US" altLang="en-US" sz="1800" dirty="0">
              <a:effectLst>
                <a:outerShdw blurRad="38100" dist="38100" dir="2700000" algn="tl">
                  <a:srgbClr val="FFFFFF"/>
                </a:outerShdw>
              </a:effectLst>
              <a:latin typeface="Arial Narrow" panose="020B0606020202030204" pitchFamily="34" charset="0"/>
            </a:endParaRPr>
          </a:p>
        </p:txBody>
      </p:sp>
      <p:sp>
        <p:nvSpPr>
          <p:cNvPr id="73" name="Text Box 59">
            <a:extLst>
              <a:ext uri="{FF2B5EF4-FFF2-40B4-BE49-F238E27FC236}">
                <a16:creationId xmlns:a16="http://schemas.microsoft.com/office/drawing/2014/main" xmlns="" id="{BFEB13A9-E022-4F88-B3BD-0D106800900A}"/>
              </a:ext>
            </a:extLst>
          </p:cNvPr>
          <p:cNvSpPr txBox="1">
            <a:spLocks noChangeArrowheads="1"/>
          </p:cNvSpPr>
          <p:nvPr/>
        </p:nvSpPr>
        <p:spPr bwMode="auto">
          <a:xfrm>
            <a:off x="4718907" y="2590800"/>
            <a:ext cx="7216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Office</a:t>
            </a:r>
            <a:endParaRPr lang="en-US" altLang="en-US" sz="1800">
              <a:effectLst>
                <a:outerShdw blurRad="38100" dist="38100" dir="2700000" algn="tl">
                  <a:srgbClr val="FFFFFF"/>
                </a:outerShdw>
              </a:effectLst>
              <a:latin typeface="Arial Narrow" panose="020B0606020202030204" pitchFamily="34" charset="0"/>
            </a:endParaRPr>
          </a:p>
        </p:txBody>
      </p:sp>
      <p:sp>
        <p:nvSpPr>
          <p:cNvPr id="74" name="Text Box 60">
            <a:extLst>
              <a:ext uri="{FF2B5EF4-FFF2-40B4-BE49-F238E27FC236}">
                <a16:creationId xmlns:a16="http://schemas.microsoft.com/office/drawing/2014/main" xmlns="" id="{A83133FA-27FD-4E51-A0B1-72F64EA94FB6}"/>
              </a:ext>
            </a:extLst>
          </p:cNvPr>
          <p:cNvSpPr txBox="1">
            <a:spLocks noChangeArrowheads="1"/>
          </p:cNvSpPr>
          <p:nvPr/>
        </p:nvSpPr>
        <p:spPr bwMode="auto">
          <a:xfrm>
            <a:off x="3875150" y="2971800"/>
            <a:ext cx="7216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dirty="0">
                <a:latin typeface="Arial Narrow" panose="020B0606020202030204" pitchFamily="34" charset="0"/>
              </a:rPr>
              <a:t>Office</a:t>
            </a:r>
            <a:endParaRPr lang="en-US" altLang="en-US" sz="1800" dirty="0">
              <a:effectLst>
                <a:outerShdw blurRad="38100" dist="38100" dir="2700000" algn="tl">
                  <a:srgbClr val="FFFFFF"/>
                </a:outerShdw>
              </a:effectLst>
              <a:latin typeface="Arial Narrow" panose="020B0606020202030204" pitchFamily="34" charset="0"/>
            </a:endParaRPr>
          </a:p>
        </p:txBody>
      </p:sp>
      <p:sp>
        <p:nvSpPr>
          <p:cNvPr id="75" name="Text Box 61">
            <a:extLst>
              <a:ext uri="{FF2B5EF4-FFF2-40B4-BE49-F238E27FC236}">
                <a16:creationId xmlns:a16="http://schemas.microsoft.com/office/drawing/2014/main" xmlns="" id="{53DFD397-F093-4FCA-A75E-3DEF64716EA7}"/>
              </a:ext>
            </a:extLst>
          </p:cNvPr>
          <p:cNvSpPr txBox="1">
            <a:spLocks noChangeArrowheads="1"/>
          </p:cNvSpPr>
          <p:nvPr/>
        </p:nvSpPr>
        <p:spPr bwMode="auto">
          <a:xfrm>
            <a:off x="5211833" y="4953000"/>
            <a:ext cx="7200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Room</a:t>
            </a:r>
            <a:endParaRPr lang="en-US" altLang="en-US" sz="1800">
              <a:effectLst>
                <a:outerShdw blurRad="38100" dist="38100" dir="2700000" algn="tl">
                  <a:srgbClr val="FFFFFF"/>
                </a:outerShdw>
              </a:effectLst>
              <a:latin typeface="Arial Narrow" panose="020B0606020202030204" pitchFamily="34" charset="0"/>
            </a:endParaRPr>
          </a:p>
        </p:txBody>
      </p:sp>
      <p:sp>
        <p:nvSpPr>
          <p:cNvPr id="76" name="Text Box 62">
            <a:extLst>
              <a:ext uri="{FF2B5EF4-FFF2-40B4-BE49-F238E27FC236}">
                <a16:creationId xmlns:a16="http://schemas.microsoft.com/office/drawing/2014/main" xmlns="" id="{E80767E3-C145-4BD1-A6D1-13E2EFC8AC10}"/>
              </a:ext>
            </a:extLst>
          </p:cNvPr>
          <p:cNvSpPr txBox="1">
            <a:spLocks noChangeArrowheads="1"/>
          </p:cNvSpPr>
          <p:nvPr/>
        </p:nvSpPr>
        <p:spPr bwMode="auto">
          <a:xfrm>
            <a:off x="4076495" y="4953000"/>
            <a:ext cx="94128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Building</a:t>
            </a:r>
            <a:endParaRPr lang="en-US" altLang="en-US" sz="1800">
              <a:effectLst>
                <a:outerShdw blurRad="38100" dist="38100" dir="2700000" algn="tl">
                  <a:srgbClr val="FFFFFF"/>
                </a:outerShdw>
              </a:effectLst>
              <a:latin typeface="Arial Narrow" panose="020B0606020202030204" pitchFamily="34" charset="0"/>
            </a:endParaRPr>
          </a:p>
        </p:txBody>
      </p:sp>
      <p:sp>
        <p:nvSpPr>
          <p:cNvPr id="77" name="Text Box 63">
            <a:extLst>
              <a:ext uri="{FF2B5EF4-FFF2-40B4-BE49-F238E27FC236}">
                <a16:creationId xmlns:a16="http://schemas.microsoft.com/office/drawing/2014/main" xmlns="" id="{FC10A1EB-0B0F-4F34-8F94-7EB27BD730D7}"/>
              </a:ext>
            </a:extLst>
          </p:cNvPr>
          <p:cNvSpPr txBox="1">
            <a:spLocks noChangeArrowheads="1"/>
          </p:cNvSpPr>
          <p:nvPr/>
        </p:nvSpPr>
        <p:spPr bwMode="auto">
          <a:xfrm>
            <a:off x="6819695" y="5029200"/>
            <a:ext cx="94128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Building</a:t>
            </a:r>
            <a:endParaRPr lang="en-US" altLang="en-US" sz="1800">
              <a:effectLst>
                <a:outerShdw blurRad="38100" dist="38100" dir="2700000" algn="tl">
                  <a:srgbClr val="FFFFFF"/>
                </a:outerShdw>
              </a:effectLst>
              <a:latin typeface="Arial Narrow" panose="020B0606020202030204" pitchFamily="34" charset="0"/>
            </a:endParaRPr>
          </a:p>
        </p:txBody>
      </p:sp>
      <p:sp>
        <p:nvSpPr>
          <p:cNvPr id="78" name="Text Box 64">
            <a:extLst>
              <a:ext uri="{FF2B5EF4-FFF2-40B4-BE49-F238E27FC236}">
                <a16:creationId xmlns:a16="http://schemas.microsoft.com/office/drawing/2014/main" xmlns="" id="{4CFE16AE-4FE7-4665-8A9D-E81A64675E8E}"/>
              </a:ext>
            </a:extLst>
          </p:cNvPr>
          <p:cNvSpPr txBox="1">
            <a:spLocks noChangeArrowheads="1"/>
          </p:cNvSpPr>
          <p:nvPr/>
        </p:nvSpPr>
        <p:spPr bwMode="auto">
          <a:xfrm>
            <a:off x="8024883" y="4953000"/>
            <a:ext cx="7200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Arial Narrow" panose="020B0606020202030204" pitchFamily="34" charset="0"/>
              </a:rPr>
              <a:t>Room</a:t>
            </a:r>
            <a:endParaRPr lang="en-US" altLang="en-US" sz="1800">
              <a:effectLst>
                <a:outerShdw blurRad="38100" dist="38100" dir="2700000" algn="tl">
                  <a:srgbClr val="FFFFFF"/>
                </a:outerShdw>
              </a:effectLst>
              <a:latin typeface="Arial Narrow" panose="020B0606020202030204" pitchFamily="34" charset="0"/>
            </a:endParaRPr>
          </a:p>
        </p:txBody>
      </p:sp>
      <p:sp>
        <p:nvSpPr>
          <p:cNvPr id="79" name="Text Box 65">
            <a:extLst>
              <a:ext uri="{FF2B5EF4-FFF2-40B4-BE49-F238E27FC236}">
                <a16:creationId xmlns:a16="http://schemas.microsoft.com/office/drawing/2014/main" xmlns="" id="{F0177315-029E-43FC-9D53-D7AAFF9FA253}"/>
              </a:ext>
            </a:extLst>
          </p:cNvPr>
          <p:cNvSpPr txBox="1">
            <a:spLocks noChangeArrowheads="1"/>
          </p:cNvSpPr>
          <p:nvPr/>
        </p:nvSpPr>
        <p:spPr bwMode="auto">
          <a:xfrm>
            <a:off x="1301994" y="4281488"/>
            <a:ext cx="848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en-US" sz="1800" b="1" dirty="0">
                <a:latin typeface="Arial Narrow" panose="020B0606020202030204" pitchFamily="34" charset="0"/>
              </a:rPr>
              <a:t>“Clark”</a:t>
            </a:r>
          </a:p>
        </p:txBody>
      </p:sp>
      <p:sp>
        <p:nvSpPr>
          <p:cNvPr id="80" name="Text Box 66">
            <a:extLst>
              <a:ext uri="{FF2B5EF4-FFF2-40B4-BE49-F238E27FC236}">
                <a16:creationId xmlns:a16="http://schemas.microsoft.com/office/drawing/2014/main" xmlns="" id="{F499601A-D748-42CF-9AA4-F1B73E511945}"/>
              </a:ext>
            </a:extLst>
          </p:cNvPr>
          <p:cNvSpPr txBox="1">
            <a:spLocks noChangeArrowheads="1"/>
          </p:cNvSpPr>
          <p:nvPr/>
        </p:nvSpPr>
        <p:spPr bwMode="auto">
          <a:xfrm>
            <a:off x="2226211" y="4281488"/>
            <a:ext cx="83502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Narrow" panose="020B0606020202030204" pitchFamily="34" charset="0"/>
              </a:rPr>
              <a:t>“Smith”</a:t>
            </a:r>
          </a:p>
        </p:txBody>
      </p:sp>
      <p:sp>
        <p:nvSpPr>
          <p:cNvPr id="81" name="Text Box 67">
            <a:extLst>
              <a:ext uri="{FF2B5EF4-FFF2-40B4-BE49-F238E27FC236}">
                <a16:creationId xmlns:a16="http://schemas.microsoft.com/office/drawing/2014/main" xmlns="" id="{5F7334B9-0F0C-476E-B38E-BD5ECE00890B}"/>
              </a:ext>
            </a:extLst>
          </p:cNvPr>
          <p:cNvSpPr txBox="1">
            <a:spLocks noChangeArrowheads="1"/>
          </p:cNvSpPr>
          <p:nvPr/>
        </p:nvSpPr>
        <p:spPr bwMode="auto">
          <a:xfrm>
            <a:off x="3185061" y="4281488"/>
            <a:ext cx="49371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Arial Narrow" panose="020B0606020202030204" pitchFamily="34" charset="0"/>
              </a:rPr>
              <a:t>46</a:t>
            </a:r>
          </a:p>
        </p:txBody>
      </p:sp>
      <p:sp>
        <p:nvSpPr>
          <p:cNvPr id="82" name="Text Box 68">
            <a:extLst>
              <a:ext uri="{FF2B5EF4-FFF2-40B4-BE49-F238E27FC236}">
                <a16:creationId xmlns:a16="http://schemas.microsoft.com/office/drawing/2014/main" xmlns="" id="{17F67488-4B97-4D87-8AA2-E9DDE1CC513E}"/>
              </a:ext>
            </a:extLst>
          </p:cNvPr>
          <p:cNvSpPr txBox="1">
            <a:spLocks noChangeArrowheads="1"/>
          </p:cNvSpPr>
          <p:nvPr/>
        </p:nvSpPr>
        <p:spPr bwMode="auto">
          <a:xfrm>
            <a:off x="3623211" y="4281488"/>
            <a:ext cx="12668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Arial Narrow" panose="020B0606020202030204" pitchFamily="34" charset="0"/>
              </a:rPr>
              <a:t>“Gates 252”</a:t>
            </a:r>
          </a:p>
        </p:txBody>
      </p:sp>
      <p:sp>
        <p:nvSpPr>
          <p:cNvPr id="83" name="Text Box 69">
            <a:extLst>
              <a:ext uri="{FF2B5EF4-FFF2-40B4-BE49-F238E27FC236}">
                <a16:creationId xmlns:a16="http://schemas.microsoft.com/office/drawing/2014/main" xmlns="" id="{EFC59620-4918-40EE-A518-6BEE43155855}"/>
              </a:ext>
            </a:extLst>
          </p:cNvPr>
          <p:cNvSpPr txBox="1">
            <a:spLocks noChangeArrowheads="1"/>
          </p:cNvSpPr>
          <p:nvPr/>
        </p:nvSpPr>
        <p:spPr bwMode="auto">
          <a:xfrm>
            <a:off x="8406349" y="4343400"/>
            <a:ext cx="836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Narrow" panose="020B0606020202030204" pitchFamily="34" charset="0"/>
              </a:rPr>
              <a:t>“Lore”</a:t>
            </a:r>
          </a:p>
        </p:txBody>
      </p:sp>
      <p:sp>
        <p:nvSpPr>
          <p:cNvPr id="84" name="Text Box 70">
            <a:extLst>
              <a:ext uri="{FF2B5EF4-FFF2-40B4-BE49-F238E27FC236}">
                <a16:creationId xmlns:a16="http://schemas.microsoft.com/office/drawing/2014/main" xmlns="" id="{A56E8F72-B22F-4ADB-91A2-BEA21AF9802D}"/>
              </a:ext>
            </a:extLst>
          </p:cNvPr>
          <p:cNvSpPr txBox="1">
            <a:spLocks noChangeArrowheads="1"/>
          </p:cNvSpPr>
          <p:nvPr/>
        </p:nvSpPr>
        <p:spPr bwMode="auto">
          <a:xfrm>
            <a:off x="9392186" y="4343400"/>
            <a:ext cx="10541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Narrow" panose="020B0606020202030204" pitchFamily="34" charset="0"/>
              </a:rPr>
              <a:t>“Tsimmis”</a:t>
            </a:r>
          </a:p>
        </p:txBody>
      </p:sp>
      <p:sp>
        <p:nvSpPr>
          <p:cNvPr id="85" name="Text Box 71">
            <a:extLst>
              <a:ext uri="{FF2B5EF4-FFF2-40B4-BE49-F238E27FC236}">
                <a16:creationId xmlns:a16="http://schemas.microsoft.com/office/drawing/2014/main" xmlns="" id="{43AC85E7-CD42-4618-A69A-7997E9F210BC}"/>
              </a:ext>
            </a:extLst>
          </p:cNvPr>
          <p:cNvSpPr txBox="1">
            <a:spLocks noChangeArrowheads="1"/>
          </p:cNvSpPr>
          <p:nvPr/>
        </p:nvSpPr>
        <p:spPr bwMode="auto">
          <a:xfrm>
            <a:off x="5663149" y="4419600"/>
            <a:ext cx="9763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Narrow" panose="020B0606020202030204" pitchFamily="34" charset="0"/>
              </a:rPr>
              <a:t>“Jones”</a:t>
            </a:r>
          </a:p>
        </p:txBody>
      </p:sp>
      <p:sp>
        <p:nvSpPr>
          <p:cNvPr id="86" name="Text Box 72">
            <a:extLst>
              <a:ext uri="{FF2B5EF4-FFF2-40B4-BE49-F238E27FC236}">
                <a16:creationId xmlns:a16="http://schemas.microsoft.com/office/drawing/2014/main" xmlns="" id="{BDE899CE-F9B4-4030-A61A-1CE82999597B}"/>
              </a:ext>
            </a:extLst>
          </p:cNvPr>
          <p:cNvSpPr txBox="1">
            <a:spLocks noChangeArrowheads="1"/>
          </p:cNvSpPr>
          <p:nvPr/>
        </p:nvSpPr>
        <p:spPr bwMode="auto">
          <a:xfrm>
            <a:off x="6764874" y="4419600"/>
            <a:ext cx="492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Arial Narrow" panose="020B0606020202030204" pitchFamily="34" charset="0"/>
              </a:rPr>
              <a:t>28</a:t>
            </a:r>
          </a:p>
        </p:txBody>
      </p:sp>
      <p:sp>
        <p:nvSpPr>
          <p:cNvPr id="87" name="Line 73">
            <a:extLst>
              <a:ext uri="{FF2B5EF4-FFF2-40B4-BE49-F238E27FC236}">
                <a16:creationId xmlns:a16="http://schemas.microsoft.com/office/drawing/2014/main" xmlns="" id="{9D69A17F-ECC5-4C7A-86B6-AE2E0800FDF9}"/>
              </a:ext>
            </a:extLst>
          </p:cNvPr>
          <p:cNvSpPr>
            <a:spLocks noChangeShapeType="1"/>
          </p:cNvSpPr>
          <p:nvPr/>
        </p:nvSpPr>
        <p:spPr bwMode="auto">
          <a:xfrm>
            <a:off x="4678899" y="304800"/>
            <a:ext cx="563562"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9" name="Text Box 75">
            <a:extLst>
              <a:ext uri="{FF2B5EF4-FFF2-40B4-BE49-F238E27FC236}">
                <a16:creationId xmlns:a16="http://schemas.microsoft.com/office/drawing/2014/main" xmlns="" id="{7720D199-018F-4C37-A453-58CC8E868357}"/>
              </a:ext>
            </a:extLst>
          </p:cNvPr>
          <p:cNvSpPr txBox="1">
            <a:spLocks noChangeArrowheads="1"/>
          </p:cNvSpPr>
          <p:nvPr/>
        </p:nvSpPr>
        <p:spPr bwMode="auto">
          <a:xfrm>
            <a:off x="4186774" y="6019800"/>
            <a:ext cx="8350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Narrow" panose="020B0606020202030204" pitchFamily="34" charset="0"/>
              </a:rPr>
              <a:t>“CIS”</a:t>
            </a:r>
          </a:p>
        </p:txBody>
      </p:sp>
      <p:sp>
        <p:nvSpPr>
          <p:cNvPr id="90" name="Text Box 76">
            <a:extLst>
              <a:ext uri="{FF2B5EF4-FFF2-40B4-BE49-F238E27FC236}">
                <a16:creationId xmlns:a16="http://schemas.microsoft.com/office/drawing/2014/main" xmlns="" id="{2D808114-65B7-46F1-8548-1B98D3465CAD}"/>
              </a:ext>
            </a:extLst>
          </p:cNvPr>
          <p:cNvSpPr txBox="1">
            <a:spLocks noChangeArrowheads="1"/>
          </p:cNvSpPr>
          <p:nvPr/>
        </p:nvSpPr>
        <p:spPr bwMode="auto">
          <a:xfrm>
            <a:off x="5031324" y="6019800"/>
            <a:ext cx="8350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Narrow" panose="020B0606020202030204" pitchFamily="34" charset="0"/>
              </a:rPr>
              <a:t>“411”</a:t>
            </a:r>
          </a:p>
        </p:txBody>
      </p:sp>
      <p:sp>
        <p:nvSpPr>
          <p:cNvPr id="91" name="Text Box 77">
            <a:extLst>
              <a:ext uri="{FF2B5EF4-FFF2-40B4-BE49-F238E27FC236}">
                <a16:creationId xmlns:a16="http://schemas.microsoft.com/office/drawing/2014/main" xmlns="" id="{3E605C2C-45E4-4BED-9744-F08C35D54026}"/>
              </a:ext>
            </a:extLst>
          </p:cNvPr>
          <p:cNvSpPr txBox="1">
            <a:spLocks noChangeArrowheads="1"/>
          </p:cNvSpPr>
          <p:nvPr/>
        </p:nvSpPr>
        <p:spPr bwMode="auto">
          <a:xfrm>
            <a:off x="7071261" y="6019800"/>
            <a:ext cx="8350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Narrow" panose="020B0606020202030204" pitchFamily="34" charset="0"/>
              </a:rPr>
              <a:t>“CIS”</a:t>
            </a:r>
          </a:p>
        </p:txBody>
      </p:sp>
      <p:sp>
        <p:nvSpPr>
          <p:cNvPr id="92" name="Text Box 78">
            <a:extLst>
              <a:ext uri="{FF2B5EF4-FFF2-40B4-BE49-F238E27FC236}">
                <a16:creationId xmlns:a16="http://schemas.microsoft.com/office/drawing/2014/main" xmlns="" id="{FEC0A570-A6CC-4372-9B13-9A6C8D2221D7}"/>
              </a:ext>
            </a:extLst>
          </p:cNvPr>
          <p:cNvSpPr txBox="1">
            <a:spLocks noChangeArrowheads="1"/>
          </p:cNvSpPr>
          <p:nvPr/>
        </p:nvSpPr>
        <p:spPr bwMode="auto">
          <a:xfrm>
            <a:off x="7844374" y="6019800"/>
            <a:ext cx="8350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a:latin typeface="Arial Narrow" panose="020B0606020202030204" pitchFamily="34" charset="0"/>
              </a:rPr>
              <a:t>252</a:t>
            </a:r>
          </a:p>
        </p:txBody>
      </p:sp>
    </p:spTree>
    <p:extLst>
      <p:ext uri="{BB962C8B-B14F-4D97-AF65-F5344CB8AC3E}">
        <p14:creationId xmlns:p14="http://schemas.microsoft.com/office/powerpoint/2010/main" xmlns="" val="136029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56C97-A88A-4BF7-9552-EFF1BE1EEA0C}"/>
              </a:ext>
            </a:extLst>
          </p:cNvPr>
          <p:cNvSpPr>
            <a:spLocks noGrp="1"/>
          </p:cNvSpPr>
          <p:nvPr>
            <p:ph type="ctrTitle"/>
          </p:nvPr>
        </p:nvSpPr>
        <p:spPr>
          <a:xfrm>
            <a:off x="270052" y="243889"/>
            <a:ext cx="5388626" cy="1174094"/>
          </a:xfrm>
        </p:spPr>
        <p:txBody>
          <a:bodyPr>
            <a:normAutofit fontScale="90000"/>
          </a:bodyPr>
          <a:lstStyle/>
          <a:p>
            <a: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t>Lore and Lorel</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89FE926B-4517-4819-85B2-558350C61167}"/>
              </a:ext>
            </a:extLst>
          </p:cNvPr>
          <p:cNvSpPr>
            <a:spLocks noGrp="1"/>
          </p:cNvSpPr>
          <p:nvPr>
            <p:ph type="subTitle" idx="1"/>
          </p:nvPr>
        </p:nvSpPr>
        <p:spPr>
          <a:xfrm>
            <a:off x="270052" y="1325217"/>
            <a:ext cx="11338852" cy="5288893"/>
          </a:xfrm>
        </p:spPr>
        <p:txBody>
          <a:bodyPr>
            <a:normAutofit fontScale="92500" lnSpcReduction="10000"/>
          </a:bodyPr>
          <a:lstStyle/>
          <a:p>
            <a:pPr marR="0" lvl="0" algn="just">
              <a:lnSpc>
                <a:spcPct val="107000"/>
              </a:lnSpc>
              <a:spcBef>
                <a:spcPts val="0"/>
              </a:spcBef>
              <a:spcAft>
                <a:spcPts val="0"/>
              </a:spcAft>
            </a:pPr>
            <a:r>
              <a:rPr lang="en-US" sz="2800" b="1" dirty="0">
                <a:effectLst/>
                <a:latin typeface="Times New Roman" pitchFamily="18" charset="0"/>
                <a:ea typeface="Calibri" panose="020F0502020204030204" pitchFamily="34" charset="0"/>
                <a:cs typeface="Times New Roman" pitchFamily="18" charset="0"/>
              </a:rPr>
              <a:t>Lore :</a:t>
            </a:r>
          </a:p>
          <a:p>
            <a:pPr marR="0" lvl="0" algn="just">
              <a:lnSpc>
                <a:spcPct val="107000"/>
              </a:lnSpc>
              <a:spcBef>
                <a:spcPts val="0"/>
              </a:spcBef>
              <a:spcAft>
                <a:spcPts val="0"/>
              </a:spcAft>
            </a:pPr>
            <a:endParaRPr lang="en-US"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itchFamily="18" charset="0"/>
                <a:ea typeface="Calibri" panose="020F0502020204030204" pitchFamily="34" charset="0"/>
                <a:cs typeface="Times New Roman" pitchFamily="18" charset="0"/>
              </a:rPr>
              <a:t>Lore is </a:t>
            </a:r>
            <a:r>
              <a:rPr lang="en-US" b="1" dirty="0">
                <a:effectLst/>
                <a:latin typeface="Times New Roman" pitchFamily="18" charset="0"/>
                <a:ea typeface="Calibri" panose="020F0502020204030204" pitchFamily="34" charset="0"/>
                <a:cs typeface="Times New Roman" pitchFamily="18" charset="0"/>
              </a:rPr>
              <a:t>Lightweight Object Repository</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itchFamily="18" charset="0"/>
                <a:ea typeface="Calibri" panose="020F0502020204030204" pitchFamily="34" charset="0"/>
                <a:cs typeface="Times New Roman" pitchFamily="18" charset="0"/>
              </a:rPr>
              <a:t>Lore</a:t>
            </a:r>
            <a:r>
              <a:rPr lang="en-US" b="1" dirty="0">
                <a:effectLst/>
                <a:latin typeface="Times New Roman" pitchFamily="18" charset="0"/>
                <a:ea typeface="Calibri" panose="020F0502020204030204" pitchFamily="34" charset="0"/>
                <a:cs typeface="Times New Roman" pitchFamily="18" charset="0"/>
              </a:rPr>
              <a:t> </a:t>
            </a:r>
            <a:r>
              <a:rPr lang="en-US" dirty="0">
                <a:effectLst/>
                <a:latin typeface="Times New Roman" pitchFamily="18" charset="0"/>
                <a:ea typeface="Calibri" panose="020F0502020204030204" pitchFamily="34" charset="0"/>
                <a:cs typeface="Times New Roman" pitchFamily="18" charset="0"/>
              </a:rPr>
              <a:t>is  a DBMS designed specifically for managing semi-structured information, such as </a:t>
            </a:r>
            <a:r>
              <a:rPr lang="en-US" dirty="0" smtClean="0">
                <a:effectLst/>
                <a:latin typeface="Times New Roman" pitchFamily="18" charset="0"/>
                <a:ea typeface="Calibri" panose="020F0502020204030204" pitchFamily="34" charset="0"/>
                <a:cs typeface="Times New Roman" pitchFamily="18" charset="0"/>
              </a:rPr>
              <a:t>XML</a:t>
            </a:r>
          </a:p>
          <a:p>
            <a:pPr marL="342900" marR="0" lvl="0" indent="-342900" algn="just">
              <a:lnSpc>
                <a:spcPct val="107000"/>
              </a:lnSpc>
              <a:spcBef>
                <a:spcPts val="0"/>
              </a:spcBef>
              <a:spcAft>
                <a:spcPts val="0"/>
              </a:spcAft>
              <a:buFont typeface="Symbol" panose="05050102010706020507" pitchFamily="18" charset="2"/>
              <a:buChar char=""/>
            </a:pPr>
            <a:r>
              <a:rPr lang="en-US" dirty="0" smtClean="0">
                <a:latin typeface="Times New Roman" pitchFamily="18" charset="0"/>
                <a:cs typeface="Times New Roman" pitchFamily="18" charset="0"/>
              </a:rPr>
              <a:t>The data model used in Lore is a </a:t>
            </a:r>
            <a:r>
              <a:rPr lang="en-US" b="1" dirty="0" smtClean="0">
                <a:latin typeface="Times New Roman" pitchFamily="18" charset="0"/>
                <a:cs typeface="Times New Roman" pitchFamily="18" charset="0"/>
              </a:rPr>
              <a:t>"lightweight" </a:t>
            </a:r>
            <a:r>
              <a:rPr lang="en-US" dirty="0" smtClean="0">
                <a:latin typeface="Times New Roman" pitchFamily="18" charset="0"/>
                <a:cs typeface="Times New Roman" pitchFamily="18" charset="0"/>
              </a:rPr>
              <a:t>object model called OEM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Object Exchange Model</a:t>
            </a:r>
            <a:r>
              <a:rPr lang="en-US" dirty="0" smtClean="0">
                <a:latin typeface="Times New Roman" pitchFamily="18" charset="0"/>
                <a:cs typeface="Times New Roman" pitchFamily="18" charset="0"/>
              </a:rPr>
              <a:t>)</a:t>
            </a:r>
          </a:p>
          <a:p>
            <a:pPr marL="342900" marR="0" lvl="0" indent="-342900" algn="just">
              <a:lnSpc>
                <a:spcPct val="107000"/>
              </a:lnSpc>
              <a:spcBef>
                <a:spcPts val="0"/>
              </a:spcBef>
              <a:spcAft>
                <a:spcPts val="0"/>
              </a:spcAft>
              <a:buFont typeface="Symbol" panose="05050102010706020507" pitchFamily="18" charset="2"/>
              <a:buChar char=""/>
            </a:pPr>
            <a:r>
              <a:rPr lang="en-US" dirty="0" smtClean="0">
                <a:latin typeface="Times New Roman" pitchFamily="18" charset="0"/>
                <a:cs typeface="Times New Roman" pitchFamily="18" charset="0"/>
              </a:rPr>
              <a:t> Lore itself also is </a:t>
            </a:r>
            <a:r>
              <a:rPr lang="en-US" b="1" dirty="0" smtClean="0">
                <a:latin typeface="Times New Roman" pitchFamily="18" charset="0"/>
                <a:cs typeface="Times New Roman" pitchFamily="18" charset="0"/>
              </a:rPr>
              <a:t>"lightweight</a:t>
            </a:r>
            <a:r>
              <a:rPr lang="en-US" dirty="0" smtClean="0">
                <a:latin typeface="Times New Roman" pitchFamily="18" charset="0"/>
                <a:cs typeface="Times New Roman" pitchFamily="18" charset="0"/>
              </a:rPr>
              <a:t>," in the sense that it is a repository and a query engine but not a full-feature database management </a:t>
            </a:r>
            <a:r>
              <a:rPr lang="en-US" dirty="0" smtClean="0">
                <a:latin typeface="Times New Roman" pitchFamily="18" charset="0"/>
                <a:cs typeface="Times New Roman" pitchFamily="18" charset="0"/>
              </a:rPr>
              <a:t>system.</a:t>
            </a:r>
            <a:endParaRPr lang="en-US" dirty="0">
              <a:effectLst/>
              <a:latin typeface="Times New Roman" pitchFamily="18" charset="0"/>
              <a:ea typeface="Calibri" panose="020F0502020204030204" pitchFamily="34" charset="0"/>
              <a:cs typeface="Times New Roman" pitchFamily="18" charset="0"/>
            </a:endParaRPr>
          </a:p>
          <a:p>
            <a:pPr marR="0" lvl="0" algn="just">
              <a:lnSpc>
                <a:spcPct val="107000"/>
              </a:lnSpc>
              <a:spcBef>
                <a:spcPts val="0"/>
              </a:spcBef>
              <a:spcAft>
                <a:spcPts val="0"/>
              </a:spcAft>
            </a:pPr>
            <a:endParaRPr lang="en-US" b="1" dirty="0">
              <a:effectLst/>
              <a:latin typeface="Times New Roman" pitchFamily="18" charset="0"/>
              <a:ea typeface="Calibri" panose="020F0502020204030204" pitchFamily="34" charset="0"/>
              <a:cs typeface="Times New Roman" pitchFamily="18" charset="0"/>
            </a:endParaRPr>
          </a:p>
          <a:p>
            <a:pPr marR="0" lvl="0" algn="just">
              <a:lnSpc>
                <a:spcPct val="107000"/>
              </a:lnSpc>
              <a:spcBef>
                <a:spcPts val="0"/>
              </a:spcBef>
              <a:spcAft>
                <a:spcPts val="0"/>
              </a:spcAft>
            </a:pPr>
            <a:r>
              <a:rPr lang="en-US" b="1" dirty="0">
                <a:effectLst/>
                <a:latin typeface="Times New Roman" pitchFamily="18" charset="0"/>
                <a:ea typeface="Calibri" panose="020F0502020204030204" pitchFamily="34" charset="0"/>
                <a:cs typeface="Times New Roman" pitchFamily="18" charset="0"/>
              </a:rPr>
              <a:t>Lorel:</a:t>
            </a:r>
          </a:p>
          <a:p>
            <a:pPr marR="0" lvl="0" algn="just">
              <a:lnSpc>
                <a:spcPct val="107000"/>
              </a:lnSpc>
              <a:spcBef>
                <a:spcPts val="0"/>
              </a:spcBef>
              <a:spcAft>
                <a:spcPts val="0"/>
              </a:spcAft>
            </a:pPr>
            <a:endParaRPr lang="en-US"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b="1" dirty="0">
                <a:effectLst/>
                <a:latin typeface="Times New Roman" pitchFamily="18" charset="0"/>
                <a:ea typeface="Calibri" panose="020F0502020204030204" pitchFamily="34" charset="0"/>
                <a:cs typeface="Times New Roman" pitchFamily="18" charset="0"/>
              </a:rPr>
              <a:t>Lorel (Lore’s Query Language) </a:t>
            </a:r>
            <a:r>
              <a:rPr lang="en-US" dirty="0">
                <a:effectLst/>
                <a:latin typeface="Times New Roman" pitchFamily="18" charset="0"/>
                <a:ea typeface="Calibri" panose="020F0502020204030204" pitchFamily="34" charset="0"/>
                <a:cs typeface="Times New Roman" pitchFamily="18" charset="0"/>
              </a:rPr>
              <a:t>is an extension of Object Query Language(OQL).</a:t>
            </a:r>
          </a:p>
          <a:p>
            <a:pPr marL="342900" marR="0" lvl="0" indent="-342900" algn="just">
              <a:lnSpc>
                <a:spcPct val="107000"/>
              </a:lnSpc>
              <a:spcBef>
                <a:spcPts val="0"/>
              </a:spcBef>
              <a:spcAft>
                <a:spcPts val="800"/>
              </a:spcAft>
              <a:buFont typeface="Symbol" panose="05050102010706020507" pitchFamily="18" charset="2"/>
              <a:buChar char=""/>
            </a:pPr>
            <a:r>
              <a:rPr lang="en-US" dirty="0">
                <a:effectLst/>
                <a:latin typeface="Times New Roman" pitchFamily="18" charset="0"/>
                <a:ea typeface="Calibri" panose="020F0502020204030204" pitchFamily="34" charset="0"/>
                <a:cs typeface="Times New Roman" pitchFamily="18" charset="0"/>
              </a:rPr>
              <a:t>Lorel supports </a:t>
            </a:r>
            <a:r>
              <a:rPr lang="en-US" b="1" dirty="0">
                <a:effectLst/>
                <a:latin typeface="Times New Roman" pitchFamily="18" charset="0"/>
                <a:ea typeface="Calibri" panose="020F0502020204030204" pitchFamily="34" charset="0"/>
                <a:cs typeface="Times New Roman" pitchFamily="18" charset="0"/>
              </a:rPr>
              <a:t>path expressions</a:t>
            </a:r>
            <a:r>
              <a:rPr lang="en-US" dirty="0">
                <a:effectLst/>
                <a:latin typeface="Times New Roman" pitchFamily="18" charset="0"/>
                <a:ea typeface="Calibri" panose="020F0502020204030204" pitchFamily="34" charset="0"/>
                <a:cs typeface="Times New Roman" pitchFamily="18" charset="0"/>
              </a:rPr>
              <a:t> for traversing graph data</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Times New Roman" pitchFamily="18" charset="0"/>
                <a:ea typeface="Calibri" panose="020F0502020204030204" pitchFamily="34" charset="0"/>
                <a:cs typeface="Times New Roman" pitchFamily="18" charset="0"/>
              </a:rPr>
              <a:t>A simple path expression is a name followed by a sequence of labels.</a:t>
            </a:r>
          </a:p>
          <a:p>
            <a:pPr algn="just">
              <a:lnSpc>
                <a:spcPct val="107000"/>
              </a:lnSpc>
              <a:spcBef>
                <a:spcPts val="0"/>
              </a:spcBef>
            </a:pP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DBGroup.Member.Office</a:t>
            </a:r>
            <a:r>
              <a:rPr lang="en-US" altLang="en-US" dirty="0">
                <a:latin typeface="Times New Roman" pitchFamily="18" charset="0"/>
                <a:cs typeface="Times New Roman" pitchFamily="18" charset="0"/>
              </a:rPr>
              <a:t>  is a path expression</a:t>
            </a:r>
            <a:endParaRPr lang="en-US" dirty="0">
              <a:effectLst/>
              <a:latin typeface="Times New Roman" pitchFamily="18" charset="0"/>
              <a:ea typeface="Calibri" panose="020F0502020204030204" pitchFamily="34"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3267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ED9018B-A4B4-426D-93C8-41FD8C5C0118}"/>
              </a:ext>
            </a:extLst>
          </p:cNvPr>
          <p:cNvSpPr>
            <a:spLocks noGrp="1"/>
          </p:cNvSpPr>
          <p:nvPr>
            <p:ph type="subTitle" idx="1"/>
          </p:nvPr>
        </p:nvSpPr>
        <p:spPr>
          <a:xfrm>
            <a:off x="238538" y="450573"/>
            <a:ext cx="11675165" cy="6175513"/>
          </a:xfrm>
        </p:spPr>
        <p:txBody>
          <a:bodyPr/>
          <a:lstStyle/>
          <a:p>
            <a:pPr algn="just"/>
            <a:r>
              <a:rPr lang="en-US" b="1" dirty="0">
                <a:latin typeface="Times New Roman" panose="02020603050405020304" pitchFamily="18" charset="0"/>
                <a:cs typeface="Times New Roman" panose="02020603050405020304" pitchFamily="18" charset="0"/>
              </a:rPr>
              <a:t>Example:</a:t>
            </a:r>
          </a:p>
          <a:p>
            <a:pPr algn="just"/>
            <a:r>
              <a:rPr lang="en-US" b="1" dirty="0">
                <a:latin typeface="Times New Roman" panose="02020603050405020304" pitchFamily="18" charset="0"/>
                <a:cs typeface="Times New Roman" panose="02020603050405020304" pitchFamily="18" charset="0"/>
              </a:rPr>
              <a:t>Query to get data of </a:t>
            </a:r>
            <a:r>
              <a:rPr lang="en-US" b="1" dirty="0" smtClean="0">
                <a:latin typeface="Times New Roman" panose="02020603050405020304" pitchFamily="18" charset="0"/>
                <a:cs typeface="Times New Roman" panose="02020603050405020304" pitchFamily="18" charset="0"/>
              </a:rPr>
              <a:t> office of members </a:t>
            </a:r>
            <a:r>
              <a:rPr lang="en-US" b="1" dirty="0">
                <a:latin typeface="Times New Roman" panose="02020603050405020304" pitchFamily="18" charset="0"/>
                <a:cs typeface="Times New Roman" panose="02020603050405020304" pitchFamily="18" charset="0"/>
              </a:rPr>
              <a:t>having age &gt;30</a:t>
            </a:r>
          </a:p>
          <a:p>
            <a:pPr algn="just"/>
            <a:r>
              <a:rPr lang="en-US" b="1" dirty="0">
                <a:latin typeface="Times New Roman" panose="02020603050405020304" pitchFamily="18" charset="0"/>
                <a:cs typeface="Times New Roman" panose="02020603050405020304" pitchFamily="18" charset="0"/>
              </a:rPr>
              <a:t>In SQL style:</a:t>
            </a:r>
          </a:p>
          <a:p>
            <a:r>
              <a:rPr lang="en-US" dirty="0">
                <a:effectLst/>
                <a:latin typeface="Times New Roman" panose="02020603050405020304" pitchFamily="18" charset="0"/>
                <a:cs typeface="Times New Roman" panose="02020603050405020304" pitchFamily="18" charset="0"/>
              </a:rPr>
              <a:t>Select </a:t>
            </a:r>
            <a:r>
              <a:rPr lang="en-US" dirty="0" err="1">
                <a:effectLst/>
                <a:latin typeface="Times New Roman" panose="02020603050405020304" pitchFamily="18" charset="0"/>
                <a:cs typeface="Times New Roman" panose="02020603050405020304" pitchFamily="18" charset="0"/>
              </a:rPr>
              <a:t>DBGroup.Member.Office</a:t>
            </a:r>
            <a:r>
              <a:rPr lang="en-US" dirty="0">
                <a:effectLst/>
                <a:latin typeface="Times New Roman" panose="02020603050405020304" pitchFamily="18" charset="0"/>
                <a:cs typeface="Times New Roman" panose="02020603050405020304" pitchFamily="18" charset="0"/>
              </a:rPr>
              <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	where </a:t>
            </a:r>
            <a:r>
              <a:rPr lang="en-US" dirty="0" err="1">
                <a:effectLst/>
                <a:latin typeface="Times New Roman" panose="02020603050405020304" pitchFamily="18" charset="0"/>
                <a:cs typeface="Times New Roman" panose="02020603050405020304" pitchFamily="18" charset="0"/>
              </a:rPr>
              <a:t>DBGroup.Member.Age</a:t>
            </a:r>
            <a:r>
              <a:rPr lang="en-US" dirty="0">
                <a:effectLst/>
                <a:latin typeface="Times New Roman" panose="02020603050405020304" pitchFamily="18" charset="0"/>
                <a:cs typeface="Times New Roman" panose="02020603050405020304" pitchFamily="18" charset="0"/>
              </a:rPr>
              <a:t> &gt; 30</a:t>
            </a:r>
          </a:p>
          <a:p>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In OQL style:</a:t>
            </a:r>
          </a:p>
          <a:p>
            <a:r>
              <a:rPr lang="en-US" altLang="en-US" dirty="0">
                <a:latin typeface="Times New Roman" panose="02020603050405020304" pitchFamily="18" charset="0"/>
                <a:cs typeface="Times New Roman" panose="02020603050405020304" pitchFamily="18" charset="0"/>
              </a:rPr>
              <a:t>select O from </a:t>
            </a:r>
            <a:r>
              <a:rPr lang="en-US" altLang="en-US" dirty="0" err="1">
                <a:latin typeface="Times New Roman" panose="02020603050405020304" pitchFamily="18" charset="0"/>
                <a:cs typeface="Times New Roman" panose="02020603050405020304" pitchFamily="18" charset="0"/>
              </a:rPr>
              <a:t>DBGroup.Member</a:t>
            </a:r>
            <a:r>
              <a:rPr lang="en-US" altLang="en-US" dirty="0">
                <a:latin typeface="Times New Roman" panose="02020603050405020304" pitchFamily="18" charset="0"/>
                <a:cs typeface="Times New Roman" panose="02020603050405020304" pitchFamily="18" charset="0"/>
              </a:rPr>
              <a:t> M, </a:t>
            </a:r>
            <a:r>
              <a:rPr lang="en-US" altLang="en-US" dirty="0" err="1">
                <a:latin typeface="Times New Roman" panose="02020603050405020304" pitchFamily="18" charset="0"/>
                <a:cs typeface="Times New Roman" panose="02020603050405020304" pitchFamily="18" charset="0"/>
              </a:rPr>
              <a:t>M.Office</a:t>
            </a:r>
            <a:r>
              <a:rPr lang="en-US" altLang="en-US" dirty="0">
                <a:latin typeface="Times New Roman" panose="02020603050405020304" pitchFamily="18" charset="0"/>
                <a:cs typeface="Times New Roman" panose="02020603050405020304" pitchFamily="18" charset="0"/>
              </a:rPr>
              <a:t> O</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where exists y in </a:t>
            </a:r>
            <a:r>
              <a:rPr lang="en-US" altLang="en-US" dirty="0" err="1">
                <a:latin typeface="Times New Roman" panose="02020603050405020304" pitchFamily="18" charset="0"/>
                <a:cs typeface="Times New Roman" panose="02020603050405020304" pitchFamily="18" charset="0"/>
              </a:rPr>
              <a:t>M.Age</a:t>
            </a:r>
            <a:r>
              <a:rPr lang="en-US" altLang="en-US" dirty="0">
                <a:latin typeface="Times New Roman" panose="02020603050405020304" pitchFamily="18" charset="0"/>
                <a:cs typeface="Times New Roman" panose="02020603050405020304" pitchFamily="18" charset="0"/>
              </a:rPr>
              <a:t> : y &gt; 30</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999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ED9018B-A4B4-426D-93C8-41FD8C5C0118}"/>
              </a:ext>
            </a:extLst>
          </p:cNvPr>
          <p:cNvSpPr>
            <a:spLocks noGrp="1"/>
          </p:cNvSpPr>
          <p:nvPr>
            <p:ph type="subTitle" idx="1"/>
          </p:nvPr>
        </p:nvSpPr>
        <p:spPr>
          <a:xfrm>
            <a:off x="238538" y="450573"/>
            <a:ext cx="11675165" cy="6175513"/>
          </a:xfrm>
        </p:spPr>
        <p:txBody>
          <a:bodyPr/>
          <a:lstStyle/>
          <a:p>
            <a:pPr lvl="1">
              <a:buFont typeface="Wingdings" panose="05000000000000000000" pitchFamily="2" charset="2"/>
              <a:buNone/>
            </a:pPr>
            <a:endParaRPr lang="en-US" altLang="en-US" sz="2400" dirty="0">
              <a:latin typeface="Comic Sans MS" panose="030F0702030302020204" pitchFamily="66" charset="0"/>
            </a:endParaRPr>
          </a:p>
          <a:p>
            <a:pPr lvl="1" algn="l">
              <a:buFont typeface="Wingdings" panose="05000000000000000000" pitchFamily="2" charset="2"/>
              <a:buNone/>
            </a:pPr>
            <a:r>
              <a:rPr lang="en-US" altLang="en-US" sz="2400" b="1" dirty="0">
                <a:latin typeface="Times New Roman" panose="02020603050405020304" pitchFamily="18" charset="0"/>
                <a:cs typeface="Times New Roman" panose="02020603050405020304" pitchFamily="18" charset="0"/>
              </a:rPr>
              <a:t>Result:</a:t>
            </a:r>
          </a:p>
          <a:p>
            <a:pPr lvl="1">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Office “Gates252”</a:t>
            </a:r>
          </a:p>
          <a:p>
            <a:pPr lvl="1">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Office</a:t>
            </a:r>
          </a:p>
          <a:p>
            <a:pPr lvl="1">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Building “CIS”</a:t>
            </a:r>
          </a:p>
          <a:p>
            <a:pPr lvl="1">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Room “411”</a:t>
            </a:r>
          </a:p>
          <a:p>
            <a:pPr algn="l"/>
            <a:endParaRPr lang="en-US" dirty="0"/>
          </a:p>
        </p:txBody>
      </p:sp>
    </p:spTree>
    <p:extLst>
      <p:ext uri="{BB962C8B-B14F-4D97-AF65-F5344CB8AC3E}">
        <p14:creationId xmlns:p14="http://schemas.microsoft.com/office/powerpoint/2010/main" xmlns="" val="156273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828</TotalTime>
  <Words>2690</Words>
  <Application>Microsoft Office PowerPoint</Application>
  <PresentationFormat>Custom</PresentationFormat>
  <Paragraphs>363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Damask</vt:lpstr>
      <vt:lpstr>Semi-structured data &amp; xml</vt:lpstr>
      <vt:lpstr>difference between structured and unstructured data and semi structured data</vt:lpstr>
      <vt:lpstr>Semi-structured Data </vt:lpstr>
      <vt:lpstr> Object Exchange Model (OEM) </vt:lpstr>
      <vt:lpstr>Slide 5</vt:lpstr>
      <vt:lpstr>Slide 6</vt:lpstr>
      <vt:lpstr>Lore and Lorel </vt:lpstr>
      <vt:lpstr>Slide 8</vt:lpstr>
      <vt:lpstr>Slide 9</vt:lpstr>
      <vt:lpstr>DataGuides </vt:lpstr>
      <vt:lpstr>Example:</vt:lpstr>
      <vt:lpstr>Introduction to XML </vt:lpstr>
      <vt:lpstr>Slide 13</vt:lpstr>
      <vt:lpstr>The Difference Between XML and HTML </vt:lpstr>
      <vt:lpstr>Document Type Deﬁnitions (DTDs) </vt:lpstr>
      <vt:lpstr>Slide 16</vt:lpstr>
      <vt:lpstr>DOCTYPE</vt:lpstr>
      <vt:lpstr>Element</vt:lpstr>
      <vt:lpstr>Element</vt:lpstr>
      <vt:lpstr>Attributes</vt:lpstr>
      <vt:lpstr>Slide 21</vt:lpstr>
      <vt:lpstr>Slide 22</vt:lpstr>
      <vt:lpstr>XML  Schema </vt:lpstr>
      <vt:lpstr>Slide 24</vt:lpstr>
      <vt:lpstr>Resource Description Framework (RDF) </vt:lpstr>
      <vt:lpstr>Slide 26</vt:lpstr>
      <vt:lpstr>Slide 27</vt:lpstr>
      <vt:lpstr>XML Query Languages </vt:lpstr>
      <vt:lpstr>XML Query Working Group</vt:lpstr>
      <vt:lpstr>Slide 30</vt:lpstr>
      <vt:lpstr>SPARQL  </vt:lpstr>
      <vt:lpstr>Path expressions</vt:lpstr>
      <vt:lpstr>Slide 33</vt:lpstr>
      <vt:lpstr>Slide 34</vt:lpstr>
      <vt:lpstr>XML and Databases </vt:lpstr>
      <vt:lpstr>Data centric  </vt:lpstr>
      <vt:lpstr>Document centric  </vt:lpstr>
      <vt:lpstr>Storing XML in Databases</vt:lpstr>
      <vt:lpstr>Slide 39</vt:lpstr>
      <vt:lpstr>XML and SQL </vt:lpstr>
      <vt:lpstr>Slide 41</vt:lpstr>
      <vt:lpstr>Slide 42</vt:lpstr>
      <vt:lpstr>Native XML Databases</vt:lpstr>
      <vt:lpstr>Slide 44</vt:lpstr>
      <vt:lpstr>Slide 45</vt:lpstr>
      <vt:lpstr>THANK YOU</vt:lpstr>
      <vt:lpstr>Any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Semi-structured Data</dc:title>
  <dc:creator>aash fati</dc:creator>
  <cp:lastModifiedBy>CAO MINUTES OF GRIEVANCE COMMITEE</cp:lastModifiedBy>
  <cp:revision>38</cp:revision>
  <dcterms:created xsi:type="dcterms:W3CDTF">2021-01-04T06:58:21Z</dcterms:created>
  <dcterms:modified xsi:type="dcterms:W3CDTF">2021-01-19T06:07:42Z</dcterms:modified>
</cp:coreProperties>
</file>