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265" r:id="rId14"/>
    <p:sldId id="283" r:id="rId15"/>
    <p:sldId id="284" r:id="rId16"/>
    <p:sldId id="285" r:id="rId17"/>
    <p:sldId id="306" r:id="rId18"/>
    <p:sldId id="286" r:id="rId19"/>
    <p:sldId id="288" r:id="rId20"/>
    <p:sldId id="289" r:id="rId21"/>
    <p:sldId id="29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FF66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68A57-E7E3-4052-AC4B-C3D4EA206A09}" v="2394" dt="2020-12-13T03:10:4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pPr/>
              <a:t>1/11/2021</a:t>
            </a:fld>
            <a:endParaRPr lang="en-US" dirty="0"/>
          </a:p>
        </p:txBody>
      </p:sp>
      <p:sp>
        <p:nvSpPr>
          <p:cNvPr id="5" name="Footer Placeholder 4">
            <a:extLst>
              <a:ext uri="{FF2B5EF4-FFF2-40B4-BE49-F238E27FC236}">
                <a16:creationId xmlns=""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90574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5" name="Footer Placeholder 4">
            <a:extLst>
              <a:ext uri="{FF2B5EF4-FFF2-40B4-BE49-F238E27FC236}">
                <a16:creationId xmlns=""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03325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5" name="Footer Placeholder 4">
            <a:extLst>
              <a:ext uri="{FF2B5EF4-FFF2-40B4-BE49-F238E27FC236}">
                <a16:creationId xmlns=""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05822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pPr/>
              <a:t>1/11/2021</a:t>
            </a:fld>
            <a:endParaRPr lang="en-US" dirty="0"/>
          </a:p>
        </p:txBody>
      </p:sp>
      <p:sp>
        <p:nvSpPr>
          <p:cNvPr id="5" name="Footer Placeholder 4">
            <a:extLst>
              <a:ext uri="{FF2B5EF4-FFF2-40B4-BE49-F238E27FC236}">
                <a16:creationId xmlns=""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48033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5" name="Footer Placeholder 4">
            <a:extLst>
              <a:ext uri="{FF2B5EF4-FFF2-40B4-BE49-F238E27FC236}">
                <a16:creationId xmlns=""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9" name="Freeform: Shape 8">
            <a:extLst>
              <a:ext uri="{FF2B5EF4-FFF2-40B4-BE49-F238E27FC236}">
                <a16:creationId xmlns=""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4332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6" name="Footer Placeholder 5">
            <a:extLst>
              <a:ext uri="{FF2B5EF4-FFF2-40B4-BE49-F238E27FC236}">
                <a16:creationId xmlns=""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85898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8" name="Footer Placeholder 7">
            <a:extLst>
              <a:ext uri="{FF2B5EF4-FFF2-40B4-BE49-F238E27FC236}">
                <a16:creationId xmlns=""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10" name="Freeform: Shape 9">
            <a:extLst>
              <a:ext uri="{FF2B5EF4-FFF2-40B4-BE49-F238E27FC236}">
                <a16:creationId xmlns=""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26623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4" name="Footer Placeholder 3">
            <a:extLst>
              <a:ext uri="{FF2B5EF4-FFF2-40B4-BE49-F238E27FC236}">
                <a16:creationId xmlns=""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6" name="Freeform: Shape 5">
            <a:extLst>
              <a:ext uri="{FF2B5EF4-FFF2-40B4-BE49-F238E27FC236}">
                <a16:creationId xmlns=""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75803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3" name="Footer Placeholder 2">
            <a:extLst>
              <a:ext uri="{FF2B5EF4-FFF2-40B4-BE49-F238E27FC236}">
                <a16:creationId xmlns=""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5" name="Freeform: Shape 4">
            <a:extLst>
              <a:ext uri="{FF2B5EF4-FFF2-40B4-BE49-F238E27FC236}">
                <a16:creationId xmlns=""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89617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6" name="Footer Placeholder 5">
            <a:extLst>
              <a:ext uri="{FF2B5EF4-FFF2-40B4-BE49-F238E27FC236}">
                <a16:creationId xmlns=""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9737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pPr/>
              <a:t>1/11/2021</a:t>
            </a:fld>
            <a:endParaRPr lang="en-US"/>
          </a:p>
        </p:txBody>
      </p:sp>
      <p:sp>
        <p:nvSpPr>
          <p:cNvPr id="6" name="Footer Placeholder 5">
            <a:extLst>
              <a:ext uri="{FF2B5EF4-FFF2-40B4-BE49-F238E27FC236}">
                <a16:creationId xmlns=""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37966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1/11/2021</a:t>
            </a:fld>
            <a:endParaRPr lang="en-US" dirty="0"/>
          </a:p>
        </p:txBody>
      </p:sp>
      <p:sp>
        <p:nvSpPr>
          <p:cNvPr id="5" name="Footer Placeholder 4">
            <a:extLst>
              <a:ext uri="{FF2B5EF4-FFF2-40B4-BE49-F238E27FC236}">
                <a16:creationId xmlns=""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 xmlns:p14="http://schemas.microsoft.com/office/powerpoint/2010/main" val="18404144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50000"/>
                  </a:schemeClr>
                </a:solidFill>
              </a:rPr>
              <a:t>Web Technology and DBMS</a:t>
            </a:r>
            <a:endParaRPr lang="en-US" sz="3600"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None/>
            </a:pPr>
            <a:r>
              <a:rPr lang="en-US" b="1" dirty="0">
                <a:solidFill>
                  <a:schemeClr val="accent2">
                    <a:lumMod val="50000"/>
                  </a:schemeClr>
                </a:solidFill>
              </a:rPr>
              <a:t>Presented to:</a:t>
            </a:r>
          </a:p>
          <a:p>
            <a:pPr>
              <a:buNone/>
            </a:pPr>
            <a:r>
              <a:rPr lang="en-US" dirty="0">
                <a:solidFill>
                  <a:schemeClr val="accent2">
                    <a:lumMod val="75000"/>
                  </a:schemeClr>
                </a:solidFill>
              </a:rPr>
              <a:t> </a:t>
            </a:r>
            <a:r>
              <a:rPr lang="en-US" dirty="0" smtClean="0">
                <a:solidFill>
                  <a:schemeClr val="accent2">
                    <a:lumMod val="75000"/>
                  </a:schemeClr>
                </a:solidFill>
              </a:rPr>
              <a:t>        Prof. </a:t>
            </a:r>
            <a:r>
              <a:rPr lang="en-US" dirty="0" err="1" smtClean="0">
                <a:solidFill>
                  <a:schemeClr val="accent2">
                    <a:lumMod val="75000"/>
                  </a:schemeClr>
                </a:solidFill>
              </a:rPr>
              <a:t>Asif</a:t>
            </a:r>
            <a:r>
              <a:rPr lang="en-US" dirty="0" smtClean="0">
                <a:solidFill>
                  <a:schemeClr val="accent2">
                    <a:lumMod val="75000"/>
                  </a:schemeClr>
                </a:solidFill>
              </a:rPr>
              <a:t> </a:t>
            </a:r>
            <a:r>
              <a:rPr lang="en-US" dirty="0" err="1" smtClean="0">
                <a:solidFill>
                  <a:schemeClr val="accent2">
                    <a:lumMod val="75000"/>
                  </a:schemeClr>
                </a:solidFill>
              </a:rPr>
              <a:t>Sohail</a:t>
            </a:r>
            <a:endParaRPr lang="en-US" dirty="0">
              <a:solidFill>
                <a:schemeClr val="accent2">
                  <a:lumMod val="75000"/>
                </a:schemeClr>
              </a:solidFill>
            </a:endParaRPr>
          </a:p>
          <a:p>
            <a:pPr>
              <a:buNone/>
            </a:pPr>
            <a:r>
              <a:rPr lang="en-US" b="1" dirty="0">
                <a:solidFill>
                  <a:schemeClr val="accent2">
                    <a:lumMod val="50000"/>
                  </a:schemeClr>
                </a:solidFill>
              </a:rPr>
              <a:t>Presented by:</a:t>
            </a:r>
          </a:p>
          <a:p>
            <a:pPr>
              <a:buNone/>
            </a:pPr>
            <a:r>
              <a:rPr lang="en-US" dirty="0">
                <a:solidFill>
                  <a:schemeClr val="accent2">
                    <a:lumMod val="75000"/>
                  </a:schemeClr>
                </a:solidFill>
              </a:rPr>
              <a:t> </a:t>
            </a:r>
            <a:r>
              <a:rPr lang="en-US" dirty="0" smtClean="0">
                <a:solidFill>
                  <a:schemeClr val="accent2">
                    <a:lumMod val="75000"/>
                  </a:schemeClr>
                </a:solidFill>
              </a:rPr>
              <a:t>		Faheem Ahmed Noor       (BCSF18M056)	 [Leader] </a:t>
            </a:r>
          </a:p>
          <a:p>
            <a:pPr>
              <a:buNone/>
            </a:pPr>
            <a:r>
              <a:rPr lang="en-US" dirty="0" smtClean="0">
                <a:solidFill>
                  <a:schemeClr val="accent2">
                    <a:lumMod val="75000"/>
                  </a:schemeClr>
                </a:solidFill>
              </a:rPr>
              <a:t>		Ali </a:t>
            </a:r>
            <a:r>
              <a:rPr lang="en-US" dirty="0">
                <a:solidFill>
                  <a:schemeClr val="accent2">
                    <a:lumMod val="75000"/>
                  </a:schemeClr>
                </a:solidFill>
              </a:rPr>
              <a:t>Jahanzaib Khan          </a:t>
            </a:r>
            <a:r>
              <a:rPr lang="en-US" dirty="0" smtClean="0">
                <a:solidFill>
                  <a:schemeClr val="accent2">
                    <a:lumMod val="75000"/>
                  </a:schemeClr>
                </a:solidFill>
              </a:rPr>
              <a:t>  </a:t>
            </a:r>
            <a:r>
              <a:rPr lang="en-US" dirty="0">
                <a:solidFill>
                  <a:schemeClr val="accent2">
                    <a:lumMod val="75000"/>
                  </a:schemeClr>
                </a:solidFill>
              </a:rPr>
              <a:t>(</a:t>
            </a:r>
            <a:r>
              <a:rPr lang="en-US" dirty="0" smtClean="0">
                <a:solidFill>
                  <a:schemeClr val="accent2">
                    <a:lumMod val="75000"/>
                  </a:schemeClr>
                </a:solidFill>
              </a:rPr>
              <a:t>BCSF18M025)</a:t>
            </a:r>
            <a:endParaRPr lang="en-US" dirty="0">
              <a:solidFill>
                <a:schemeClr val="accent2">
                  <a:lumMod val="75000"/>
                </a:schemeClr>
              </a:solidFill>
            </a:endParaRPr>
          </a:p>
          <a:p>
            <a:pPr>
              <a:buNone/>
            </a:pPr>
            <a:r>
              <a:rPr lang="en-US" dirty="0">
                <a:solidFill>
                  <a:schemeClr val="accent2">
                    <a:lumMod val="75000"/>
                  </a:schemeClr>
                </a:solidFill>
              </a:rPr>
              <a:t>          Syed Zohaib </a:t>
            </a:r>
            <a:r>
              <a:rPr lang="en-US" dirty="0" err="1">
                <a:solidFill>
                  <a:schemeClr val="accent2">
                    <a:lumMod val="75000"/>
                  </a:schemeClr>
                </a:solidFill>
              </a:rPr>
              <a:t>Haider</a:t>
            </a:r>
            <a:r>
              <a:rPr lang="en-US" dirty="0">
                <a:solidFill>
                  <a:schemeClr val="accent2">
                    <a:lumMod val="75000"/>
                  </a:schemeClr>
                </a:solidFill>
              </a:rPr>
              <a:t>         </a:t>
            </a:r>
            <a:r>
              <a:rPr lang="en-US" dirty="0" smtClean="0">
                <a:solidFill>
                  <a:schemeClr val="accent2">
                    <a:lumMod val="75000"/>
                  </a:schemeClr>
                </a:solidFill>
              </a:rPr>
              <a:t>   </a:t>
            </a:r>
            <a:r>
              <a:rPr lang="en-US" dirty="0">
                <a:solidFill>
                  <a:schemeClr val="accent2">
                    <a:lumMod val="75000"/>
                  </a:schemeClr>
                </a:solidFill>
              </a:rPr>
              <a:t>(BCSF18M014</a:t>
            </a:r>
            <a:r>
              <a:rPr lang="en-US" dirty="0" smtClean="0">
                <a:solidFill>
                  <a:schemeClr val="accent2">
                    <a:lumMod val="75000"/>
                  </a:schemeClr>
                </a:solidFill>
              </a:rPr>
              <a:t>)</a:t>
            </a:r>
            <a:endParaRPr lang="en-US" dirty="0">
              <a:solidFill>
                <a:schemeClr val="accent2">
                  <a:lumMod val="75000"/>
                </a:schemeClr>
              </a:solidFill>
            </a:endParaRPr>
          </a:p>
          <a:p>
            <a:pPr>
              <a:buNone/>
            </a:pPr>
            <a:r>
              <a:rPr lang="en-US" dirty="0">
                <a:solidFill>
                  <a:schemeClr val="accent2">
                    <a:lumMod val="75000"/>
                  </a:schemeClr>
                </a:solidFill>
              </a:rPr>
              <a:t>          </a:t>
            </a:r>
            <a:r>
              <a:rPr lang="en-US" dirty="0" err="1" smtClean="0">
                <a:solidFill>
                  <a:schemeClr val="accent2">
                    <a:lumMod val="75000"/>
                  </a:schemeClr>
                </a:solidFill>
              </a:rPr>
              <a:t>Naveed</a:t>
            </a:r>
            <a:r>
              <a:rPr lang="en-US" dirty="0" smtClean="0">
                <a:solidFill>
                  <a:schemeClr val="accent2">
                    <a:lumMod val="75000"/>
                  </a:schemeClr>
                </a:solidFill>
              </a:rPr>
              <a:t> </a:t>
            </a:r>
            <a:r>
              <a:rPr lang="en-US" dirty="0" err="1" smtClean="0">
                <a:solidFill>
                  <a:schemeClr val="accent2">
                    <a:lumMod val="75000"/>
                  </a:schemeClr>
                </a:solidFill>
              </a:rPr>
              <a:t>Rafique</a:t>
            </a:r>
            <a:r>
              <a:rPr lang="en-US" dirty="0" smtClean="0">
                <a:solidFill>
                  <a:schemeClr val="accent2">
                    <a:lumMod val="75000"/>
                  </a:schemeClr>
                </a:solidFill>
              </a:rPr>
              <a:t>                  (BCSF18M041)</a:t>
            </a:r>
            <a:endParaRPr lang="en-US" dirty="0">
              <a:solidFill>
                <a:schemeClr val="accent2">
                  <a:lumMod val="75000"/>
                </a:schemeClr>
              </a:solidFill>
            </a:endParaRPr>
          </a:p>
          <a:p>
            <a:pPr>
              <a:buNone/>
            </a:pP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HTML File</a:t>
            </a:r>
            <a:r>
              <a:rPr lang="en-US" b="1" spc="-55" dirty="0" smtClean="0">
                <a:solidFill>
                  <a:schemeClr val="accent2">
                    <a:lumMod val="50000"/>
                  </a:schemeClr>
                </a:solidFill>
              </a:rPr>
              <a:t> </a:t>
            </a:r>
            <a:r>
              <a:rPr lang="en-US" b="1" spc="-5" dirty="0" smtClean="0">
                <a:solidFill>
                  <a:schemeClr val="accent2">
                    <a:lumMod val="50000"/>
                  </a:schemeClr>
                </a:solidFill>
              </a:rPr>
              <a:t>Structure</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marL="12700" algn="ctr">
              <a:lnSpc>
                <a:spcPts val="2735"/>
              </a:lnSpc>
              <a:spcBef>
                <a:spcPts val="100"/>
              </a:spcBef>
              <a:buNone/>
            </a:pPr>
            <a:r>
              <a:rPr lang="en-US" spc="-5" dirty="0" smtClean="0">
                <a:solidFill>
                  <a:schemeClr val="accent2">
                    <a:lumMod val="75000"/>
                  </a:schemeClr>
                </a:solidFill>
                <a:latin typeface="Courier New"/>
                <a:cs typeface="Courier New"/>
              </a:rPr>
              <a:t>&lt;HTML&gt;</a:t>
            </a:r>
            <a:endParaRPr lang="en-US" dirty="0" smtClean="0">
              <a:solidFill>
                <a:schemeClr val="accent2">
                  <a:lumMod val="75000"/>
                </a:schemeClr>
              </a:solidFill>
              <a:latin typeface="Courier New"/>
              <a:cs typeface="Courier New"/>
            </a:endParaRPr>
          </a:p>
          <a:p>
            <a:pPr marL="12700" algn="ctr">
              <a:lnSpc>
                <a:spcPts val="2595"/>
              </a:lnSpc>
              <a:buNone/>
            </a:pPr>
            <a:r>
              <a:rPr lang="en-US" spc="-5" dirty="0" smtClean="0">
                <a:solidFill>
                  <a:schemeClr val="accent2">
                    <a:lumMod val="75000"/>
                  </a:schemeClr>
                </a:solidFill>
                <a:latin typeface="Courier New"/>
                <a:cs typeface="Courier New"/>
              </a:rPr>
              <a:t>&lt;HEAD&gt;</a:t>
            </a:r>
            <a:endParaRPr lang="en-US" dirty="0" smtClean="0">
              <a:solidFill>
                <a:schemeClr val="accent2">
                  <a:lumMod val="75000"/>
                </a:schemeClr>
              </a:solidFill>
              <a:latin typeface="Courier New"/>
              <a:cs typeface="Courier New"/>
            </a:endParaRPr>
          </a:p>
          <a:p>
            <a:pPr marL="12700" algn="ctr">
              <a:lnSpc>
                <a:spcPts val="2595"/>
              </a:lnSpc>
              <a:buNone/>
            </a:pPr>
            <a:r>
              <a:rPr lang="en-US" spc="-10" dirty="0" smtClean="0">
                <a:solidFill>
                  <a:schemeClr val="accent2">
                    <a:lumMod val="75000"/>
                  </a:schemeClr>
                </a:solidFill>
                <a:latin typeface="Courier New"/>
                <a:cs typeface="Courier New"/>
              </a:rPr>
              <a:t>&lt;TITLE&gt;Page</a:t>
            </a:r>
            <a:r>
              <a:rPr lang="en-US" spc="-35" dirty="0" smtClean="0">
                <a:solidFill>
                  <a:schemeClr val="accent2">
                    <a:lumMod val="75000"/>
                  </a:schemeClr>
                </a:solidFill>
                <a:latin typeface="Courier New"/>
                <a:cs typeface="Courier New"/>
              </a:rPr>
              <a:t> </a:t>
            </a:r>
            <a:r>
              <a:rPr lang="en-US" spc="-10" dirty="0" smtClean="0">
                <a:solidFill>
                  <a:schemeClr val="accent2">
                    <a:lumMod val="75000"/>
                  </a:schemeClr>
                </a:solidFill>
                <a:latin typeface="Courier New"/>
                <a:cs typeface="Courier New"/>
              </a:rPr>
              <a:t>Title&lt;/TITLE&gt;</a:t>
            </a:r>
            <a:endParaRPr lang="en-US" dirty="0" smtClean="0">
              <a:solidFill>
                <a:schemeClr val="accent2">
                  <a:lumMod val="75000"/>
                </a:schemeClr>
              </a:solidFill>
              <a:latin typeface="Courier New"/>
              <a:cs typeface="Courier New"/>
            </a:endParaRPr>
          </a:p>
          <a:p>
            <a:pPr marL="12700" algn="ctr">
              <a:lnSpc>
                <a:spcPts val="2590"/>
              </a:lnSpc>
              <a:buNone/>
            </a:pPr>
            <a:r>
              <a:rPr lang="en-US" spc="-5" dirty="0" smtClean="0">
                <a:solidFill>
                  <a:schemeClr val="accent2">
                    <a:lumMod val="75000"/>
                  </a:schemeClr>
                </a:solidFill>
                <a:latin typeface="Courier New"/>
                <a:cs typeface="Courier New"/>
              </a:rPr>
              <a:t>&lt;/HEAD&gt;</a:t>
            </a:r>
            <a:endParaRPr lang="en-US" dirty="0" smtClean="0">
              <a:solidFill>
                <a:schemeClr val="accent2">
                  <a:lumMod val="75000"/>
                </a:schemeClr>
              </a:solidFill>
              <a:latin typeface="Courier New"/>
              <a:cs typeface="Courier New"/>
            </a:endParaRPr>
          </a:p>
          <a:p>
            <a:pPr marL="12700" algn="ctr">
              <a:lnSpc>
                <a:spcPts val="2590"/>
              </a:lnSpc>
              <a:buNone/>
            </a:pPr>
            <a:r>
              <a:rPr lang="en-US" spc="-5" dirty="0" smtClean="0">
                <a:solidFill>
                  <a:schemeClr val="accent2">
                    <a:lumMod val="75000"/>
                  </a:schemeClr>
                </a:solidFill>
                <a:latin typeface="Courier New"/>
                <a:cs typeface="Courier New"/>
              </a:rPr>
              <a:t>&lt;BODY&gt;</a:t>
            </a:r>
            <a:endParaRPr lang="en-US" dirty="0" smtClean="0">
              <a:solidFill>
                <a:schemeClr val="accent2">
                  <a:lumMod val="75000"/>
                </a:schemeClr>
              </a:solidFill>
              <a:latin typeface="Courier New"/>
              <a:cs typeface="Courier New"/>
            </a:endParaRPr>
          </a:p>
          <a:p>
            <a:pPr marL="12700" algn="ctr">
              <a:lnSpc>
                <a:spcPts val="2595"/>
              </a:lnSpc>
              <a:buNone/>
            </a:pPr>
            <a:r>
              <a:rPr lang="en-US" spc="-5" dirty="0" smtClean="0">
                <a:solidFill>
                  <a:schemeClr val="accent2">
                    <a:lumMod val="75000"/>
                  </a:schemeClr>
                </a:solidFill>
                <a:latin typeface="Courier New"/>
                <a:cs typeface="Courier New"/>
              </a:rPr>
              <a:t>Stuff</a:t>
            </a:r>
            <a:endParaRPr lang="en-US" dirty="0" smtClean="0">
              <a:solidFill>
                <a:schemeClr val="accent2">
                  <a:lumMod val="75000"/>
                </a:schemeClr>
              </a:solidFill>
              <a:latin typeface="Courier New"/>
              <a:cs typeface="Courier New"/>
            </a:endParaRPr>
          </a:p>
          <a:p>
            <a:pPr marL="12700" algn="ctr">
              <a:lnSpc>
                <a:spcPts val="2595"/>
              </a:lnSpc>
              <a:buNone/>
            </a:pPr>
            <a:r>
              <a:rPr lang="en-US" spc="-5" dirty="0" smtClean="0">
                <a:solidFill>
                  <a:schemeClr val="accent2">
                    <a:lumMod val="75000"/>
                  </a:schemeClr>
                </a:solidFill>
                <a:latin typeface="Courier New"/>
                <a:cs typeface="Courier New"/>
              </a:rPr>
              <a:t>&lt;/BODY&gt;</a:t>
            </a:r>
            <a:endParaRPr lang="en-US" dirty="0" smtClean="0">
              <a:solidFill>
                <a:schemeClr val="accent2">
                  <a:lumMod val="75000"/>
                </a:schemeClr>
              </a:solidFill>
              <a:latin typeface="Courier New"/>
              <a:cs typeface="Courier New"/>
            </a:endParaRPr>
          </a:p>
          <a:p>
            <a:pPr marL="12700" algn="ctr">
              <a:lnSpc>
                <a:spcPts val="2735"/>
              </a:lnSpc>
              <a:buNone/>
            </a:pPr>
            <a:r>
              <a:rPr lang="en-US" spc="-5" dirty="0" smtClean="0">
                <a:solidFill>
                  <a:schemeClr val="accent2">
                    <a:lumMod val="75000"/>
                  </a:schemeClr>
                </a:solidFill>
                <a:latin typeface="Courier New"/>
                <a:cs typeface="Courier New"/>
              </a:rPr>
              <a:t>&lt;/HTML&gt;</a:t>
            </a:r>
            <a:endParaRPr lang="en-US" dirty="0" smtClean="0">
              <a:solidFill>
                <a:schemeClr val="accent2">
                  <a:lumMod val="75000"/>
                </a:schemeClr>
              </a:solidFill>
              <a:latin typeface="Courier New"/>
              <a:cs typeface="Courier New"/>
            </a:endParaRPr>
          </a:p>
          <a:p>
            <a:endParaRPr lang="en-US" dirty="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Static and Dynamic Web</a:t>
            </a:r>
            <a:r>
              <a:rPr lang="en-US" b="1" spc="-100" dirty="0" smtClean="0">
                <a:solidFill>
                  <a:schemeClr val="accent2">
                    <a:lumMod val="50000"/>
                  </a:schemeClr>
                </a:solidFill>
              </a:rPr>
              <a:t> </a:t>
            </a:r>
            <a:r>
              <a:rPr lang="en-US" b="1" spc="-5" dirty="0" smtClean="0">
                <a:solidFill>
                  <a:schemeClr val="accent2">
                    <a:lumMod val="50000"/>
                  </a:schemeClr>
                </a:solidFill>
              </a:rPr>
              <a:t>Pages</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marL="576580" marR="5080" indent="-564515">
              <a:lnSpc>
                <a:spcPts val="3460"/>
              </a:lnSpc>
              <a:spcBef>
                <a:spcPts val="535"/>
              </a:spcBef>
              <a:buNone/>
              <a:tabLst>
                <a:tab pos="576580" algn="l"/>
                <a:tab pos="1083945" algn="l"/>
                <a:tab pos="2155190" algn="l"/>
                <a:tab pos="3136900" algn="l"/>
                <a:tab pos="4118610" algn="l"/>
                <a:tab pos="4603750" algn="l"/>
                <a:tab pos="5718810" algn="l"/>
                <a:tab pos="6970395" algn="l"/>
                <a:tab pos="7409180"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	static	Web	page	</a:t>
            </a:r>
            <a:r>
              <a:rPr lang="en-US" spc="-5" dirty="0" smtClean="0">
                <a:solidFill>
                  <a:schemeClr val="accent2">
                    <a:lumMod val="75000"/>
                  </a:schemeClr>
                </a:solidFill>
                <a:latin typeface="Times New Roman"/>
                <a:cs typeface="Times New Roman"/>
              </a:rPr>
              <a:t>i</a:t>
            </a:r>
            <a:r>
              <a:rPr lang="en-US" dirty="0" smtClean="0">
                <a:solidFill>
                  <a:schemeClr val="accent2">
                    <a:lumMod val="75000"/>
                  </a:schemeClr>
                </a:solidFill>
                <a:latin typeface="Times New Roman"/>
                <a:cs typeface="Times New Roman"/>
              </a:rPr>
              <a:t>s	</a:t>
            </a:r>
            <a:r>
              <a:rPr lang="en-US" spc="-10" dirty="0" smtClean="0">
                <a:solidFill>
                  <a:schemeClr val="accent2">
                    <a:lumMod val="75000"/>
                  </a:schemeClr>
                </a:solidFill>
                <a:latin typeface="Times New Roman"/>
                <a:cs typeface="Times New Roman"/>
              </a:rPr>
              <a:t>r</a:t>
            </a:r>
            <a:r>
              <a:rPr lang="en-US" dirty="0" smtClean="0">
                <a:solidFill>
                  <a:schemeClr val="accent2">
                    <a:lumMod val="75000"/>
                  </a:schemeClr>
                </a:solidFill>
                <a:latin typeface="Times New Roman"/>
                <a:cs typeface="Times New Roman"/>
              </a:rPr>
              <a:t>e</a:t>
            </a:r>
            <a:r>
              <a:rPr lang="en-US" spc="5" dirty="0" smtClean="0">
                <a:solidFill>
                  <a:schemeClr val="accent2">
                    <a:lumMod val="75000"/>
                  </a:schemeClr>
                </a:solidFill>
                <a:latin typeface="Times New Roman"/>
                <a:cs typeface="Times New Roman"/>
              </a:rPr>
              <a:t>a</a:t>
            </a:r>
            <a:r>
              <a:rPr lang="en-US" dirty="0" smtClean="0">
                <a:solidFill>
                  <a:schemeClr val="accent2">
                    <a:lumMod val="75000"/>
                  </a:schemeClr>
                </a:solidFill>
                <a:latin typeface="Times New Roman"/>
                <a:cs typeface="Times New Roman"/>
              </a:rPr>
              <a:t>dy	be</a:t>
            </a:r>
            <a:r>
              <a:rPr lang="en-US" spc="-15" dirty="0" smtClean="0">
                <a:solidFill>
                  <a:schemeClr val="accent2">
                    <a:lumMod val="75000"/>
                  </a:schemeClr>
                </a:solidFill>
                <a:latin typeface="Times New Roman"/>
                <a:cs typeface="Times New Roman"/>
              </a:rPr>
              <a:t>f</a:t>
            </a:r>
            <a:r>
              <a:rPr lang="en-US" dirty="0" smtClean="0">
                <a:solidFill>
                  <a:schemeClr val="accent2">
                    <a:lumMod val="75000"/>
                  </a:schemeClr>
                </a:solidFill>
                <a:latin typeface="Times New Roman"/>
                <a:cs typeface="Times New Roman"/>
              </a:rPr>
              <a:t>ore	</a:t>
            </a:r>
            <a:r>
              <a:rPr lang="en-US" spc="-5" dirty="0" smtClean="0">
                <a:solidFill>
                  <a:schemeClr val="accent2">
                    <a:lumMod val="75000"/>
                  </a:schemeClr>
                </a:solidFill>
                <a:latin typeface="Times New Roman"/>
                <a:cs typeface="Times New Roman"/>
              </a:rPr>
              <a:t>i</a:t>
            </a:r>
            <a:r>
              <a:rPr lang="en-US" dirty="0" smtClean="0">
                <a:solidFill>
                  <a:schemeClr val="accent2">
                    <a:lumMod val="75000"/>
                  </a:schemeClr>
                </a:solidFill>
                <a:latin typeface="Times New Roman"/>
                <a:cs typeface="Times New Roman"/>
              </a:rPr>
              <a:t>t	</a:t>
            </a:r>
            <a:r>
              <a:rPr lang="en-US" spc="-5" dirty="0" smtClean="0">
                <a:solidFill>
                  <a:schemeClr val="accent2">
                    <a:lumMod val="75000"/>
                  </a:schemeClr>
                </a:solidFill>
                <a:latin typeface="Times New Roman"/>
                <a:cs typeface="Times New Roman"/>
              </a:rPr>
              <a:t>is  </a:t>
            </a:r>
            <a:r>
              <a:rPr lang="en-US" dirty="0" smtClean="0">
                <a:solidFill>
                  <a:schemeClr val="accent2">
                    <a:lumMod val="75000"/>
                  </a:schemeClr>
                </a:solidFill>
                <a:latin typeface="Times New Roman"/>
                <a:cs typeface="Times New Roman"/>
              </a:rPr>
              <a:t>accessed.</a:t>
            </a:r>
          </a:p>
          <a:p>
            <a:pPr>
              <a:lnSpc>
                <a:spcPct val="100000"/>
              </a:lnSpc>
              <a:spcBef>
                <a:spcPts val="5"/>
              </a:spcBef>
            </a:pPr>
            <a:endParaRPr lang="en-US" sz="4400" dirty="0" smtClean="0">
              <a:solidFill>
                <a:schemeClr val="accent2">
                  <a:lumMod val="75000"/>
                </a:schemeClr>
              </a:solidFill>
              <a:latin typeface="Times New Roman"/>
              <a:cs typeface="Times New Roman"/>
            </a:endParaRPr>
          </a:p>
          <a:p>
            <a:pPr marL="576580" marR="5080" indent="-564515">
              <a:lnSpc>
                <a:spcPts val="3460"/>
              </a:lnSpc>
              <a:buNone/>
              <a:tabLst>
                <a:tab pos="576580" algn="l"/>
                <a:tab pos="1430020" algn="l"/>
                <a:tab pos="2847340" algn="l"/>
                <a:tab pos="3406775" algn="l"/>
                <a:tab pos="3807460" algn="l"/>
                <a:tab pos="5429250" algn="l"/>
                <a:tab pos="6418580" algn="l"/>
                <a:tab pos="7409180"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The	content	</a:t>
            </a:r>
            <a:r>
              <a:rPr lang="en-US" spc="5" dirty="0" smtClean="0">
                <a:solidFill>
                  <a:schemeClr val="accent2">
                    <a:lumMod val="75000"/>
                  </a:schemeClr>
                </a:solidFill>
                <a:latin typeface="Times New Roman"/>
                <a:cs typeface="Times New Roman"/>
              </a:rPr>
              <a:t>o</a:t>
            </a:r>
            <a:r>
              <a:rPr lang="en-US" dirty="0" smtClean="0">
                <a:solidFill>
                  <a:schemeClr val="accent2">
                    <a:lumMod val="75000"/>
                  </a:schemeClr>
                </a:solidFill>
                <a:latin typeface="Times New Roman"/>
                <a:cs typeface="Times New Roman"/>
              </a:rPr>
              <a:t>f	a	dynam</a:t>
            </a:r>
            <a:r>
              <a:rPr lang="en-US" spc="-15" dirty="0" smtClean="0">
                <a:solidFill>
                  <a:schemeClr val="accent2">
                    <a:lumMod val="75000"/>
                  </a:schemeClr>
                </a:solidFill>
                <a:latin typeface="Times New Roman"/>
                <a:cs typeface="Times New Roman"/>
              </a:rPr>
              <a:t>i</a:t>
            </a:r>
            <a:r>
              <a:rPr lang="en-US" dirty="0" smtClean="0">
                <a:solidFill>
                  <a:schemeClr val="accent2">
                    <a:lumMod val="75000"/>
                  </a:schemeClr>
                </a:solidFill>
                <a:latin typeface="Times New Roman"/>
                <a:cs typeface="Times New Roman"/>
              </a:rPr>
              <a:t>c	Web	page	</a:t>
            </a:r>
            <a:r>
              <a:rPr lang="en-US" spc="-5" dirty="0" smtClean="0">
                <a:solidFill>
                  <a:schemeClr val="accent2">
                    <a:lumMod val="75000"/>
                  </a:schemeClr>
                </a:solidFill>
                <a:latin typeface="Times New Roman"/>
                <a:cs typeface="Times New Roman"/>
              </a:rPr>
              <a:t>is  </a:t>
            </a:r>
            <a:r>
              <a:rPr lang="en-US" dirty="0" smtClean="0">
                <a:solidFill>
                  <a:schemeClr val="accent2">
                    <a:lumMod val="75000"/>
                  </a:schemeClr>
                </a:solidFill>
                <a:latin typeface="Times New Roman"/>
                <a:cs typeface="Times New Roman"/>
              </a:rPr>
              <a:t>generated </a:t>
            </a:r>
            <a:r>
              <a:rPr lang="en-US" spc="5" dirty="0" smtClean="0">
                <a:solidFill>
                  <a:schemeClr val="accent2">
                    <a:lumMod val="75000"/>
                  </a:schemeClr>
                </a:solidFill>
                <a:latin typeface="Times New Roman"/>
                <a:cs typeface="Times New Roman"/>
              </a:rPr>
              <a:t>each </a:t>
            </a:r>
            <a:r>
              <a:rPr lang="en-US" dirty="0" smtClean="0">
                <a:solidFill>
                  <a:schemeClr val="accent2">
                    <a:lumMod val="75000"/>
                  </a:schemeClr>
                </a:solidFill>
                <a:latin typeface="Times New Roman"/>
                <a:cs typeface="Times New Roman"/>
              </a:rPr>
              <a:t>time </a:t>
            </a:r>
            <a:r>
              <a:rPr lang="en-US" spc="-5" dirty="0" smtClean="0">
                <a:solidFill>
                  <a:schemeClr val="accent2">
                    <a:lumMod val="75000"/>
                  </a:schemeClr>
                </a:solidFill>
                <a:latin typeface="Times New Roman"/>
                <a:cs typeface="Times New Roman"/>
              </a:rPr>
              <a:t>it is</a:t>
            </a:r>
            <a:r>
              <a:rPr lang="en-US" spc="-7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accessed.</a:t>
            </a:r>
            <a:endParaRPr lang="en-US" dirty="0" smtClean="0">
              <a:solidFill>
                <a:schemeClr val="accent2">
                  <a:lumMod val="75000"/>
                </a:schemeClr>
              </a:solidFill>
              <a:latin typeface="Times New Roman"/>
              <a:cs typeface="Times New Roman"/>
            </a:endParaRPr>
          </a:p>
          <a:p>
            <a:endParaRPr lang="en-US" dirty="0">
              <a:solidFill>
                <a:schemeClr val="accent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err="1" smtClean="0">
                <a:solidFill>
                  <a:schemeClr val="accent2">
                    <a:lumMod val="50000"/>
                  </a:schemeClr>
                </a:solidFill>
                <a:cs typeface="Times New Roman"/>
              </a:rPr>
              <a:t>Cookiaes</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marL="576580" marR="63500" indent="-564515">
              <a:lnSpc>
                <a:spcPts val="3030"/>
              </a:lnSpc>
              <a:spcBef>
                <a:spcPts val="475"/>
              </a:spcBef>
              <a:buNone/>
              <a:tabLst>
                <a:tab pos="576580"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A piece of information generated by the </a:t>
            </a:r>
            <a:r>
              <a:rPr lang="en-US" dirty="0" smtClean="0">
                <a:solidFill>
                  <a:schemeClr val="accent2">
                    <a:lumMod val="75000"/>
                  </a:schemeClr>
                </a:solidFill>
                <a:latin typeface="Times New Roman"/>
                <a:cs typeface="Times New Roman"/>
              </a:rPr>
              <a:t>web-server  </a:t>
            </a:r>
            <a:r>
              <a:rPr lang="en-US" spc="-5" dirty="0" smtClean="0">
                <a:solidFill>
                  <a:schemeClr val="accent2">
                    <a:lumMod val="75000"/>
                  </a:schemeClr>
                </a:solidFill>
                <a:latin typeface="Times New Roman"/>
                <a:cs typeface="Times New Roman"/>
              </a:rPr>
              <a:t>and </a:t>
            </a:r>
            <a:r>
              <a:rPr lang="en-US" dirty="0" smtClean="0">
                <a:solidFill>
                  <a:schemeClr val="accent2">
                    <a:lumMod val="75000"/>
                  </a:schemeClr>
                </a:solidFill>
                <a:latin typeface="Times New Roman"/>
                <a:cs typeface="Times New Roman"/>
              </a:rPr>
              <a:t>stored </a:t>
            </a:r>
            <a:r>
              <a:rPr lang="en-US" spc="-5" dirty="0" smtClean="0">
                <a:solidFill>
                  <a:schemeClr val="accent2">
                    <a:lumMod val="75000"/>
                  </a:schemeClr>
                </a:solidFill>
                <a:latin typeface="Times New Roman"/>
                <a:cs typeface="Times New Roman"/>
              </a:rPr>
              <a:t>in the client </a:t>
            </a:r>
            <a:r>
              <a:rPr lang="en-US" dirty="0" smtClean="0">
                <a:solidFill>
                  <a:schemeClr val="accent2">
                    <a:lumMod val="75000"/>
                  </a:schemeClr>
                </a:solidFill>
                <a:latin typeface="Times New Roman"/>
                <a:cs typeface="Times New Roman"/>
              </a:rPr>
              <a:t>side </a:t>
            </a:r>
            <a:r>
              <a:rPr lang="en-US" spc="-5" dirty="0" smtClean="0">
                <a:solidFill>
                  <a:schemeClr val="accent2">
                    <a:lumMod val="75000"/>
                  </a:schemeClr>
                </a:solidFill>
                <a:latin typeface="Times New Roman"/>
                <a:cs typeface="Times New Roman"/>
              </a:rPr>
              <a:t>ready </a:t>
            </a:r>
            <a:r>
              <a:rPr lang="en-US" dirty="0" smtClean="0">
                <a:solidFill>
                  <a:schemeClr val="accent2">
                    <a:lumMod val="75000"/>
                  </a:schemeClr>
                </a:solidFill>
                <a:latin typeface="Times New Roman"/>
                <a:cs typeface="Times New Roman"/>
              </a:rPr>
              <a:t>for future</a:t>
            </a:r>
            <a:r>
              <a:rPr lang="en-US" spc="-60" dirty="0" smtClean="0">
                <a:solidFill>
                  <a:schemeClr val="accent2">
                    <a:lumMod val="75000"/>
                  </a:schemeClr>
                </a:solidFill>
                <a:latin typeface="Times New Roman"/>
                <a:cs typeface="Times New Roman"/>
              </a:rPr>
              <a:t> </a:t>
            </a:r>
            <a:r>
              <a:rPr lang="en-US" spc="-10" dirty="0" smtClean="0">
                <a:solidFill>
                  <a:schemeClr val="accent2">
                    <a:lumMod val="75000"/>
                  </a:schemeClr>
                </a:solidFill>
                <a:latin typeface="Times New Roman"/>
                <a:cs typeface="Times New Roman"/>
              </a:rPr>
              <a:t>access.</a:t>
            </a:r>
            <a:endParaRPr lang="en-US" dirty="0" smtClean="0">
              <a:solidFill>
                <a:schemeClr val="accent2">
                  <a:lumMod val="75000"/>
                </a:schemeClr>
              </a:solidFill>
              <a:latin typeface="Times New Roman"/>
              <a:cs typeface="Times New Roman"/>
            </a:endParaRPr>
          </a:p>
          <a:p>
            <a:pPr marL="12700">
              <a:lnSpc>
                <a:spcPct val="100000"/>
              </a:lnSpc>
              <a:spcBef>
                <a:spcPts val="620"/>
              </a:spcBef>
              <a:buNone/>
              <a:tabLst>
                <a:tab pos="576580"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Cookies </a:t>
            </a:r>
            <a:r>
              <a:rPr lang="en-US" spc="-10" dirty="0" smtClean="0">
                <a:solidFill>
                  <a:schemeClr val="accent2">
                    <a:lumMod val="75000"/>
                  </a:schemeClr>
                </a:solidFill>
                <a:latin typeface="Times New Roman"/>
                <a:cs typeface="Times New Roman"/>
              </a:rPr>
              <a:t>can make </a:t>
            </a:r>
            <a:r>
              <a:rPr lang="en-US" spc="-5" dirty="0" smtClean="0">
                <a:solidFill>
                  <a:schemeClr val="accent2">
                    <a:lumMod val="75000"/>
                  </a:schemeClr>
                </a:solidFill>
                <a:latin typeface="Times New Roman"/>
                <a:cs typeface="Times New Roman"/>
              </a:rPr>
              <a:t>CGI scripts more</a:t>
            </a:r>
            <a:r>
              <a:rPr lang="en-US" spc="5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interactive.</a:t>
            </a:r>
            <a:endParaRPr lang="en-US" dirty="0" smtClean="0">
              <a:solidFill>
                <a:schemeClr val="accent2">
                  <a:lumMod val="75000"/>
                </a:schemeClr>
              </a:solidFill>
              <a:latin typeface="Times New Roman"/>
              <a:cs typeface="Times New Roman"/>
            </a:endParaRPr>
          </a:p>
          <a:p>
            <a:pPr marL="12700">
              <a:lnSpc>
                <a:spcPct val="100000"/>
              </a:lnSpc>
              <a:spcBef>
                <a:spcPts val="675"/>
              </a:spcBef>
              <a:buNone/>
              <a:tabLst>
                <a:tab pos="576580"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Cookies are text files </a:t>
            </a:r>
            <a:r>
              <a:rPr lang="en-US" dirty="0" smtClean="0">
                <a:solidFill>
                  <a:schemeClr val="accent2">
                    <a:lumMod val="75000"/>
                  </a:schemeClr>
                </a:solidFill>
                <a:latin typeface="Times New Roman"/>
                <a:cs typeface="Times New Roman"/>
              </a:rPr>
              <a:t>stored on </a:t>
            </a:r>
            <a:r>
              <a:rPr lang="en-US" spc="-5" dirty="0" smtClean="0">
                <a:solidFill>
                  <a:schemeClr val="accent2">
                    <a:lumMod val="75000"/>
                  </a:schemeClr>
                </a:solidFill>
                <a:latin typeface="Times New Roman"/>
                <a:cs typeface="Times New Roman"/>
              </a:rPr>
              <a:t>Web</a:t>
            </a:r>
            <a:r>
              <a:rPr lang="en-US" spc="-3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client.</a:t>
            </a:r>
            <a:endParaRPr lang="en-US" dirty="0" smtClean="0">
              <a:solidFill>
                <a:schemeClr val="accent2">
                  <a:lumMod val="75000"/>
                </a:schemeClr>
              </a:solidFill>
              <a:latin typeface="Times New Roman"/>
              <a:cs typeface="Times New Roman"/>
            </a:endParaRPr>
          </a:p>
          <a:p>
            <a:pPr marL="576580" marR="5080" indent="-564515" algn="just">
              <a:lnSpc>
                <a:spcPts val="3020"/>
              </a:lnSpc>
              <a:spcBef>
                <a:spcPts val="1055"/>
              </a:spcBef>
              <a:buNone/>
            </a:pPr>
            <a:r>
              <a:rPr lang="en-US" sz="2000" dirty="0" smtClean="0">
                <a:solidFill>
                  <a:schemeClr val="accent2">
                    <a:lumMod val="75000"/>
                  </a:schemeClr>
                </a:solidFill>
                <a:latin typeface="Wingdings"/>
                <a:cs typeface="Wingdings"/>
              </a:rPr>
              <a:t> </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CGI script creates cookie </a:t>
            </a:r>
            <a:r>
              <a:rPr lang="en-US" spc="-10" dirty="0" smtClean="0">
                <a:solidFill>
                  <a:schemeClr val="accent2">
                    <a:lumMod val="75000"/>
                  </a:schemeClr>
                </a:solidFill>
                <a:latin typeface="Times New Roman"/>
                <a:cs typeface="Times New Roman"/>
              </a:rPr>
              <a:t>and has </a:t>
            </a:r>
            <a:r>
              <a:rPr lang="en-US" spc="-5" dirty="0" smtClean="0">
                <a:solidFill>
                  <a:schemeClr val="accent2">
                    <a:lumMod val="75000"/>
                  </a:schemeClr>
                </a:solidFill>
                <a:latin typeface="Times New Roman"/>
                <a:cs typeface="Times New Roman"/>
              </a:rPr>
              <a:t>a Web server sent  it to client’s </a:t>
            </a:r>
            <a:r>
              <a:rPr lang="en-US" dirty="0" smtClean="0">
                <a:solidFill>
                  <a:schemeClr val="accent2">
                    <a:lumMod val="75000"/>
                  </a:schemeClr>
                </a:solidFill>
                <a:latin typeface="Times New Roman"/>
                <a:cs typeface="Times New Roman"/>
              </a:rPr>
              <a:t>browser </a:t>
            </a:r>
            <a:r>
              <a:rPr lang="en-US" spc="-5" dirty="0" smtClean="0">
                <a:solidFill>
                  <a:schemeClr val="accent2">
                    <a:lumMod val="75000"/>
                  </a:schemeClr>
                </a:solidFill>
                <a:latin typeface="Times New Roman"/>
                <a:cs typeface="Times New Roman"/>
              </a:rPr>
              <a:t>to </a:t>
            </a:r>
            <a:r>
              <a:rPr lang="en-US" dirty="0" smtClean="0">
                <a:solidFill>
                  <a:schemeClr val="accent2">
                    <a:lumMod val="75000"/>
                  </a:schemeClr>
                </a:solidFill>
                <a:latin typeface="Times New Roman"/>
                <a:cs typeface="Times New Roman"/>
              </a:rPr>
              <a:t>store </a:t>
            </a:r>
            <a:r>
              <a:rPr lang="en-US" spc="-5" dirty="0" smtClean="0">
                <a:solidFill>
                  <a:schemeClr val="accent2">
                    <a:lumMod val="75000"/>
                  </a:schemeClr>
                </a:solidFill>
                <a:latin typeface="Times New Roman"/>
                <a:cs typeface="Times New Roman"/>
              </a:rPr>
              <a:t>on hard</a:t>
            </a:r>
            <a:r>
              <a:rPr lang="en-US" spc="-3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disk.</a:t>
            </a:r>
          </a:p>
          <a:p>
            <a:pPr marL="576580" marR="6350" indent="-564515" algn="just">
              <a:lnSpc>
                <a:spcPts val="3020"/>
              </a:lnSpc>
              <a:spcBef>
                <a:spcPts val="1019"/>
              </a:spcBef>
              <a:buNone/>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Later, when client revisits Web site and uses a CGI  script that requests this cookie, client’s browser  sends information </a:t>
            </a:r>
            <a:r>
              <a:rPr lang="en-US" dirty="0" smtClean="0">
                <a:solidFill>
                  <a:schemeClr val="accent2">
                    <a:lumMod val="75000"/>
                  </a:schemeClr>
                </a:solidFill>
                <a:latin typeface="Times New Roman"/>
                <a:cs typeface="Times New Roman"/>
              </a:rPr>
              <a:t>stored </a:t>
            </a:r>
            <a:r>
              <a:rPr lang="en-US" spc="-5" dirty="0" smtClean="0">
                <a:solidFill>
                  <a:schemeClr val="accent2">
                    <a:lumMod val="75000"/>
                  </a:schemeClr>
                </a:solidFill>
                <a:latin typeface="Times New Roman"/>
                <a:cs typeface="Times New Roman"/>
              </a:rPr>
              <a:t>in the</a:t>
            </a:r>
            <a:r>
              <a:rPr lang="en-US" spc="-1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cookie.</a:t>
            </a:r>
            <a:endParaRPr lang="en-US" dirty="0" smtClean="0">
              <a:solidFill>
                <a:schemeClr val="accent2">
                  <a:lumMod val="75000"/>
                </a:schemeClr>
              </a:solidFill>
              <a:latin typeface="Times New Roman"/>
              <a:cs typeface="Times New Roman"/>
            </a:endParaRPr>
          </a:p>
          <a:p>
            <a:endParaRPr lang="en-US" dirty="0">
              <a:solidFill>
                <a:schemeClr val="accent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4" y="248194"/>
            <a:ext cx="10515600" cy="1325563"/>
          </a:xfrm>
        </p:spPr>
        <p:txBody>
          <a:bodyPr>
            <a:normAutofit/>
          </a:bodyPr>
          <a:lstStyle/>
          <a:p>
            <a:r>
              <a:rPr lang="en-US" b="1" dirty="0">
                <a:solidFill>
                  <a:schemeClr val="accent2">
                    <a:lumMod val="50000"/>
                  </a:schemeClr>
                </a:solidFill>
                <a:effectLst/>
                <a:ea typeface="Times New Roman" panose="02020603050405020304" pitchFamily="18" charset="0"/>
              </a:rPr>
              <a:t>Applications of Web Based Database Management Systems</a:t>
            </a:r>
            <a:endParaRPr lang="en-US" sz="5400" dirty="0">
              <a:solidFill>
                <a:schemeClr val="accent2">
                  <a:lumMod val="50000"/>
                </a:schemeClr>
              </a:solidFill>
            </a:endParaRPr>
          </a:p>
        </p:txBody>
      </p:sp>
      <p:sp>
        <p:nvSpPr>
          <p:cNvPr id="3" name="Content Placeholder 2"/>
          <p:cNvSpPr>
            <a:spLocks noGrp="1"/>
          </p:cNvSpPr>
          <p:nvPr>
            <p:ph idx="1"/>
          </p:nvPr>
        </p:nvSpPr>
        <p:spPr>
          <a:xfrm>
            <a:off x="903514" y="1762962"/>
            <a:ext cx="10515600" cy="3859742"/>
          </a:xfrm>
        </p:spPr>
        <p:txBody>
          <a:bodyPr>
            <a:noAutofit/>
          </a:bodyPr>
          <a:lstStyle/>
          <a:p>
            <a:pPr algn="just"/>
            <a:r>
              <a:rPr lang="en-US" dirty="0">
                <a:solidFill>
                  <a:schemeClr val="accent2">
                    <a:lumMod val="75000"/>
                  </a:schemeClr>
                </a:solidFill>
                <a:latin typeface="Times New Roman" pitchFamily="18" charset="0"/>
                <a:ea typeface="Calibri" panose="020F0502020204030204" pitchFamily="34" charset="0"/>
                <a:cs typeface="Times New Roman" pitchFamily="18" charset="0"/>
              </a:rPr>
              <a:t>It</a:t>
            </a:r>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 uses interactive web applications to create data entry forms for the collection of metadata and data, and to query and retrieve metadata</a:t>
            </a:r>
          </a:p>
          <a:p>
            <a:pPr algn="just">
              <a:lnSpc>
                <a:spcPct val="150000"/>
              </a:lnSpc>
            </a:pPr>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Data stored in a database can be converted to structured markup languages for interchange of data (e.g., XML) and for data presentation (e.g., HTML)</a:t>
            </a:r>
          </a:p>
          <a:p>
            <a:pPr algn="just"/>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Remote processing functionality that is of interest to users includes quality control processing, data sub setting and aggregation, generation of descriptive and summary statistics, and generation of graphics for data visualization. </a:t>
            </a:r>
            <a:endParaRPr lang="en-US"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AD3643-8B0B-47B2-8506-EA4E5EB068BE}"/>
              </a:ext>
            </a:extLst>
          </p:cNvPr>
          <p:cNvSpPr txBox="1"/>
          <p:nvPr/>
        </p:nvSpPr>
        <p:spPr>
          <a:xfrm>
            <a:off x="569843" y="359231"/>
            <a:ext cx="11198087" cy="3426900"/>
          </a:xfrm>
          <a:prstGeom prst="rect">
            <a:avLst/>
          </a:prstGeom>
          <a:noFill/>
        </p:spPr>
        <p:txBody>
          <a:bodyPr wrap="square">
            <a:spAutoFit/>
          </a:bodyPr>
          <a:lstStyle/>
          <a:p>
            <a:pPr marL="285750" marR="0" indent="-285750" algn="just">
              <a:lnSpc>
                <a:spcPct val="150000"/>
              </a:lnSpc>
              <a:spcBef>
                <a:spcPts val="0"/>
              </a:spcBef>
              <a:spcAft>
                <a:spcPts val="600"/>
              </a:spcAft>
              <a:buFont typeface="Arial" panose="020B0604020202020204" pitchFamily="34" charset="0"/>
              <a:buChar char="•"/>
            </a:pPr>
            <a:r>
              <a:rPr lang="en-US" sz="2400" dirty="0">
                <a:solidFill>
                  <a:schemeClr val="accent2">
                    <a:lumMod val="75000"/>
                  </a:schemeClr>
                </a:solidFill>
                <a:latin typeface="Times New Roman" pitchFamily="18" charset="0"/>
                <a:ea typeface="Calibri" panose="020F0502020204030204" pitchFamily="34" charset="0"/>
                <a:cs typeface="Times New Roman" pitchFamily="18" charset="0"/>
              </a:rPr>
              <a:t>Q</a:t>
            </a: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uery and visualization tools can be developed that give users a mechanism to remotely query data, find the subset that interests them, and then perform remote processing operations on those data. </a:t>
            </a:r>
          </a:p>
          <a:p>
            <a:pPr marL="285750" marR="0" indent="-285750" algn="just">
              <a:lnSpc>
                <a:spcPct val="150000"/>
              </a:lnSpc>
              <a:spcBef>
                <a:spcPts val="0"/>
              </a:spcBef>
              <a:spcAft>
                <a:spcPts val="600"/>
              </a:spcAft>
              <a:buFont typeface="Arial" panose="020B0604020202020204" pitchFamily="34" charset="0"/>
              <a:buChar char="•"/>
            </a:pP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Providing these simple analytic and visualization tools via a cross-platform, simple interface like the web empowers users to explore and use data that otherwise might be inaccessible.</a:t>
            </a:r>
          </a:p>
        </p:txBody>
      </p:sp>
    </p:spTree>
    <p:extLst>
      <p:ext uri="{BB962C8B-B14F-4D97-AF65-F5344CB8AC3E}">
        <p14:creationId xmlns="" xmlns:p14="http://schemas.microsoft.com/office/powerpoint/2010/main" val="267016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8"/>
            <a:ext cx="10515600" cy="1325563"/>
          </a:xfrm>
        </p:spPr>
        <p:txBody>
          <a:bodyPr>
            <a:normAutofit/>
          </a:bodyPr>
          <a:lstStyle/>
          <a:p>
            <a:r>
              <a:rPr lang="en-US" sz="3600" b="1" dirty="0">
                <a:solidFill>
                  <a:schemeClr val="accent2">
                    <a:lumMod val="50000"/>
                  </a:schemeClr>
                </a:solidFill>
                <a:effectLst/>
                <a:ea typeface="Calibri" panose="020F0502020204030204" pitchFamily="34" charset="0"/>
                <a:cs typeface="Times New Roman" panose="02020603050405020304" pitchFamily="18" charset="0"/>
              </a:rPr>
              <a:t>Architectures of Web-based databases</a:t>
            </a:r>
            <a:endParaRPr lang="en-US" sz="3600" dirty="0">
              <a:solidFill>
                <a:schemeClr val="accent2">
                  <a:lumMod val="50000"/>
                </a:schemeClr>
              </a:solidFill>
              <a:cs typeface="Times New Roman" panose="02020603050405020304" pitchFamily="18" charset="0"/>
            </a:endParaRPr>
          </a:p>
        </p:txBody>
      </p:sp>
      <p:sp>
        <p:nvSpPr>
          <p:cNvPr id="3" name="Content Placeholder 2"/>
          <p:cNvSpPr>
            <a:spLocks noGrp="1"/>
          </p:cNvSpPr>
          <p:nvPr>
            <p:ph idx="1"/>
          </p:nvPr>
        </p:nvSpPr>
        <p:spPr>
          <a:xfrm>
            <a:off x="1076739" y="1361799"/>
            <a:ext cx="10515600" cy="3859742"/>
          </a:xfrm>
        </p:spPr>
        <p:txBody>
          <a:bodyPr>
            <a:noAutofit/>
          </a:bodyPr>
          <a:lstStyle/>
          <a:p>
            <a:pPr algn="just">
              <a:lnSpc>
                <a:spcPct val="150000"/>
              </a:lnSpc>
            </a:pPr>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Architecture is a subject of design and implementation and reflects the spatial arrangement of application data and the spatial temporal distribution of computation.</a:t>
            </a:r>
          </a:p>
          <a:p>
            <a:pPr algn="just"/>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There are a lot of technologies that can be used for WBDB. Languages for web applications and web servers are Java, PHP, Perl, HTML, DHTML, XML, SQL etc.</a:t>
            </a:r>
          </a:p>
          <a:p>
            <a:pPr lvl="1" algn="just"/>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Two-tier Architecture of WBDB</a:t>
            </a:r>
            <a:endParaRPr lang="en-US" sz="2400" dirty="0">
              <a:solidFill>
                <a:schemeClr val="accent2">
                  <a:lumMod val="75000"/>
                </a:schemeClr>
              </a:solidFill>
              <a:latin typeface="Times New Roman" pitchFamily="18" charset="0"/>
              <a:ea typeface="Calibri" panose="020F0502020204030204" pitchFamily="34" charset="0"/>
              <a:cs typeface="Times New Roman" pitchFamily="18" charset="0"/>
            </a:endParaRPr>
          </a:p>
          <a:p>
            <a:pPr lvl="1" algn="just"/>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Three-tier Architecture of WBDBB</a:t>
            </a:r>
          </a:p>
          <a:p>
            <a:pPr lvl="1" algn="just"/>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Hybrid Architecture of WBDB </a:t>
            </a:r>
            <a:endParaRPr lang="en-US" sz="2400"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4032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4AB1F20-1748-467D-AC20-027D43CBBF25}"/>
              </a:ext>
            </a:extLst>
          </p:cNvPr>
          <p:cNvSpPr txBox="1"/>
          <p:nvPr/>
        </p:nvSpPr>
        <p:spPr>
          <a:xfrm>
            <a:off x="347396" y="1182372"/>
            <a:ext cx="11105322" cy="3600986"/>
          </a:xfrm>
          <a:prstGeom prst="rect">
            <a:avLst/>
          </a:prstGeom>
          <a:noFill/>
        </p:spPr>
        <p:txBody>
          <a:bodyPr wrap="square">
            <a:spAutoFit/>
          </a:bodyPr>
          <a:lstStyle/>
          <a:p>
            <a:pPr algn="just">
              <a:lnSpc>
                <a:spcPct val="150000"/>
              </a:lnSpc>
            </a:pPr>
            <a:r>
              <a:rPr lang="en-US" sz="2800" b="1" dirty="0">
                <a:solidFill>
                  <a:schemeClr val="accent2">
                    <a:lumMod val="50000"/>
                  </a:schemeClr>
                </a:solidFill>
                <a:effectLst/>
                <a:latin typeface="+mj-lt"/>
                <a:ea typeface="Calibri" panose="020F0502020204030204" pitchFamily="34" charset="0"/>
                <a:cs typeface="Arial" panose="020B0604020202020204" pitchFamily="34" charset="0"/>
              </a:rPr>
              <a:t>Two-tier Architecture of WBDB</a:t>
            </a:r>
            <a:r>
              <a:rPr lang="en-US" sz="2800" dirty="0">
                <a:solidFill>
                  <a:schemeClr val="accent2">
                    <a:lumMod val="50000"/>
                  </a:schemeClr>
                </a:solidFill>
                <a:effectLst/>
                <a:latin typeface="+mj-lt"/>
                <a:ea typeface="Calibri" panose="020F0502020204030204" pitchFamily="34" charset="0"/>
                <a:cs typeface="Arial" panose="020B0604020202020204" pitchFamily="34" charset="0"/>
              </a:rPr>
              <a:t> </a:t>
            </a:r>
            <a:r>
              <a:rPr lang="en-US" sz="24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the minimal spatial configuration of a WBDB is the two-tier architecture and it closely resembles the traditional client-server paradigm. The two-tier solution clients are thin and lightweight applications.</a:t>
            </a:r>
          </a:p>
          <a:p>
            <a:pPr algn="just">
              <a:lnSpc>
                <a:spcPct val="150000"/>
              </a:lnSpc>
            </a:pPr>
            <a:r>
              <a:rPr lang="en-US" sz="2800" b="1" dirty="0">
                <a:solidFill>
                  <a:schemeClr val="accent2">
                    <a:lumMod val="50000"/>
                  </a:schemeClr>
                </a:solidFill>
                <a:effectLst/>
                <a:latin typeface="+mj-lt"/>
                <a:ea typeface="Calibri" panose="020F0502020204030204" pitchFamily="34" charset="0"/>
                <a:cs typeface="Arial" panose="020B0604020202020204" pitchFamily="34" charset="0"/>
              </a:rPr>
              <a:t>Three-tier Architecture of WBDB</a:t>
            </a:r>
            <a:r>
              <a:rPr lang="en-US" sz="2800" dirty="0">
                <a:solidFill>
                  <a:schemeClr val="accent2">
                    <a:lumMod val="50000"/>
                  </a:schemeClr>
                </a:solidFill>
                <a:effectLst/>
                <a:latin typeface="+mj-lt"/>
                <a:ea typeface="Calibri" panose="020F0502020204030204" pitchFamily="34" charset="0"/>
                <a:cs typeface="Arial" panose="020B0604020202020204" pitchFamily="34" charset="0"/>
              </a:rPr>
              <a:t> </a:t>
            </a:r>
            <a:r>
              <a:rPr lang="en-US" sz="24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the three-tier architecture contains generally client, application server and data server. A complete WBDB system requires these essential components although they can represent various types of technologies</a:t>
            </a:r>
            <a:r>
              <a:rPr lang="en-US" sz="2400" dirty="0" smtClean="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 xmlns:p14="http://schemas.microsoft.com/office/powerpoint/2010/main" val="313184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4AB1F20-1748-467D-AC20-027D43CBBF25}"/>
              </a:ext>
            </a:extLst>
          </p:cNvPr>
          <p:cNvSpPr txBox="1"/>
          <p:nvPr/>
        </p:nvSpPr>
        <p:spPr>
          <a:xfrm>
            <a:off x="647842" y="973367"/>
            <a:ext cx="11105322" cy="1846659"/>
          </a:xfrm>
          <a:prstGeom prst="rect">
            <a:avLst/>
          </a:prstGeom>
          <a:noFill/>
        </p:spPr>
        <p:txBody>
          <a:bodyPr wrap="square">
            <a:spAutoFit/>
          </a:bodyPr>
          <a:lstStyle/>
          <a:p>
            <a:pPr algn="just">
              <a:lnSpc>
                <a:spcPct val="150000"/>
              </a:lnSpc>
            </a:pPr>
            <a:r>
              <a:rPr lang="en-US" sz="2800" b="1" dirty="0" smtClean="0">
                <a:solidFill>
                  <a:schemeClr val="accent2">
                    <a:lumMod val="50000"/>
                  </a:schemeClr>
                </a:solidFill>
                <a:effectLst/>
                <a:latin typeface="+mj-lt"/>
                <a:ea typeface="Calibri" panose="020F0502020204030204" pitchFamily="34" charset="0"/>
                <a:cs typeface="Arial" panose="020B0604020202020204" pitchFamily="34" charset="0"/>
              </a:rPr>
              <a:t>Hybrid Architecture of WBDB</a:t>
            </a:r>
            <a:r>
              <a:rPr lang="en-US" sz="2800" dirty="0" smtClean="0">
                <a:solidFill>
                  <a:schemeClr val="accent2">
                    <a:lumMod val="50000"/>
                  </a:schemeClr>
                </a:solidFill>
                <a:effectLst/>
                <a:latin typeface="+mj-lt"/>
                <a:ea typeface="Calibri" panose="020F0502020204030204" pitchFamily="34" charset="0"/>
                <a:cs typeface="Arial" panose="020B0604020202020204" pitchFamily="34" charset="0"/>
              </a:rPr>
              <a:t> </a:t>
            </a:r>
            <a:r>
              <a:rPr lang="en-US" sz="2800" dirty="0" smtClean="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There are several ways of combining </a:t>
            </a:r>
            <a:r>
              <a:rPr lang="en-US" sz="2400" dirty="0" smtClean="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various technologies into the Web or a database to enhance the performance of WBDB. Agent-based computing concepts is applied in building WBDBs.</a:t>
            </a:r>
            <a:endParaRPr lang="en-US" sz="2400" dirty="0">
              <a:solidFill>
                <a:schemeClr val="accent2">
                  <a:lumMod val="75000"/>
                </a:schemeClr>
              </a:solidFill>
            </a:endParaRPr>
          </a:p>
        </p:txBody>
      </p:sp>
    </p:spTree>
    <p:extLst>
      <p:ext uri="{BB962C8B-B14F-4D97-AF65-F5344CB8AC3E}">
        <p14:creationId xmlns="" xmlns:p14="http://schemas.microsoft.com/office/powerpoint/2010/main" val="313184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solidFill>
                  <a:schemeClr val="accent2">
                    <a:lumMod val="50000"/>
                  </a:schemeClr>
                </a:solidFill>
                <a:effectLst/>
                <a:ea typeface="Calibri" panose="020F0502020204030204" pitchFamily="34" charset="0"/>
              </a:rPr>
              <a:t>Security Issues in Web Database Applications</a:t>
            </a:r>
            <a:endParaRPr lang="en-US" dirty="0">
              <a:solidFill>
                <a:schemeClr val="accent2">
                  <a:lumMod val="50000"/>
                </a:schemeClr>
              </a:solidFill>
            </a:endParaRPr>
          </a:p>
        </p:txBody>
      </p:sp>
      <p:sp>
        <p:nvSpPr>
          <p:cNvPr id="3" name="Content Placeholder 2"/>
          <p:cNvSpPr>
            <a:spLocks noGrp="1"/>
          </p:cNvSpPr>
          <p:nvPr>
            <p:ph idx="1"/>
          </p:nvPr>
        </p:nvSpPr>
        <p:spPr>
          <a:xfrm>
            <a:off x="838200" y="1096756"/>
            <a:ext cx="10515600" cy="3859742"/>
          </a:xfrm>
        </p:spPr>
        <p:txBody>
          <a:bodyPr>
            <a:noAutofit/>
          </a:bodyPr>
          <a:lstStyle/>
          <a:p>
            <a:pPr algn="just">
              <a:lnSpc>
                <a:spcPct val="150000"/>
              </a:lnSpc>
            </a:pPr>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Security risks exist in many areas of a Web database application. This is because the very foundations of the Internet and Web – TCP/IP and HTTP – are very weak with respect to securities.</a:t>
            </a:r>
          </a:p>
          <a:p>
            <a:pPr algn="just">
              <a:lnSpc>
                <a:spcPct val="150000"/>
              </a:lnSpc>
            </a:pPr>
            <a:r>
              <a:rPr lang="en-US" dirty="0">
                <a:solidFill>
                  <a:schemeClr val="accent2">
                    <a:lumMod val="75000"/>
                  </a:schemeClr>
                </a:solidFill>
                <a:effectLst/>
                <a:latin typeface="Times New Roman" pitchFamily="18" charset="0"/>
                <a:ea typeface="Calibri" panose="020F0502020204030204" pitchFamily="34" charset="0"/>
                <a:cs typeface="Times New Roman" pitchFamily="18" charset="0"/>
              </a:rPr>
              <a:t>Without special software, all Internet traffic travels in the open and anyone with a little bit skill can intercept data transmission on the Internet</a:t>
            </a:r>
            <a:r>
              <a:rPr lang="en-US" dirty="0" smtClean="0">
                <a:solidFill>
                  <a:schemeClr val="accent2">
                    <a:lumMod val="75000"/>
                  </a:schemeClr>
                </a:solidFill>
                <a:effectLst/>
                <a:latin typeface="Times New Roman" pitchFamily="18" charset="0"/>
                <a:ea typeface="Calibri" panose="020F0502020204030204" pitchFamily="34" charset="0"/>
                <a:cs typeface="Times New Roman" pitchFamily="18" charset="0"/>
              </a:rPr>
              <a:t>.</a:t>
            </a:r>
            <a:endParaRPr lang="en-US" dirty="0">
              <a:solidFill>
                <a:schemeClr val="accent2">
                  <a:lumMod val="75000"/>
                </a:schemeClr>
              </a:solidFill>
              <a:latin typeface="Times New Roman" pitchFamily="18" charset="0"/>
              <a:ea typeface="Calibri" panose="020F0502020204030204" pitchFamily="34" charset="0"/>
              <a:cs typeface="Times New Roman" pitchFamily="18" charset="0"/>
            </a:endParaRPr>
          </a:p>
        </p:txBody>
      </p:sp>
    </p:spTree>
    <p:extLst>
      <p:ext uri="{BB962C8B-B14F-4D97-AF65-F5344CB8AC3E}">
        <p14:creationId xmlns="" xmlns:p14="http://schemas.microsoft.com/office/powerpoint/2010/main" val="330134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6300BEC-6A4F-48E6-9369-6A9729F2B08C}"/>
              </a:ext>
            </a:extLst>
          </p:cNvPr>
          <p:cNvSpPr txBox="1"/>
          <p:nvPr/>
        </p:nvSpPr>
        <p:spPr>
          <a:xfrm>
            <a:off x="496957" y="290918"/>
            <a:ext cx="11410121" cy="5775940"/>
          </a:xfrm>
          <a:prstGeom prst="rect">
            <a:avLst/>
          </a:prstGeom>
          <a:noFill/>
        </p:spPr>
        <p:txBody>
          <a:bodyPr wrap="square">
            <a:spAutoFit/>
          </a:bodyPr>
          <a:lstStyle/>
          <a:p>
            <a:pPr algn="just">
              <a:lnSpc>
                <a:spcPct val="150000"/>
              </a:lnSpc>
              <a:buNone/>
            </a:pPr>
            <a:r>
              <a:rPr lang="en-US" sz="3200" b="1" dirty="0" smtClean="0">
                <a:solidFill>
                  <a:schemeClr val="accent2">
                    <a:lumMod val="50000"/>
                  </a:schemeClr>
                </a:solidFill>
                <a:latin typeface="+mj-lt"/>
                <a:ea typeface="Calibri" panose="020F0502020204030204" pitchFamily="34" charset="0"/>
                <a:cs typeface="Arial" panose="020B0604020202020204" pitchFamily="34" charset="0"/>
              </a:rPr>
              <a:t>Security Issues in Web database applications</a:t>
            </a:r>
            <a:endParaRPr lang="en-US" sz="3200" dirty="0" smtClean="0">
              <a:solidFill>
                <a:schemeClr val="accent2">
                  <a:lumMod val="50000"/>
                </a:schemeClr>
              </a:solidFill>
              <a:latin typeface="+mj-lt"/>
              <a:ea typeface="Calibri" panose="020F0502020204030204" pitchFamily="34" charset="0"/>
              <a:cs typeface="Arial" panose="020B0604020202020204" pitchFamily="34" charset="0"/>
            </a:endParaRPr>
          </a:p>
          <a:p>
            <a:pPr indent="457200" algn="just">
              <a:lnSpc>
                <a:spcPct val="150000"/>
              </a:lnSpc>
              <a:spcAft>
                <a:spcPts val="800"/>
              </a:spcAft>
              <a:buFont typeface="Arial" pitchFamily="34" charset="0"/>
              <a:buChar char="•"/>
            </a:pPr>
            <a:r>
              <a:rPr lang="en-US" sz="2400" dirty="0" smtClean="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 Data cannot be changed during transmission (integrity).</a:t>
            </a:r>
            <a:endParaRPr lang="en-US" sz="2400" dirty="0" smtClean="0">
              <a:solidFill>
                <a:schemeClr val="accent2">
                  <a:lumMod val="75000"/>
                </a:schemeClr>
              </a:solidFill>
              <a:effectLst/>
              <a:latin typeface="Times New Roman" pitchFamily="18" charset="0"/>
              <a:ea typeface="Calibri" panose="020F0502020204030204" pitchFamily="34" charset="0"/>
              <a:cs typeface="Times New Roman" pitchFamily="18" charset="0"/>
            </a:endParaRPr>
          </a:p>
          <a:p>
            <a:pPr marL="457200" marR="0" indent="-457200" algn="just">
              <a:lnSpc>
                <a:spcPct val="150000"/>
              </a:lnSpc>
              <a:spcBef>
                <a:spcPts val="0"/>
              </a:spcBef>
              <a:spcAft>
                <a:spcPts val="800"/>
              </a:spcAft>
              <a:buFont typeface="Arial" pitchFamily="34" charset="0"/>
              <a:buChar char="•"/>
            </a:pPr>
            <a:r>
              <a:rPr lang="en-US" sz="2400" dirty="0" smtClean="0">
                <a:solidFill>
                  <a:schemeClr val="accent2">
                    <a:lumMod val="75000"/>
                  </a:schemeClr>
                </a:solidFill>
                <a:effectLst/>
                <a:latin typeface="Times New Roman" pitchFamily="18" charset="0"/>
                <a:ea typeface="Calibri" panose="020F0502020204030204" pitchFamily="34" charset="0"/>
                <a:cs typeface="Times New Roman" pitchFamily="18" charset="0"/>
              </a:rPr>
              <a:t>The </a:t>
            </a: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receiver can be sure that the data is from the authenticated sender (authenticity).</a:t>
            </a:r>
          </a:p>
          <a:p>
            <a:pPr marL="457200" marR="0" indent="-457200" algn="just">
              <a:lnSpc>
                <a:spcPct val="150000"/>
              </a:lnSpc>
              <a:spcBef>
                <a:spcPts val="0"/>
              </a:spcBef>
              <a:spcAft>
                <a:spcPts val="800"/>
              </a:spcAft>
              <a:buFont typeface="Arial" pitchFamily="34" charset="0"/>
              <a:buChar char="•"/>
            </a:pP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The sender can be sure the receiver is the genuinely intended one (nanofabrication).</a:t>
            </a:r>
          </a:p>
          <a:p>
            <a:pPr marL="457200" marR="0" indent="-457200" algn="just">
              <a:lnSpc>
                <a:spcPct val="150000"/>
              </a:lnSpc>
              <a:spcBef>
                <a:spcPts val="0"/>
              </a:spcBef>
              <a:spcAft>
                <a:spcPts val="800"/>
              </a:spcAft>
              <a:buFont typeface="Arial" pitchFamily="34" charset="0"/>
              <a:buChar char="•"/>
            </a:pP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The sender cannot deny he/she sent it (non-repudiation).</a:t>
            </a:r>
          </a:p>
          <a:p>
            <a:pPr marL="457200" marR="0" indent="-457200" algn="just">
              <a:lnSpc>
                <a:spcPct val="150000"/>
              </a:lnSpc>
              <a:spcBef>
                <a:spcPts val="0"/>
              </a:spcBef>
              <a:spcAft>
                <a:spcPts val="800"/>
              </a:spcAft>
              <a:buFont typeface="Arial" pitchFamily="34" charset="0"/>
              <a:buChar char="•"/>
            </a:pP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The request from the client should not ask the server to perform illegal or unauthorized actions.</a:t>
            </a:r>
          </a:p>
          <a:p>
            <a:pPr marL="457200" indent="-457200">
              <a:lnSpc>
                <a:spcPct val="150000"/>
              </a:lnSpc>
              <a:buFont typeface="Arial" panose="020B0604020202020204" pitchFamily="34" charset="0"/>
              <a:buChar char="•"/>
            </a:pPr>
            <a:r>
              <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rPr>
              <a:t>The data transmitted to the client machine from the server must not be allowed to contain executables that will perform malicious actions.</a:t>
            </a:r>
            <a:endParaRPr lang="en-US" sz="2400"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3284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chemeClr val="accent2">
                    <a:lumMod val="50000"/>
                  </a:schemeClr>
                </a:solidFill>
              </a:rPr>
              <a:t>The	Internet</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marL="12700">
              <a:lnSpc>
                <a:spcPct val="100000"/>
              </a:lnSpc>
              <a:spcBef>
                <a:spcPts val="95"/>
              </a:spcBef>
            </a:pPr>
            <a:r>
              <a:rPr lang="en-US" spc="-5" dirty="0" smtClean="0">
                <a:solidFill>
                  <a:schemeClr val="accent2">
                    <a:lumMod val="75000"/>
                  </a:schemeClr>
                </a:solidFill>
                <a:latin typeface="Times New Roman"/>
                <a:cs typeface="Times New Roman"/>
              </a:rPr>
              <a:t>Worldwide collection </a:t>
            </a:r>
            <a:r>
              <a:rPr lang="en-US" dirty="0" smtClean="0">
                <a:solidFill>
                  <a:schemeClr val="accent2">
                    <a:lumMod val="75000"/>
                  </a:schemeClr>
                </a:solidFill>
                <a:latin typeface="Times New Roman"/>
                <a:cs typeface="Times New Roman"/>
              </a:rPr>
              <a:t>of </a:t>
            </a:r>
            <a:r>
              <a:rPr lang="en-US" spc="-5" dirty="0" smtClean="0">
                <a:solidFill>
                  <a:schemeClr val="accent2">
                    <a:lumMod val="75000"/>
                  </a:schemeClr>
                </a:solidFill>
                <a:latin typeface="Times New Roman"/>
                <a:cs typeface="Times New Roman"/>
              </a:rPr>
              <a:t>interconnected</a:t>
            </a:r>
            <a:r>
              <a:rPr lang="en-US" spc="-1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networks.</a:t>
            </a:r>
          </a:p>
          <a:p>
            <a:pPr marL="576580" marR="5080" indent="-564515" algn="just">
              <a:spcBef>
                <a:spcPts val="2685"/>
              </a:spcBef>
              <a:buFont typeface="Wingdings" pitchFamily="2" charset="2"/>
              <a:buChar char="q"/>
            </a:pP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Began in late </a:t>
            </a:r>
            <a:r>
              <a:rPr lang="en-US" dirty="0" smtClean="0">
                <a:solidFill>
                  <a:schemeClr val="accent2">
                    <a:lumMod val="75000"/>
                  </a:schemeClr>
                </a:solidFill>
                <a:latin typeface="Times New Roman"/>
                <a:cs typeface="Times New Roman"/>
              </a:rPr>
              <a:t>‘60s </a:t>
            </a:r>
            <a:r>
              <a:rPr lang="en-US" spc="-10" dirty="0" smtClean="0">
                <a:solidFill>
                  <a:schemeClr val="accent2">
                    <a:lumMod val="75000"/>
                  </a:schemeClr>
                </a:solidFill>
                <a:latin typeface="Times New Roman"/>
                <a:cs typeface="Times New Roman"/>
              </a:rPr>
              <a:t>in </a:t>
            </a:r>
            <a:r>
              <a:rPr lang="en-US" spc="-5" dirty="0" smtClean="0">
                <a:solidFill>
                  <a:schemeClr val="accent2">
                    <a:lumMod val="75000"/>
                  </a:schemeClr>
                </a:solidFill>
                <a:latin typeface="Times New Roman"/>
                <a:cs typeface="Times New Roman"/>
              </a:rPr>
              <a:t>ARPANET, a </a:t>
            </a:r>
            <a:r>
              <a:rPr lang="en-US" spc="-10" dirty="0" smtClean="0">
                <a:solidFill>
                  <a:schemeClr val="accent2">
                    <a:lumMod val="75000"/>
                  </a:schemeClr>
                </a:solidFill>
                <a:latin typeface="Times New Roman"/>
                <a:cs typeface="Times New Roman"/>
              </a:rPr>
              <a:t>US </a:t>
            </a:r>
            <a:r>
              <a:rPr lang="en-US" spc="-5" dirty="0" smtClean="0">
                <a:solidFill>
                  <a:schemeClr val="accent2">
                    <a:lumMod val="75000"/>
                  </a:schemeClr>
                </a:solidFill>
                <a:latin typeface="Times New Roman"/>
                <a:cs typeface="Times New Roman"/>
              </a:rPr>
              <a:t>project,  investigating </a:t>
            </a:r>
            <a:r>
              <a:rPr lang="en-US" dirty="0" smtClean="0">
                <a:solidFill>
                  <a:schemeClr val="accent2">
                    <a:lumMod val="75000"/>
                  </a:schemeClr>
                </a:solidFill>
                <a:latin typeface="Times New Roman"/>
                <a:cs typeface="Times New Roman"/>
              </a:rPr>
              <a:t>how </a:t>
            </a:r>
            <a:r>
              <a:rPr lang="en-US" spc="-10" dirty="0" smtClean="0">
                <a:solidFill>
                  <a:schemeClr val="accent2">
                    <a:lumMod val="75000"/>
                  </a:schemeClr>
                </a:solidFill>
                <a:latin typeface="Times New Roman"/>
                <a:cs typeface="Times New Roman"/>
              </a:rPr>
              <a:t>to </a:t>
            </a:r>
            <a:r>
              <a:rPr lang="en-US" spc="-5" dirty="0" smtClean="0">
                <a:solidFill>
                  <a:schemeClr val="accent2">
                    <a:lumMod val="75000"/>
                  </a:schemeClr>
                </a:solidFill>
                <a:latin typeface="Times New Roman"/>
                <a:cs typeface="Times New Roman"/>
              </a:rPr>
              <a:t>build networks that could  withstand partial</a:t>
            </a:r>
            <a:r>
              <a:rPr lang="en-US" spc="-1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outages.</a:t>
            </a:r>
            <a:endParaRPr lang="en-US" dirty="0" smtClean="0">
              <a:solidFill>
                <a:schemeClr val="accent2">
                  <a:lumMod val="75000"/>
                </a:schemeClr>
              </a:solidFill>
              <a:latin typeface="Times New Roman"/>
              <a:cs typeface="Times New Roman"/>
            </a:endParaRPr>
          </a:p>
          <a:p>
            <a:pPr marL="576580" marR="5080" indent="-564515" algn="just">
              <a:spcBef>
                <a:spcPts val="1010"/>
              </a:spcBef>
              <a:buFont typeface="Wingdings" pitchFamily="2" charset="2"/>
              <a:buChar char="q"/>
            </a:pPr>
            <a:r>
              <a:rPr lang="en-US" sz="20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Starting </a:t>
            </a:r>
            <a:r>
              <a:rPr lang="en-US" spc="-5" dirty="0" smtClean="0">
                <a:solidFill>
                  <a:schemeClr val="accent2">
                    <a:lumMod val="75000"/>
                  </a:schemeClr>
                </a:solidFill>
                <a:latin typeface="Times New Roman"/>
                <a:cs typeface="Times New Roman"/>
              </a:rPr>
              <a:t>with a </a:t>
            </a:r>
            <a:r>
              <a:rPr lang="en-US" dirty="0" smtClean="0">
                <a:solidFill>
                  <a:schemeClr val="accent2">
                    <a:lumMod val="75000"/>
                  </a:schemeClr>
                </a:solidFill>
                <a:latin typeface="Times New Roman"/>
                <a:cs typeface="Times New Roman"/>
              </a:rPr>
              <a:t>few nodes, Internet </a:t>
            </a:r>
            <a:r>
              <a:rPr lang="en-US" spc="-10" dirty="0" smtClean="0">
                <a:solidFill>
                  <a:schemeClr val="accent2">
                    <a:lumMod val="75000"/>
                  </a:schemeClr>
                </a:solidFill>
                <a:latin typeface="Times New Roman"/>
                <a:cs typeface="Times New Roman"/>
              </a:rPr>
              <a:t>estimated </a:t>
            </a:r>
            <a:r>
              <a:rPr lang="en-US" spc="-5" dirty="0" smtClean="0">
                <a:solidFill>
                  <a:schemeClr val="accent2">
                    <a:lumMod val="75000"/>
                  </a:schemeClr>
                </a:solidFill>
                <a:latin typeface="Times New Roman"/>
                <a:cs typeface="Times New Roman"/>
              </a:rPr>
              <a:t>to  have over </a:t>
            </a:r>
            <a:r>
              <a:rPr lang="en-US" dirty="0" smtClean="0">
                <a:solidFill>
                  <a:schemeClr val="accent2">
                    <a:lumMod val="75000"/>
                  </a:schemeClr>
                </a:solidFill>
                <a:latin typeface="Times New Roman"/>
                <a:cs typeface="Times New Roman"/>
              </a:rPr>
              <a:t>100 </a:t>
            </a:r>
            <a:r>
              <a:rPr lang="en-US" spc="-5" dirty="0" smtClean="0">
                <a:solidFill>
                  <a:schemeClr val="accent2">
                    <a:lumMod val="75000"/>
                  </a:schemeClr>
                </a:solidFill>
                <a:latin typeface="Times New Roman"/>
                <a:cs typeface="Times New Roman"/>
              </a:rPr>
              <a:t>million users in </a:t>
            </a:r>
            <a:r>
              <a:rPr lang="en-US" dirty="0" smtClean="0">
                <a:solidFill>
                  <a:schemeClr val="accent2">
                    <a:lumMod val="75000"/>
                  </a:schemeClr>
                </a:solidFill>
                <a:latin typeface="Times New Roman"/>
                <a:cs typeface="Times New Roman"/>
              </a:rPr>
              <a:t>1997, </a:t>
            </a:r>
            <a:r>
              <a:rPr lang="en-US" spc="-10" dirty="0" smtClean="0">
                <a:solidFill>
                  <a:schemeClr val="accent2">
                    <a:lumMod val="75000"/>
                  </a:schemeClr>
                </a:solidFill>
                <a:latin typeface="Times New Roman"/>
                <a:cs typeface="Times New Roman"/>
              </a:rPr>
              <a:t>and </a:t>
            </a:r>
            <a:r>
              <a:rPr lang="en-US" spc="-5" dirty="0" smtClean="0">
                <a:solidFill>
                  <a:schemeClr val="accent2">
                    <a:lumMod val="75000"/>
                  </a:schemeClr>
                </a:solidFill>
                <a:latin typeface="Times New Roman"/>
                <a:cs typeface="Times New Roman"/>
              </a:rPr>
              <a:t>over 270  million users in </a:t>
            </a:r>
            <a:r>
              <a:rPr lang="en-US" spc="-10" dirty="0" smtClean="0">
                <a:solidFill>
                  <a:schemeClr val="accent2">
                    <a:lumMod val="75000"/>
                  </a:schemeClr>
                </a:solidFill>
                <a:latin typeface="Times New Roman"/>
                <a:cs typeface="Times New Roman"/>
              </a:rPr>
              <a:t>over </a:t>
            </a:r>
            <a:r>
              <a:rPr lang="en-US" dirty="0" smtClean="0">
                <a:solidFill>
                  <a:schemeClr val="accent2">
                    <a:lumMod val="75000"/>
                  </a:schemeClr>
                </a:solidFill>
                <a:latin typeface="Times New Roman"/>
                <a:cs typeface="Times New Roman"/>
              </a:rPr>
              <a:t>100 </a:t>
            </a:r>
            <a:r>
              <a:rPr lang="en-US" spc="-5" dirty="0" smtClean="0">
                <a:solidFill>
                  <a:schemeClr val="accent2">
                    <a:lumMod val="75000"/>
                  </a:schemeClr>
                </a:solidFill>
                <a:latin typeface="Times New Roman"/>
                <a:cs typeface="Times New Roman"/>
              </a:rPr>
              <a:t>countries in </a:t>
            </a:r>
            <a:r>
              <a:rPr lang="en-US" dirty="0" smtClean="0">
                <a:solidFill>
                  <a:schemeClr val="accent2">
                    <a:lumMod val="75000"/>
                  </a:schemeClr>
                </a:solidFill>
                <a:latin typeface="Times New Roman"/>
                <a:cs typeface="Times New Roman"/>
              </a:rPr>
              <a:t>1998, </a:t>
            </a:r>
            <a:r>
              <a:rPr lang="en-US" spc="-5" dirty="0" smtClean="0">
                <a:solidFill>
                  <a:schemeClr val="accent2">
                    <a:lumMod val="75000"/>
                  </a:schemeClr>
                </a:solidFill>
                <a:latin typeface="Times New Roman"/>
                <a:cs typeface="Times New Roman"/>
              </a:rPr>
              <a:t>with  </a:t>
            </a:r>
            <a:r>
              <a:rPr lang="en-US" dirty="0" smtClean="0">
                <a:solidFill>
                  <a:schemeClr val="accent2">
                    <a:lumMod val="75000"/>
                  </a:schemeClr>
                </a:solidFill>
                <a:latin typeface="Times New Roman"/>
                <a:cs typeface="Times New Roman"/>
              </a:rPr>
              <a:t>one </a:t>
            </a:r>
            <a:r>
              <a:rPr lang="en-US" spc="-5" dirty="0" smtClean="0">
                <a:solidFill>
                  <a:schemeClr val="accent2">
                    <a:lumMod val="75000"/>
                  </a:schemeClr>
                </a:solidFill>
                <a:latin typeface="Times New Roman"/>
                <a:cs typeface="Times New Roman"/>
              </a:rPr>
              <a:t>million new users </a:t>
            </a:r>
            <a:r>
              <a:rPr lang="en-US" dirty="0" smtClean="0">
                <a:solidFill>
                  <a:schemeClr val="accent2">
                    <a:lumMod val="75000"/>
                  </a:schemeClr>
                </a:solidFill>
                <a:latin typeface="Times New Roman"/>
                <a:cs typeface="Times New Roman"/>
              </a:rPr>
              <a:t>joining </a:t>
            </a:r>
            <a:r>
              <a:rPr lang="en-US" spc="-10" dirty="0" smtClean="0">
                <a:solidFill>
                  <a:schemeClr val="accent2">
                    <a:lumMod val="75000"/>
                  </a:schemeClr>
                </a:solidFill>
                <a:latin typeface="Times New Roman"/>
                <a:cs typeface="Times New Roman"/>
              </a:rPr>
              <a:t>each</a:t>
            </a:r>
            <a:r>
              <a:rPr lang="en-US" spc="-2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month.</a:t>
            </a:r>
            <a:endParaRPr lang="en-US" dirty="0" smtClean="0">
              <a:solidFill>
                <a:schemeClr val="accent2">
                  <a:lumMod val="75000"/>
                </a:schemeClr>
              </a:solidFill>
              <a:latin typeface="Times New Roman"/>
              <a:cs typeface="Times New Roman"/>
            </a:endParaRPr>
          </a:p>
          <a:p>
            <a:endParaRPr lang="en-US" dirty="0">
              <a:solidFill>
                <a:schemeClr val="accent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5044"/>
            <a:ext cx="11022496" cy="1325563"/>
          </a:xfrm>
        </p:spPr>
        <p:txBody>
          <a:bodyPr>
            <a:normAutofit fontScale="90000"/>
          </a:bodyPr>
          <a:lstStyle/>
          <a:p>
            <a:r>
              <a:rPr lang="en-US" b="1" dirty="0" smtClean="0">
                <a:solidFill>
                  <a:schemeClr val="accent2">
                    <a:lumMod val="50000"/>
                  </a:schemeClr>
                </a:solidFill>
                <a:effectLst/>
                <a:ea typeface="Times New Roman" panose="02020603050405020304" pitchFamily="18" charset="0"/>
              </a:rPr>
              <a:t/>
            </a:r>
            <a:br>
              <a:rPr lang="en-US" b="1" dirty="0" smtClean="0">
                <a:solidFill>
                  <a:schemeClr val="accent2">
                    <a:lumMod val="50000"/>
                  </a:schemeClr>
                </a:solidFill>
                <a:effectLst/>
                <a:ea typeface="Times New Roman" panose="02020603050405020304" pitchFamily="18" charset="0"/>
              </a:rPr>
            </a:br>
            <a:r>
              <a:rPr lang="en-US" b="1" dirty="0" smtClean="0">
                <a:solidFill>
                  <a:schemeClr val="accent2">
                    <a:lumMod val="50000"/>
                  </a:schemeClr>
                </a:solidFill>
                <a:ea typeface="Times New Roman" panose="02020603050405020304" pitchFamily="18" charset="0"/>
              </a:rPr>
              <a:t/>
            </a:r>
            <a:br>
              <a:rPr lang="en-US" b="1" dirty="0" smtClean="0">
                <a:solidFill>
                  <a:schemeClr val="accent2">
                    <a:lumMod val="50000"/>
                  </a:schemeClr>
                </a:solidFill>
                <a:ea typeface="Times New Roman" panose="02020603050405020304" pitchFamily="18" charset="0"/>
              </a:rPr>
            </a:br>
            <a:r>
              <a:rPr lang="en-US" b="1" dirty="0" smtClean="0">
                <a:solidFill>
                  <a:schemeClr val="accent2">
                    <a:lumMod val="50000"/>
                  </a:schemeClr>
                </a:solidFill>
                <a:ea typeface="Times New Roman" panose="02020603050405020304" pitchFamily="18" charset="0"/>
              </a:rPr>
              <a:t/>
            </a:r>
            <a:br>
              <a:rPr lang="en-US" b="1" dirty="0" smtClean="0">
                <a:solidFill>
                  <a:schemeClr val="accent2">
                    <a:lumMod val="50000"/>
                  </a:schemeClr>
                </a:solidFill>
                <a:ea typeface="Times New Roman" panose="02020603050405020304" pitchFamily="18" charset="0"/>
              </a:rPr>
            </a:br>
            <a:r>
              <a:rPr lang="en-US" b="1" dirty="0" smtClean="0">
                <a:solidFill>
                  <a:schemeClr val="accent2">
                    <a:lumMod val="50000"/>
                  </a:schemeClr>
                </a:solidFill>
                <a:effectLst/>
                <a:ea typeface="Times New Roman" panose="02020603050405020304" pitchFamily="18" charset="0"/>
              </a:rPr>
              <a:t>CONCLUSION </a:t>
            </a:r>
            <a:endParaRPr lang="en-US" sz="8000" dirty="0">
              <a:solidFill>
                <a:schemeClr val="accent2">
                  <a:lumMod val="50000"/>
                </a:schemeClr>
              </a:solidFill>
            </a:endParaRPr>
          </a:p>
        </p:txBody>
      </p:sp>
      <p:sp>
        <p:nvSpPr>
          <p:cNvPr id="3" name="Content Placeholder 2"/>
          <p:cNvSpPr>
            <a:spLocks noGrp="1"/>
          </p:cNvSpPr>
          <p:nvPr>
            <p:ph idx="1"/>
          </p:nvPr>
        </p:nvSpPr>
        <p:spPr>
          <a:xfrm>
            <a:off x="417632" y="1588600"/>
            <a:ext cx="11330609" cy="5555836"/>
          </a:xfrm>
        </p:spPr>
        <p:txBody>
          <a:bodyPr>
            <a:noAutofit/>
          </a:bodyPr>
          <a:lstStyle/>
          <a:p>
            <a:pPr algn="just">
              <a:lnSpc>
                <a:spcPct val="150000"/>
              </a:lnSpc>
            </a:pPr>
            <a:r>
              <a:rPr lang="en-US"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A Web-Based Database System for profitability control in paper recycling production is developed in this work.</a:t>
            </a:r>
          </a:p>
          <a:p>
            <a:pPr algn="just">
              <a:lnSpc>
                <a:spcPct val="150000"/>
              </a:lnSpc>
            </a:pPr>
            <a:r>
              <a:rPr lang="en-US"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We develop a database model to handle both the structured and unstructured knowledge of the problem domain using object-oriented design approach.</a:t>
            </a:r>
            <a:endParaRPr lang="en-US" dirty="0">
              <a:solidFill>
                <a:schemeClr val="accent2">
                  <a:lumMod val="75000"/>
                </a:schemeClr>
              </a:solidFill>
              <a:latin typeface="Times New Roman" pitchFamily="18" charset="0"/>
              <a:ea typeface="Times New Roman" panose="02020603050405020304" pitchFamily="18" charset="0"/>
              <a:cs typeface="Times New Roman" pitchFamily="18" charset="0"/>
            </a:endParaRPr>
          </a:p>
          <a:p>
            <a:pPr algn="just">
              <a:lnSpc>
                <a:spcPct val="150000"/>
              </a:lnSpc>
            </a:pPr>
            <a:r>
              <a:rPr lang="en-US" dirty="0">
                <a:solidFill>
                  <a:schemeClr val="accent2">
                    <a:lumMod val="75000"/>
                  </a:schemeClr>
                </a:solidFill>
                <a:latin typeface="Times New Roman" pitchFamily="18" charset="0"/>
                <a:ea typeface="Times New Roman" panose="02020603050405020304" pitchFamily="18" charset="0"/>
                <a:cs typeface="Times New Roman" pitchFamily="18" charset="0"/>
              </a:rPr>
              <a:t>D</a:t>
            </a:r>
            <a:r>
              <a:rPr lang="en-US"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atabase stores both static and dynamic information about the decision variables and about the different factors influencing recycling decision for profitability control.</a:t>
            </a:r>
          </a:p>
        </p:txBody>
      </p:sp>
    </p:spTree>
    <p:extLst>
      <p:ext uri="{BB962C8B-B14F-4D97-AF65-F5344CB8AC3E}">
        <p14:creationId xmlns="" xmlns:p14="http://schemas.microsoft.com/office/powerpoint/2010/main" val="2249665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54FCCA8-91BF-4AAB-A7DE-C95659CA9EB7}"/>
              </a:ext>
            </a:extLst>
          </p:cNvPr>
          <p:cNvSpPr txBox="1"/>
          <p:nvPr/>
        </p:nvSpPr>
        <p:spPr>
          <a:xfrm>
            <a:off x="377687" y="0"/>
            <a:ext cx="11436626" cy="44579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The database propose in this work is made of three main classes, namely; production cost, revenue sale and quantity recycled and their attributes.</a:t>
            </a:r>
          </a:p>
          <a:p>
            <a:pPr marL="285750" indent="-285750" algn="just">
              <a:lnSpc>
                <a:spcPct val="150000"/>
              </a:lnSpc>
              <a:buFont typeface="Arial" panose="020B0604020202020204" pitchFamily="34" charset="0"/>
              <a:buChar char="•"/>
            </a:pPr>
            <a:r>
              <a:rPr lang="en-US" sz="2400"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We design mathematical models based on the major components in the concepts of profitability, to capture the quantitative decision variables of profitability control problem</a:t>
            </a:r>
            <a:r>
              <a:rPr lang="en-US" sz="2400" dirty="0">
                <a:solidFill>
                  <a:schemeClr val="accent2">
                    <a:lumMod val="75000"/>
                  </a:schemeClr>
                </a:solidFill>
                <a:latin typeface="Times New Roman" pitchFamily="18" charset="0"/>
                <a:ea typeface="Times New Roman" panose="02020603050405020304" pitchFamily="18" charset="0"/>
                <a:cs typeface="Times New Roman" pitchFamily="18" charset="0"/>
              </a:rPr>
              <a:t>.</a:t>
            </a:r>
          </a:p>
          <a:p>
            <a:pPr marL="285750" indent="-285750" algn="just">
              <a:lnSpc>
                <a:spcPct val="150000"/>
              </a:lnSpc>
              <a:buFont typeface="Arial" panose="020B0604020202020204" pitchFamily="34" charset="0"/>
              <a:buChar char="•"/>
            </a:pPr>
            <a:r>
              <a:rPr lang="en-US" sz="2400"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The profit associated with the production has been calculated based on the input variable.</a:t>
            </a:r>
            <a:endParaRPr lang="en-US" sz="2400" dirty="0">
              <a:solidFill>
                <a:schemeClr val="accent2">
                  <a:lumMod val="75000"/>
                </a:schemeClr>
              </a:solidFill>
              <a:effectLst/>
              <a:latin typeface="Times New Roman" pitchFamily="18" charset="0"/>
              <a:ea typeface="Calibri" panose="020F0502020204030204" pitchFamily="34" charset="0"/>
              <a:cs typeface="Times New Roman" pitchFamily="18" charset="0"/>
            </a:endParaRPr>
          </a:p>
          <a:p>
            <a:pPr marL="285750" indent="-285750" algn="just">
              <a:lnSpc>
                <a:spcPct val="150000"/>
              </a:lnSpc>
              <a:buFont typeface="Arial" panose="020B0604020202020204" pitchFamily="34" charset="0"/>
              <a:buChar char="•"/>
            </a:pPr>
            <a:r>
              <a:rPr lang="en-US" sz="2400"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Relevant quantitative variables have been used to forecast the quantitative components of the production cost and revenue sales over the quantity recycled.</a:t>
            </a:r>
            <a:endParaRPr lang="en-US" sz="2400"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39619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 u.jpg"/>
          <p:cNvPicPr>
            <a:picLocks noGrp="1" noChangeAspect="1"/>
          </p:cNvPicPr>
          <p:nvPr>
            <p:ph idx="1"/>
          </p:nvPr>
        </p:nvPicPr>
        <p:blipFill>
          <a:blip r:embed="rId2" cstate="print"/>
          <a:stretch>
            <a:fillRect/>
          </a:stretch>
        </p:blipFill>
        <p:spPr>
          <a:xfrm>
            <a:off x="0" y="0"/>
            <a:ext cx="12192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chemeClr val="accent2">
                    <a:lumMod val="50000"/>
                  </a:schemeClr>
                </a:solidFill>
              </a:rPr>
              <a:t>Historical</a:t>
            </a:r>
            <a:r>
              <a:rPr lang="en-US" b="1" spc="35" dirty="0" smtClean="0">
                <a:solidFill>
                  <a:schemeClr val="accent2">
                    <a:lumMod val="50000"/>
                  </a:schemeClr>
                </a:solidFill>
              </a:rPr>
              <a:t> </a:t>
            </a:r>
            <a:r>
              <a:rPr lang="en-US" b="1" spc="-5" dirty="0" smtClean="0">
                <a:solidFill>
                  <a:schemeClr val="accent2">
                    <a:lumMod val="50000"/>
                  </a:schemeClr>
                </a:solidFill>
              </a:rPr>
              <a:t>View:	Internet</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12700">
              <a:lnSpc>
                <a:spcPct val="100000"/>
              </a:lnSpc>
              <a:spcBef>
                <a:spcPts val="865"/>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1969 </a:t>
            </a:r>
            <a:r>
              <a:rPr lang="en-US" dirty="0" smtClean="0">
                <a:solidFill>
                  <a:schemeClr val="accent2">
                    <a:lumMod val="75000"/>
                  </a:schemeClr>
                </a:solidFill>
                <a:latin typeface="Times New Roman"/>
                <a:cs typeface="Times New Roman"/>
              </a:rPr>
              <a:t>-</a:t>
            </a:r>
            <a:r>
              <a:rPr lang="en-US" spc="-4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Telnet</a:t>
            </a:r>
          </a:p>
          <a:p>
            <a:pPr marL="12700">
              <a:lnSpc>
                <a:spcPct val="100000"/>
              </a:lnSpc>
              <a:spcBef>
                <a:spcPts val="765"/>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1971 -</a:t>
            </a:r>
            <a:r>
              <a:rPr lang="en-US" spc="-4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FTP</a:t>
            </a:r>
            <a:endParaRPr lang="en-US" dirty="0" smtClean="0">
              <a:solidFill>
                <a:schemeClr val="accent2">
                  <a:lumMod val="75000"/>
                </a:schemeClr>
              </a:solidFill>
              <a:latin typeface="Times New Roman"/>
              <a:cs typeface="Times New Roman"/>
            </a:endParaRPr>
          </a:p>
          <a:p>
            <a:pPr marL="12700">
              <a:lnSpc>
                <a:spcPct val="100000"/>
              </a:lnSpc>
              <a:spcBef>
                <a:spcPts val="770"/>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1983 </a:t>
            </a:r>
            <a:r>
              <a:rPr lang="en-US" dirty="0" smtClean="0">
                <a:solidFill>
                  <a:schemeClr val="accent2">
                    <a:lumMod val="75000"/>
                  </a:schemeClr>
                </a:solidFill>
                <a:latin typeface="Times New Roman"/>
                <a:cs typeface="Times New Roman"/>
              </a:rPr>
              <a:t>- 562 computers on the</a:t>
            </a:r>
            <a:r>
              <a:rPr lang="en-US" spc="-114"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internet</a:t>
            </a:r>
          </a:p>
          <a:p>
            <a:pPr marL="12700">
              <a:lnSpc>
                <a:spcPct val="100000"/>
              </a:lnSpc>
              <a:spcBef>
                <a:spcPts val="765"/>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1993 </a:t>
            </a:r>
            <a:r>
              <a:rPr lang="en-US" dirty="0" smtClean="0">
                <a:solidFill>
                  <a:schemeClr val="accent2">
                    <a:lumMod val="75000"/>
                  </a:schemeClr>
                </a:solidFill>
                <a:latin typeface="Times New Roman"/>
                <a:cs typeface="Times New Roman"/>
              </a:rPr>
              <a:t>- 1.2 million computers on the</a:t>
            </a:r>
            <a:r>
              <a:rPr lang="en-US" spc="-16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internet</a:t>
            </a:r>
          </a:p>
          <a:p>
            <a:pPr marL="12700">
              <a:lnSpc>
                <a:spcPct val="100000"/>
              </a:lnSpc>
              <a:spcBef>
                <a:spcPts val="770"/>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1999 </a:t>
            </a:r>
            <a:r>
              <a:rPr lang="en-US" dirty="0" smtClean="0">
                <a:solidFill>
                  <a:schemeClr val="accent2">
                    <a:lumMod val="75000"/>
                  </a:schemeClr>
                </a:solidFill>
                <a:latin typeface="Times New Roman"/>
                <a:cs typeface="Times New Roman"/>
              </a:rPr>
              <a:t>- </a:t>
            </a:r>
            <a:r>
              <a:rPr lang="en-US" spc="-5" dirty="0" err="1" smtClean="0">
                <a:solidFill>
                  <a:schemeClr val="accent2">
                    <a:lumMod val="75000"/>
                  </a:schemeClr>
                </a:solidFill>
                <a:latin typeface="Times New Roman"/>
                <a:cs typeface="Times New Roman"/>
              </a:rPr>
              <a:t>ssh</a:t>
            </a:r>
            <a:r>
              <a:rPr lang="en-US" spc="-5" dirty="0" smtClean="0">
                <a:solidFill>
                  <a:schemeClr val="accent2">
                    <a:lumMod val="75000"/>
                  </a:schemeClr>
                </a:solidFill>
                <a:latin typeface="Times New Roman"/>
                <a:cs typeface="Times New Roman"/>
              </a:rPr>
              <a:t>, </a:t>
            </a:r>
            <a:r>
              <a:rPr lang="en-US" spc="-5" dirty="0" err="1" smtClean="0">
                <a:solidFill>
                  <a:schemeClr val="accent2">
                    <a:lumMod val="75000"/>
                  </a:schemeClr>
                </a:solidFill>
                <a:latin typeface="Times New Roman"/>
                <a:cs typeface="Times New Roman"/>
              </a:rPr>
              <a:t>sftp</a:t>
            </a:r>
            <a:r>
              <a:rPr lang="en-US" spc="-5" dirty="0" smtClean="0">
                <a:solidFill>
                  <a:schemeClr val="accent2">
                    <a:lumMod val="75000"/>
                  </a:schemeClr>
                </a:solidFill>
                <a:latin typeface="Times New Roman"/>
                <a:cs typeface="Times New Roman"/>
              </a:rPr>
              <a:t>,</a:t>
            </a:r>
            <a:r>
              <a:rPr lang="en-US" spc="-6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t>
            </a:r>
          </a:p>
          <a:p>
            <a:pPr marL="12700">
              <a:lnSpc>
                <a:spcPct val="100000"/>
              </a:lnSpc>
              <a:spcBef>
                <a:spcPts val="770"/>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2010 </a:t>
            </a:r>
            <a:r>
              <a:rPr lang="en-US" dirty="0" smtClean="0">
                <a:solidFill>
                  <a:schemeClr val="accent2">
                    <a:lumMod val="75000"/>
                  </a:schemeClr>
                </a:solidFill>
                <a:latin typeface="Times New Roman"/>
                <a:cs typeface="Times New Roman"/>
              </a:rPr>
              <a:t>- Amazon, </a:t>
            </a:r>
            <a:r>
              <a:rPr lang="en-US" spc="-5" dirty="0" err="1" smtClean="0">
                <a:solidFill>
                  <a:schemeClr val="accent2">
                    <a:lumMod val="75000"/>
                  </a:schemeClr>
                </a:solidFill>
                <a:latin typeface="Times New Roman"/>
                <a:cs typeface="Times New Roman"/>
              </a:rPr>
              <a:t>Alibaba</a:t>
            </a:r>
            <a:r>
              <a:rPr lang="en-US" spc="-5" dirty="0" smtClean="0">
                <a:solidFill>
                  <a:schemeClr val="accent2">
                    <a:lumMod val="75000"/>
                  </a:schemeClr>
                </a:solidFill>
                <a:latin typeface="Times New Roman"/>
                <a:cs typeface="Times New Roman"/>
              </a:rPr>
              <a:t>,</a:t>
            </a:r>
            <a:r>
              <a:rPr lang="en-US" spc="-11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t>
            </a:r>
          </a:p>
          <a:p>
            <a:pPr marL="12700">
              <a:lnSpc>
                <a:spcPct val="100000"/>
              </a:lnSpc>
              <a:spcBef>
                <a:spcPts val="770"/>
              </a:spcBef>
              <a:buFont typeface="Wingdings" pitchFamily="2" charset="2"/>
              <a:buChar char="q"/>
              <a:tabLst>
                <a:tab pos="575945" algn="l"/>
              </a:tabLst>
            </a:pP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2020 </a:t>
            </a:r>
            <a:r>
              <a:rPr lang="en-US"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Smart-based devices,</a:t>
            </a:r>
            <a:r>
              <a:rPr lang="en-US" spc="-9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t>
            </a:r>
          </a:p>
          <a:p>
            <a:endParaRPr lang="en-US"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The Web</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fontScale="85000" lnSpcReduction="10000"/>
          </a:bodyPr>
          <a:lstStyle/>
          <a:p>
            <a:pPr marL="12700">
              <a:lnSpc>
                <a:spcPct val="100000"/>
              </a:lnSpc>
              <a:spcBef>
                <a:spcPts val="895"/>
              </a:spcBef>
              <a:buNone/>
              <a:tabLst>
                <a:tab pos="576580" algn="l"/>
              </a:tabLst>
            </a:pPr>
            <a:r>
              <a:rPr lang="en-US" dirty="0" smtClean="0">
                <a:solidFill>
                  <a:schemeClr val="accent2">
                    <a:lumMod val="75000"/>
                  </a:schemeClr>
                </a:solidFill>
                <a:latin typeface="Wingdings"/>
                <a:cs typeface="Wingdings"/>
              </a:rPr>
              <a:t></a:t>
            </a:r>
            <a:r>
              <a:rPr lang="en-US"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World-Wide Web (Web,</a:t>
            </a:r>
            <a:r>
              <a:rPr lang="en-US" sz="3200" spc="-60" dirty="0" smtClean="0">
                <a:solidFill>
                  <a:schemeClr val="accent2">
                    <a:lumMod val="75000"/>
                  </a:schemeClr>
                </a:solidFill>
                <a:latin typeface="Times New Roman"/>
                <a:cs typeface="Times New Roman"/>
              </a:rPr>
              <a:t> </a:t>
            </a:r>
            <a:r>
              <a:rPr lang="en-US" sz="3200" spc="-5" dirty="0" smtClean="0">
                <a:solidFill>
                  <a:schemeClr val="accent2">
                    <a:lumMod val="75000"/>
                  </a:schemeClr>
                </a:solidFill>
                <a:latin typeface="Times New Roman"/>
                <a:cs typeface="Times New Roman"/>
              </a:rPr>
              <a:t>WWW)</a:t>
            </a:r>
            <a:endParaRPr lang="en-US" sz="3200" dirty="0" smtClean="0">
              <a:solidFill>
                <a:schemeClr val="accent2">
                  <a:lumMod val="75000"/>
                </a:schemeClr>
              </a:solidFill>
              <a:latin typeface="Times New Roman"/>
              <a:cs typeface="Times New Roman"/>
            </a:endParaRPr>
          </a:p>
          <a:p>
            <a:pPr marL="1036955" marR="5715" indent="-346075" algn="just">
              <a:spcBef>
                <a:spcPts val="880"/>
              </a:spcBef>
              <a:buNone/>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networked </a:t>
            </a:r>
            <a:r>
              <a:rPr lang="en-US" spc="-5" dirty="0" smtClean="0">
                <a:solidFill>
                  <a:schemeClr val="accent2">
                    <a:lumMod val="75000"/>
                  </a:schemeClr>
                </a:solidFill>
                <a:latin typeface="Times New Roman"/>
                <a:cs typeface="Times New Roman"/>
              </a:rPr>
              <a:t>information </a:t>
            </a:r>
            <a:r>
              <a:rPr lang="en-US" dirty="0" smtClean="0">
                <a:solidFill>
                  <a:schemeClr val="accent2">
                    <a:lumMod val="75000"/>
                  </a:schemeClr>
                </a:solidFill>
                <a:latin typeface="Times New Roman"/>
                <a:cs typeface="Times New Roman"/>
              </a:rPr>
              <a:t>system that provides a </a:t>
            </a:r>
            <a:r>
              <a:rPr lang="en-US" spc="-5" dirty="0" smtClean="0">
                <a:solidFill>
                  <a:schemeClr val="accent2">
                    <a:lumMod val="75000"/>
                  </a:schemeClr>
                </a:solidFill>
                <a:latin typeface="Times New Roman"/>
                <a:cs typeface="Times New Roman"/>
              </a:rPr>
              <a:t>simple  way </a:t>
            </a:r>
            <a:r>
              <a:rPr lang="en-US" dirty="0" smtClean="0">
                <a:solidFill>
                  <a:schemeClr val="accent2">
                    <a:lumMod val="75000"/>
                  </a:schemeClr>
                </a:solidFill>
                <a:latin typeface="Times New Roman"/>
                <a:cs typeface="Times New Roman"/>
              </a:rPr>
              <a:t>of browsing </a:t>
            </a:r>
            <a:r>
              <a:rPr lang="en-US" spc="-5" dirty="0" smtClean="0">
                <a:solidFill>
                  <a:schemeClr val="accent2">
                    <a:lumMod val="75000"/>
                  </a:schemeClr>
                </a:solidFill>
                <a:latin typeface="Times New Roman"/>
                <a:cs typeface="Times New Roman"/>
              </a:rPr>
              <a:t>different </a:t>
            </a:r>
            <a:r>
              <a:rPr lang="en-US" dirty="0" smtClean="0">
                <a:solidFill>
                  <a:schemeClr val="accent2">
                    <a:lumMod val="75000"/>
                  </a:schemeClr>
                </a:solidFill>
                <a:latin typeface="Times New Roman"/>
                <a:cs typeface="Times New Roman"/>
              </a:rPr>
              <a:t>types </a:t>
            </a:r>
            <a:r>
              <a:rPr lang="en-US" spc="-5" dirty="0" smtClean="0">
                <a:solidFill>
                  <a:schemeClr val="accent2">
                    <a:lumMod val="75000"/>
                  </a:schemeClr>
                </a:solidFill>
                <a:latin typeface="Times New Roman"/>
                <a:cs typeface="Times New Roman"/>
              </a:rPr>
              <a:t>(text, pictures, </a:t>
            </a:r>
            <a:r>
              <a:rPr lang="en-US" dirty="0" smtClean="0">
                <a:solidFill>
                  <a:schemeClr val="accent2">
                    <a:lumMod val="75000"/>
                  </a:schemeClr>
                </a:solidFill>
                <a:latin typeface="Times New Roman"/>
                <a:cs typeface="Times New Roman"/>
              </a:rPr>
              <a:t>video,  audio, </a:t>
            </a:r>
            <a:r>
              <a:rPr lang="en-US" spc="-5" dirty="0" smtClean="0">
                <a:solidFill>
                  <a:schemeClr val="accent2">
                    <a:lumMod val="75000"/>
                  </a:schemeClr>
                </a:solidFill>
                <a:latin typeface="Times New Roman"/>
                <a:cs typeface="Times New Roman"/>
              </a:rPr>
              <a:t>etc.) </a:t>
            </a:r>
            <a:r>
              <a:rPr lang="en-US" dirty="0" smtClean="0">
                <a:solidFill>
                  <a:schemeClr val="accent2">
                    <a:lumMod val="75000"/>
                  </a:schemeClr>
                </a:solidFill>
                <a:latin typeface="Times New Roman"/>
                <a:cs typeface="Times New Roman"/>
              </a:rPr>
              <a:t>of </a:t>
            </a:r>
            <a:r>
              <a:rPr lang="en-US" spc="-5" dirty="0" smtClean="0">
                <a:solidFill>
                  <a:schemeClr val="accent2">
                    <a:lumMod val="75000"/>
                  </a:schemeClr>
                </a:solidFill>
                <a:latin typeface="Times New Roman"/>
                <a:cs typeface="Times New Roman"/>
              </a:rPr>
              <a:t>information </a:t>
            </a:r>
            <a:r>
              <a:rPr lang="en-US" dirty="0" smtClean="0">
                <a:solidFill>
                  <a:schemeClr val="accent2">
                    <a:lumMod val="75000"/>
                  </a:schemeClr>
                </a:solidFill>
                <a:latin typeface="Times New Roman"/>
                <a:cs typeface="Times New Roman"/>
              </a:rPr>
              <a:t>on the </a:t>
            </a:r>
            <a:r>
              <a:rPr lang="en-US" spc="-5" dirty="0" smtClean="0">
                <a:solidFill>
                  <a:schemeClr val="accent2">
                    <a:lumMod val="75000"/>
                  </a:schemeClr>
                </a:solidFill>
                <a:latin typeface="Times New Roman"/>
                <a:cs typeface="Times New Roman"/>
              </a:rPr>
              <a:t>Internet using  </a:t>
            </a:r>
            <a:r>
              <a:rPr lang="en-US" dirty="0" smtClean="0">
                <a:solidFill>
                  <a:schemeClr val="accent2">
                    <a:lumMod val="75000"/>
                  </a:schemeClr>
                </a:solidFill>
                <a:latin typeface="Times New Roman"/>
                <a:cs typeface="Times New Roman"/>
              </a:rPr>
              <a:t>hyperlinks.</a:t>
            </a:r>
          </a:p>
          <a:p>
            <a:pPr marL="12700">
              <a:lnSpc>
                <a:spcPct val="100000"/>
              </a:lnSpc>
              <a:spcBef>
                <a:spcPts val="755"/>
              </a:spcBef>
              <a:buNone/>
              <a:tabLst>
                <a:tab pos="576580" algn="l"/>
              </a:tabLst>
            </a:pPr>
            <a:r>
              <a:rPr lang="en-US" dirty="0" smtClean="0">
                <a:solidFill>
                  <a:schemeClr val="accent2">
                    <a:lumMod val="75000"/>
                  </a:schemeClr>
                </a:solidFill>
                <a:latin typeface="Wingdings"/>
                <a:cs typeface="Wingdings"/>
              </a:rPr>
              <a:t></a:t>
            </a:r>
            <a:r>
              <a:rPr lang="en-US"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Web</a:t>
            </a:r>
            <a:r>
              <a:rPr lang="en-US" sz="3200" spc="-85" dirty="0" smtClean="0">
                <a:solidFill>
                  <a:schemeClr val="accent2">
                    <a:lumMod val="75000"/>
                  </a:schemeClr>
                </a:solidFill>
                <a:latin typeface="Times New Roman"/>
                <a:cs typeface="Times New Roman"/>
              </a:rPr>
              <a:t> </a:t>
            </a:r>
            <a:r>
              <a:rPr lang="en-US" sz="3200" spc="5" dirty="0" smtClean="0">
                <a:solidFill>
                  <a:schemeClr val="accent2">
                    <a:lumMod val="75000"/>
                  </a:schemeClr>
                </a:solidFill>
                <a:latin typeface="Times New Roman"/>
                <a:cs typeface="Times New Roman"/>
              </a:rPr>
              <a:t>pages</a:t>
            </a:r>
            <a:endParaRPr lang="en-US" sz="3200" dirty="0" smtClean="0">
              <a:solidFill>
                <a:schemeClr val="accent2">
                  <a:lumMod val="75000"/>
                </a:schemeClr>
              </a:solidFill>
              <a:latin typeface="Times New Roman"/>
              <a:cs typeface="Times New Roman"/>
            </a:endParaRPr>
          </a:p>
          <a:p>
            <a:pPr marL="1036955" marR="6985" indent="-346075" algn="just">
              <a:lnSpc>
                <a:spcPts val="2590"/>
              </a:lnSpc>
              <a:spcBef>
                <a:spcPts val="919"/>
              </a:spcBef>
              <a:buNone/>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electronic documents that typically contains several  </a:t>
            </a:r>
            <a:r>
              <a:rPr lang="en-US" dirty="0" smtClean="0">
                <a:solidFill>
                  <a:schemeClr val="accent2">
                    <a:lumMod val="75000"/>
                  </a:schemeClr>
                </a:solidFill>
                <a:latin typeface="Times New Roman"/>
                <a:cs typeface="Times New Roman"/>
              </a:rPr>
              <a:t>types of </a:t>
            </a:r>
            <a:r>
              <a:rPr lang="en-US" spc="-5" dirty="0" smtClean="0">
                <a:solidFill>
                  <a:schemeClr val="accent2">
                    <a:lumMod val="75000"/>
                  </a:schemeClr>
                </a:solidFill>
                <a:latin typeface="Times New Roman"/>
                <a:cs typeface="Times New Roman"/>
              </a:rPr>
              <a:t>information </a:t>
            </a:r>
            <a:r>
              <a:rPr lang="en-US" dirty="0" smtClean="0">
                <a:solidFill>
                  <a:schemeClr val="accent2">
                    <a:lumMod val="75000"/>
                  </a:schemeClr>
                </a:solidFill>
                <a:latin typeface="Times New Roman"/>
                <a:cs typeface="Times New Roman"/>
              </a:rPr>
              <a:t>accessible via the </a:t>
            </a:r>
            <a:r>
              <a:rPr lang="en-US" spc="-5" dirty="0" smtClean="0">
                <a:solidFill>
                  <a:schemeClr val="accent2">
                    <a:lumMod val="75000"/>
                  </a:schemeClr>
                </a:solidFill>
                <a:latin typeface="Times New Roman"/>
                <a:cs typeface="Times New Roman"/>
              </a:rPr>
              <a:t>World </a:t>
            </a:r>
            <a:r>
              <a:rPr lang="en-US" spc="-10" dirty="0" smtClean="0">
                <a:solidFill>
                  <a:schemeClr val="accent2">
                    <a:lumMod val="75000"/>
                  </a:schemeClr>
                </a:solidFill>
                <a:latin typeface="Times New Roman"/>
                <a:cs typeface="Times New Roman"/>
              </a:rPr>
              <a:t>Wide</a:t>
            </a:r>
            <a:r>
              <a:rPr lang="en-US" spc="-70" dirty="0" smtClean="0">
                <a:solidFill>
                  <a:schemeClr val="accent2">
                    <a:lumMod val="75000"/>
                  </a:schemeClr>
                </a:solidFill>
                <a:latin typeface="Times New Roman"/>
                <a:cs typeface="Times New Roman"/>
              </a:rPr>
              <a:t> </a:t>
            </a:r>
            <a:r>
              <a:rPr lang="en-US" spc="-10" dirty="0" smtClean="0">
                <a:solidFill>
                  <a:schemeClr val="accent2">
                    <a:lumMod val="75000"/>
                  </a:schemeClr>
                </a:solidFill>
                <a:latin typeface="Times New Roman"/>
                <a:cs typeface="Times New Roman"/>
              </a:rPr>
              <a:t>Web</a:t>
            </a:r>
            <a:endParaRPr lang="en-US" dirty="0" smtClean="0">
              <a:solidFill>
                <a:schemeClr val="accent2">
                  <a:lumMod val="75000"/>
                </a:schemeClr>
              </a:solidFill>
              <a:latin typeface="Times New Roman"/>
              <a:cs typeface="Times New Roman"/>
            </a:endParaRPr>
          </a:p>
          <a:p>
            <a:pPr marL="12700">
              <a:lnSpc>
                <a:spcPct val="100000"/>
              </a:lnSpc>
              <a:spcBef>
                <a:spcPts val="715"/>
              </a:spcBef>
              <a:buNone/>
              <a:tabLst>
                <a:tab pos="576580" algn="l"/>
              </a:tabLst>
            </a:pPr>
            <a:r>
              <a:rPr lang="en-US" dirty="0" smtClean="0">
                <a:solidFill>
                  <a:schemeClr val="accent2">
                    <a:lumMod val="75000"/>
                  </a:schemeClr>
                </a:solidFill>
                <a:latin typeface="Wingdings"/>
                <a:cs typeface="Wingdings"/>
              </a:rPr>
              <a:t></a:t>
            </a:r>
            <a:r>
              <a:rPr lang="en-US"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Web</a:t>
            </a:r>
            <a:r>
              <a:rPr lang="en-US" sz="3200" spc="-5"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sites</a:t>
            </a:r>
          </a:p>
          <a:p>
            <a:pPr marL="1036955" marR="5080" indent="-346075" algn="just">
              <a:lnSpc>
                <a:spcPts val="2760"/>
              </a:lnSpc>
              <a:spcBef>
                <a:spcPts val="790"/>
              </a:spcBef>
              <a:buNone/>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 </a:t>
            </a:r>
            <a:r>
              <a:rPr lang="en-US" spc="-5" dirty="0" smtClean="0">
                <a:solidFill>
                  <a:schemeClr val="accent2">
                    <a:lumMod val="75000"/>
                  </a:schemeClr>
                </a:solidFill>
                <a:latin typeface="Times New Roman"/>
                <a:cs typeface="Times New Roman"/>
              </a:rPr>
              <a:t>collection </a:t>
            </a:r>
            <a:r>
              <a:rPr lang="en-US" dirty="0" smtClean="0">
                <a:solidFill>
                  <a:schemeClr val="accent2">
                    <a:lumMod val="75000"/>
                  </a:schemeClr>
                </a:solidFill>
                <a:latin typeface="Times New Roman"/>
                <a:cs typeface="Times New Roman"/>
              </a:rPr>
              <a:t>of related </a:t>
            </a:r>
            <a:r>
              <a:rPr lang="en-US" spc="-10" dirty="0" smtClean="0">
                <a:solidFill>
                  <a:schemeClr val="accent2">
                    <a:lumMod val="75000"/>
                  </a:schemeClr>
                </a:solidFill>
                <a:latin typeface="Times New Roman"/>
                <a:cs typeface="Times New Roman"/>
              </a:rPr>
              <a:t>Web </a:t>
            </a:r>
            <a:r>
              <a:rPr lang="en-US" spc="-5" dirty="0" smtClean="0">
                <a:solidFill>
                  <a:schemeClr val="accent2">
                    <a:lumMod val="75000"/>
                  </a:schemeClr>
                </a:solidFill>
                <a:latin typeface="Times New Roman"/>
                <a:cs typeface="Times New Roman"/>
              </a:rPr>
              <a:t>pages </a:t>
            </a:r>
            <a:r>
              <a:rPr lang="en-US" dirty="0" smtClean="0">
                <a:solidFill>
                  <a:schemeClr val="accent2">
                    <a:lumMod val="75000"/>
                  </a:schemeClr>
                </a:solidFill>
                <a:latin typeface="Times New Roman"/>
                <a:cs typeface="Times New Roman"/>
              </a:rPr>
              <a:t>of a </a:t>
            </a:r>
            <a:r>
              <a:rPr lang="en-US" spc="-5" dirty="0" smtClean="0">
                <a:solidFill>
                  <a:schemeClr val="accent2">
                    <a:lumMod val="75000"/>
                  </a:schemeClr>
                </a:solidFill>
                <a:latin typeface="Times New Roman"/>
                <a:cs typeface="Times New Roman"/>
              </a:rPr>
              <a:t>certain individual,  </a:t>
            </a:r>
            <a:r>
              <a:rPr lang="en-US" dirty="0" smtClean="0">
                <a:solidFill>
                  <a:schemeClr val="accent2">
                    <a:lumMod val="75000"/>
                  </a:schemeClr>
                </a:solidFill>
                <a:latin typeface="Times New Roman"/>
                <a:cs typeface="Times New Roman"/>
              </a:rPr>
              <a:t>group, </a:t>
            </a:r>
            <a:r>
              <a:rPr lang="en-US" spc="-5" dirty="0" smtClean="0">
                <a:solidFill>
                  <a:schemeClr val="accent2">
                    <a:lumMod val="75000"/>
                  </a:schemeClr>
                </a:solidFill>
                <a:latin typeface="Times New Roman"/>
                <a:cs typeface="Times New Roman"/>
              </a:rPr>
              <a:t>or</a:t>
            </a:r>
            <a:r>
              <a:rPr lang="en-US" spc="-2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organization</a:t>
            </a:r>
            <a:r>
              <a:rPr lang="en-US" sz="2600" dirty="0" smtClean="0">
                <a:solidFill>
                  <a:schemeClr val="accent2">
                    <a:lumMod val="75000"/>
                  </a:schemeClr>
                </a:solidFill>
                <a:latin typeface="Times New Roman"/>
                <a:cs typeface="Times New Roman"/>
              </a:rPr>
              <a:t>.</a:t>
            </a:r>
          </a:p>
          <a:p>
            <a:pPr marL="12700">
              <a:lnSpc>
                <a:spcPct val="100000"/>
              </a:lnSpc>
              <a:spcBef>
                <a:spcPts val="725"/>
              </a:spcBef>
              <a:buNone/>
              <a:tabLst>
                <a:tab pos="576580" algn="l"/>
              </a:tabLst>
            </a:pPr>
            <a:r>
              <a:rPr lang="en-US" dirty="0" smtClean="0">
                <a:solidFill>
                  <a:schemeClr val="accent2">
                    <a:lumMod val="75000"/>
                  </a:schemeClr>
                </a:solidFill>
                <a:latin typeface="Wingdings"/>
                <a:cs typeface="Wingdings"/>
              </a:rPr>
              <a:t></a:t>
            </a:r>
            <a:r>
              <a:rPr lang="en-US"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The Web uses a client/server</a:t>
            </a:r>
            <a:r>
              <a:rPr lang="en-US" sz="3200" spc="-50" dirty="0" smtClean="0">
                <a:solidFill>
                  <a:schemeClr val="accent2">
                    <a:lumMod val="75000"/>
                  </a:schemeClr>
                </a:solidFill>
                <a:latin typeface="Times New Roman"/>
                <a:cs typeface="Times New Roman"/>
              </a:rPr>
              <a:t> </a:t>
            </a:r>
            <a:r>
              <a:rPr lang="en-US" sz="3200" dirty="0" smtClean="0">
                <a:solidFill>
                  <a:schemeClr val="accent2">
                    <a:lumMod val="75000"/>
                  </a:schemeClr>
                </a:solidFill>
                <a:latin typeface="Times New Roman"/>
                <a:cs typeface="Times New Roman"/>
              </a:rPr>
              <a:t>model</a:t>
            </a:r>
          </a:p>
          <a:p>
            <a:endParaRPr lang="en-US"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Client Server Model</a:t>
            </a:r>
            <a:endParaRPr lang="en-US" b="1" dirty="0">
              <a:solidFill>
                <a:schemeClr val="accent2">
                  <a:lumMod val="50000"/>
                </a:schemeClr>
              </a:solidFill>
            </a:endParaRPr>
          </a:p>
        </p:txBody>
      </p:sp>
      <p:sp>
        <p:nvSpPr>
          <p:cNvPr id="1026" name="AutoShape 2" descr="Client-Server Model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lient-Server Model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hmed Khan\Downloads\download.png"/>
          <p:cNvPicPr>
            <a:picLocks noGrp="1" noChangeAspect="1" noChangeArrowheads="1"/>
          </p:cNvPicPr>
          <p:nvPr>
            <p:ph idx="1"/>
          </p:nvPr>
        </p:nvPicPr>
        <p:blipFill>
          <a:blip r:embed="rId2"/>
          <a:srcRect/>
          <a:stretch>
            <a:fillRect/>
          </a:stretch>
        </p:blipFill>
        <p:spPr bwMode="auto">
          <a:xfrm>
            <a:off x="705394" y="1809184"/>
            <a:ext cx="10084526" cy="370599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What is a web server?</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marL="12700">
              <a:lnSpc>
                <a:spcPct val="100000"/>
              </a:lnSpc>
              <a:spcBef>
                <a:spcPts val="2195"/>
              </a:spcBef>
              <a:buNone/>
            </a:pPr>
            <a:r>
              <a:rPr lang="en-US" sz="3200" b="1" spc="-5" dirty="0" smtClean="0">
                <a:solidFill>
                  <a:schemeClr val="accent2">
                    <a:lumMod val="50000"/>
                  </a:schemeClr>
                </a:solidFill>
                <a:latin typeface="Times New Roman"/>
                <a:cs typeface="Times New Roman"/>
              </a:rPr>
              <a:t>Web</a:t>
            </a:r>
            <a:r>
              <a:rPr lang="en-US" sz="3200" b="1" spc="-60" dirty="0" smtClean="0">
                <a:solidFill>
                  <a:schemeClr val="accent2">
                    <a:lumMod val="50000"/>
                  </a:schemeClr>
                </a:solidFill>
                <a:latin typeface="Times New Roman"/>
                <a:cs typeface="Times New Roman"/>
              </a:rPr>
              <a:t> </a:t>
            </a:r>
            <a:r>
              <a:rPr lang="en-US" sz="3200" b="1" spc="-5" dirty="0" smtClean="0">
                <a:solidFill>
                  <a:schemeClr val="accent2">
                    <a:lumMod val="50000"/>
                  </a:schemeClr>
                </a:solidFill>
                <a:latin typeface="Times New Roman"/>
                <a:cs typeface="Times New Roman"/>
              </a:rPr>
              <a:t>server</a:t>
            </a:r>
            <a:endParaRPr lang="en-US" sz="3200" dirty="0" smtClean="0">
              <a:solidFill>
                <a:schemeClr val="accent2">
                  <a:lumMod val="50000"/>
                </a:schemeClr>
              </a:solidFill>
              <a:latin typeface="Times New Roman"/>
              <a:cs typeface="Times New Roman"/>
            </a:endParaRPr>
          </a:p>
          <a:p>
            <a:pPr marL="576580" marR="5080" indent="-563880">
              <a:lnSpc>
                <a:spcPct val="100000"/>
              </a:lnSpc>
              <a:spcBef>
                <a:spcPts val="1630"/>
              </a:spcBef>
              <a:buNone/>
              <a:tabLst>
                <a:tab pos="575945" algn="l"/>
              </a:tabLst>
            </a:pPr>
            <a:r>
              <a:rPr lang="en-US" sz="2000" dirty="0" smtClean="0">
                <a:solidFill>
                  <a:schemeClr val="accent2">
                    <a:lumMod val="50000"/>
                  </a:schemeClr>
                </a:solidFill>
                <a:latin typeface="Wingdings"/>
                <a:cs typeface="Wingdings"/>
              </a:rPr>
              <a:t></a:t>
            </a:r>
            <a:r>
              <a:rPr lang="en-US" sz="2000" dirty="0" smtClean="0">
                <a:solidFill>
                  <a:schemeClr val="accent2">
                    <a:lumMod val="50000"/>
                  </a:schemeClr>
                </a:solidFill>
                <a:latin typeface="Times New Roman"/>
                <a:cs typeface="Times New Roman"/>
              </a:rPr>
              <a:t>	</a:t>
            </a:r>
            <a:r>
              <a:rPr lang="en-US" spc="-5" dirty="0" smtClean="0">
                <a:solidFill>
                  <a:schemeClr val="accent2">
                    <a:lumMod val="50000"/>
                  </a:schemeClr>
                </a:solidFill>
                <a:latin typeface="Times New Roman"/>
                <a:cs typeface="Times New Roman"/>
              </a:rPr>
              <a:t>computer </a:t>
            </a:r>
            <a:r>
              <a:rPr lang="en-US" dirty="0" smtClean="0">
                <a:solidFill>
                  <a:schemeClr val="accent2">
                    <a:lumMod val="50000"/>
                  </a:schemeClr>
                </a:solidFill>
                <a:latin typeface="Times New Roman"/>
                <a:cs typeface="Times New Roman"/>
              </a:rPr>
              <a:t>running </a:t>
            </a:r>
            <a:r>
              <a:rPr lang="en-US" spc="-5" dirty="0" smtClean="0">
                <a:solidFill>
                  <a:schemeClr val="accent2">
                    <a:lumMod val="50000"/>
                  </a:schemeClr>
                </a:solidFill>
                <a:latin typeface="Times New Roman"/>
                <a:cs typeface="Times New Roman"/>
              </a:rPr>
              <a:t>application software that </a:t>
            </a:r>
            <a:r>
              <a:rPr lang="en-US" dirty="0" smtClean="0">
                <a:solidFill>
                  <a:schemeClr val="accent2">
                    <a:lumMod val="50000"/>
                  </a:schemeClr>
                </a:solidFill>
                <a:latin typeface="Times New Roman"/>
                <a:cs typeface="Times New Roman"/>
              </a:rPr>
              <a:t>listens </a:t>
            </a:r>
            <a:r>
              <a:rPr lang="en-US" spc="-5" dirty="0" smtClean="0">
                <a:solidFill>
                  <a:schemeClr val="accent2">
                    <a:lumMod val="50000"/>
                  </a:schemeClr>
                </a:solidFill>
                <a:latin typeface="Times New Roman"/>
                <a:cs typeface="Times New Roman"/>
              </a:rPr>
              <a:t>and  responds to a client computer’s request </a:t>
            </a:r>
            <a:r>
              <a:rPr lang="en-US" spc="-10" dirty="0" smtClean="0">
                <a:solidFill>
                  <a:schemeClr val="accent2">
                    <a:lumMod val="50000"/>
                  </a:schemeClr>
                </a:solidFill>
                <a:latin typeface="Times New Roman"/>
                <a:cs typeface="Times New Roman"/>
              </a:rPr>
              <a:t>made </a:t>
            </a:r>
            <a:r>
              <a:rPr lang="en-US" dirty="0" smtClean="0">
                <a:solidFill>
                  <a:schemeClr val="accent2">
                    <a:lumMod val="50000"/>
                  </a:schemeClr>
                </a:solidFill>
                <a:latin typeface="Times New Roman"/>
                <a:cs typeface="Times New Roman"/>
              </a:rPr>
              <a:t>through </a:t>
            </a:r>
            <a:r>
              <a:rPr lang="en-US" spc="-5" dirty="0" smtClean="0">
                <a:solidFill>
                  <a:schemeClr val="accent2">
                    <a:lumMod val="50000"/>
                  </a:schemeClr>
                </a:solidFill>
                <a:latin typeface="Times New Roman"/>
                <a:cs typeface="Times New Roman"/>
              </a:rPr>
              <a:t>a  web</a:t>
            </a:r>
            <a:r>
              <a:rPr lang="en-US" spc="-10" dirty="0" smtClean="0">
                <a:solidFill>
                  <a:schemeClr val="accent2">
                    <a:lumMod val="50000"/>
                  </a:schemeClr>
                </a:solidFill>
                <a:latin typeface="Times New Roman"/>
                <a:cs typeface="Times New Roman"/>
              </a:rPr>
              <a:t> </a:t>
            </a:r>
            <a:r>
              <a:rPr lang="en-US" dirty="0" smtClean="0">
                <a:solidFill>
                  <a:schemeClr val="accent2">
                    <a:lumMod val="50000"/>
                  </a:schemeClr>
                </a:solidFill>
                <a:latin typeface="Times New Roman"/>
                <a:cs typeface="Times New Roman"/>
              </a:rPr>
              <a:t>browser</a:t>
            </a:r>
          </a:p>
          <a:p>
            <a:pPr marL="576580" marR="1536700" indent="-563880">
              <a:lnSpc>
                <a:spcPts val="3020"/>
              </a:lnSpc>
              <a:spcBef>
                <a:spcPts val="1660"/>
              </a:spcBef>
              <a:buNone/>
              <a:tabLst>
                <a:tab pos="575945" algn="l"/>
              </a:tabLst>
            </a:pPr>
            <a:r>
              <a:rPr lang="en-US" sz="2000" dirty="0" smtClean="0">
                <a:solidFill>
                  <a:schemeClr val="accent2">
                    <a:lumMod val="50000"/>
                  </a:schemeClr>
                </a:solidFill>
                <a:latin typeface="Wingdings"/>
                <a:cs typeface="Wingdings"/>
              </a:rPr>
              <a:t></a:t>
            </a:r>
            <a:r>
              <a:rPr lang="en-US" sz="2000" dirty="0" smtClean="0">
                <a:solidFill>
                  <a:schemeClr val="accent2">
                    <a:lumMod val="50000"/>
                  </a:schemeClr>
                </a:solidFill>
                <a:latin typeface="Times New Roman"/>
                <a:cs typeface="Times New Roman"/>
              </a:rPr>
              <a:t>	</a:t>
            </a:r>
            <a:r>
              <a:rPr lang="en-US" spc="-10" dirty="0" smtClean="0">
                <a:solidFill>
                  <a:schemeClr val="accent2">
                    <a:lumMod val="50000"/>
                  </a:schemeClr>
                </a:solidFill>
                <a:latin typeface="Times New Roman"/>
                <a:cs typeface="Times New Roman"/>
              </a:rPr>
              <a:t>machine </a:t>
            </a:r>
            <a:r>
              <a:rPr lang="en-US" spc="-5" dirty="0" smtClean="0">
                <a:solidFill>
                  <a:schemeClr val="accent2">
                    <a:lumMod val="50000"/>
                  </a:schemeClr>
                </a:solidFill>
                <a:latin typeface="Times New Roman"/>
                <a:cs typeface="Times New Roman"/>
              </a:rPr>
              <a:t>that hosts web </a:t>
            </a:r>
            <a:r>
              <a:rPr lang="en-US" dirty="0" smtClean="0">
                <a:solidFill>
                  <a:schemeClr val="accent2">
                    <a:lumMod val="50000"/>
                  </a:schemeClr>
                </a:solidFill>
                <a:latin typeface="Times New Roman"/>
                <a:cs typeface="Times New Roman"/>
              </a:rPr>
              <a:t>pages </a:t>
            </a:r>
            <a:r>
              <a:rPr lang="en-US" spc="-5" dirty="0" smtClean="0">
                <a:solidFill>
                  <a:schemeClr val="accent2">
                    <a:lumMod val="50000"/>
                  </a:schemeClr>
                </a:solidFill>
                <a:latin typeface="Times New Roman"/>
                <a:cs typeface="Times New Roman"/>
              </a:rPr>
              <a:t>and </a:t>
            </a:r>
            <a:r>
              <a:rPr lang="en-US" dirty="0" smtClean="0">
                <a:solidFill>
                  <a:schemeClr val="accent2">
                    <a:lumMod val="50000"/>
                  </a:schemeClr>
                </a:solidFill>
                <a:latin typeface="Times New Roman"/>
                <a:cs typeface="Times New Roman"/>
              </a:rPr>
              <a:t>other</a:t>
            </a:r>
            <a:r>
              <a:rPr lang="en-US" spc="-55" dirty="0" smtClean="0">
                <a:solidFill>
                  <a:schemeClr val="accent2">
                    <a:lumMod val="50000"/>
                  </a:schemeClr>
                </a:solidFill>
                <a:latin typeface="Times New Roman"/>
                <a:cs typeface="Times New Roman"/>
              </a:rPr>
              <a:t> </a:t>
            </a:r>
            <a:r>
              <a:rPr lang="en-US" spc="-5" dirty="0" smtClean="0">
                <a:solidFill>
                  <a:schemeClr val="accent2">
                    <a:lumMod val="50000"/>
                  </a:schemeClr>
                </a:solidFill>
                <a:latin typeface="Times New Roman"/>
                <a:cs typeface="Times New Roman"/>
              </a:rPr>
              <a:t>web  documents</a:t>
            </a:r>
            <a:endParaRPr lang="en-US" dirty="0" smtClean="0">
              <a:solidFill>
                <a:schemeClr val="accent2">
                  <a:lumMod val="50000"/>
                </a:schemeClr>
              </a:solidFill>
              <a:latin typeface="Times New Roman"/>
              <a:cs typeface="Times New Roman"/>
            </a:endParaRPr>
          </a:p>
          <a:p>
            <a:pPr marL="576580" marR="694055" indent="-563880">
              <a:lnSpc>
                <a:spcPts val="3030"/>
              </a:lnSpc>
              <a:spcBef>
                <a:spcPts val="1005"/>
              </a:spcBef>
              <a:buNone/>
              <a:tabLst>
                <a:tab pos="575945" algn="l"/>
              </a:tabLst>
            </a:pPr>
            <a:r>
              <a:rPr lang="en-US" sz="2000" dirty="0" smtClean="0">
                <a:solidFill>
                  <a:schemeClr val="accent2">
                    <a:lumMod val="50000"/>
                  </a:schemeClr>
                </a:solidFill>
                <a:latin typeface="Wingdings"/>
                <a:cs typeface="Wingdings"/>
              </a:rPr>
              <a:t></a:t>
            </a:r>
            <a:r>
              <a:rPr lang="en-US" sz="2000" dirty="0" smtClean="0">
                <a:solidFill>
                  <a:schemeClr val="accent2">
                    <a:lumMod val="50000"/>
                  </a:schemeClr>
                </a:solidFill>
                <a:latin typeface="Times New Roman"/>
                <a:cs typeface="Times New Roman"/>
              </a:rPr>
              <a:t>	</a:t>
            </a:r>
            <a:r>
              <a:rPr lang="en-US" dirty="0" smtClean="0">
                <a:solidFill>
                  <a:schemeClr val="accent2">
                    <a:lumMod val="50000"/>
                  </a:schemeClr>
                </a:solidFill>
                <a:latin typeface="Times New Roman"/>
                <a:cs typeface="Times New Roman"/>
              </a:rPr>
              <a:t>provides </a:t>
            </a:r>
            <a:r>
              <a:rPr lang="en-US" spc="-5" dirty="0" smtClean="0">
                <a:solidFill>
                  <a:schemeClr val="accent2">
                    <a:lumMod val="50000"/>
                  </a:schemeClr>
                </a:solidFill>
                <a:latin typeface="Times New Roman"/>
                <a:cs typeface="Times New Roman"/>
              </a:rPr>
              <a:t>web documents and other </a:t>
            </a:r>
            <a:r>
              <a:rPr lang="en-US" dirty="0" smtClean="0">
                <a:solidFill>
                  <a:schemeClr val="accent2">
                    <a:lumMod val="50000"/>
                  </a:schemeClr>
                </a:solidFill>
                <a:latin typeface="Times New Roman"/>
                <a:cs typeface="Times New Roman"/>
              </a:rPr>
              <a:t>online</a:t>
            </a:r>
            <a:r>
              <a:rPr lang="en-US" spc="-65" dirty="0" smtClean="0">
                <a:solidFill>
                  <a:schemeClr val="accent2">
                    <a:lumMod val="50000"/>
                  </a:schemeClr>
                </a:solidFill>
                <a:latin typeface="Times New Roman"/>
                <a:cs typeface="Times New Roman"/>
              </a:rPr>
              <a:t> </a:t>
            </a:r>
            <a:r>
              <a:rPr lang="en-US" spc="-5" dirty="0" smtClean="0">
                <a:solidFill>
                  <a:schemeClr val="accent2">
                    <a:lumMod val="50000"/>
                  </a:schemeClr>
                </a:solidFill>
                <a:latin typeface="Times New Roman"/>
                <a:cs typeface="Times New Roman"/>
              </a:rPr>
              <a:t>services  </a:t>
            </a:r>
            <a:r>
              <a:rPr lang="en-US" dirty="0" smtClean="0">
                <a:solidFill>
                  <a:schemeClr val="accent2">
                    <a:lumMod val="50000"/>
                  </a:schemeClr>
                </a:solidFill>
                <a:latin typeface="Times New Roman"/>
                <a:cs typeface="Times New Roman"/>
              </a:rPr>
              <a:t>using</a:t>
            </a:r>
            <a:r>
              <a:rPr lang="en-US" spc="-15" dirty="0" smtClean="0">
                <a:solidFill>
                  <a:schemeClr val="accent2">
                    <a:lumMod val="50000"/>
                  </a:schemeClr>
                </a:solidFill>
                <a:latin typeface="Times New Roman"/>
                <a:cs typeface="Times New Roman"/>
              </a:rPr>
              <a:t> </a:t>
            </a:r>
            <a:r>
              <a:rPr lang="en-US" spc="-10" dirty="0" smtClean="0">
                <a:solidFill>
                  <a:schemeClr val="accent2">
                    <a:lumMod val="50000"/>
                  </a:schemeClr>
                </a:solidFill>
                <a:latin typeface="Times New Roman"/>
                <a:cs typeface="Times New Roman"/>
              </a:rPr>
              <a:t>HTTP</a:t>
            </a:r>
            <a:endParaRPr lang="en-US" dirty="0" smtClean="0">
              <a:solidFill>
                <a:schemeClr val="accent2">
                  <a:lumMod val="50000"/>
                </a:schemeClr>
              </a:solidFill>
              <a:latin typeface="Times New Roman"/>
              <a:cs typeface="Times New Roman"/>
            </a:endParaRPr>
          </a:p>
          <a:p>
            <a:endParaRPr lang="en-US"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chemeClr val="accent2">
                    <a:lumMod val="50000"/>
                  </a:schemeClr>
                </a:solidFill>
              </a:rPr>
              <a:t>What Makes the Web</a:t>
            </a:r>
            <a:r>
              <a:rPr lang="en-US" b="1" spc="-15" dirty="0" smtClean="0">
                <a:solidFill>
                  <a:schemeClr val="accent2">
                    <a:lumMod val="50000"/>
                  </a:schemeClr>
                </a:solidFill>
              </a:rPr>
              <a:t> </a:t>
            </a:r>
            <a:r>
              <a:rPr lang="en-US" b="1" spc="-5" dirty="0" smtClean="0">
                <a:solidFill>
                  <a:schemeClr val="accent2">
                    <a:lumMod val="50000"/>
                  </a:schemeClr>
                </a:solidFill>
              </a:rPr>
              <a:t>Work?</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lnSpcReduction="10000"/>
          </a:bodyPr>
          <a:lstStyle/>
          <a:p>
            <a:pPr marL="12700">
              <a:lnSpc>
                <a:spcPct val="100000"/>
              </a:lnSpc>
              <a:spcBef>
                <a:spcPts val="1335"/>
              </a:spcBef>
              <a:buNone/>
            </a:pPr>
            <a:r>
              <a:rPr lang="en-US" sz="2800" b="1" dirty="0" smtClean="0">
                <a:solidFill>
                  <a:schemeClr val="accent2">
                    <a:lumMod val="50000"/>
                  </a:schemeClr>
                </a:solidFill>
                <a:latin typeface="Times New Roman"/>
                <a:cs typeface="Times New Roman"/>
              </a:rPr>
              <a:t>The Web relies on these</a:t>
            </a:r>
            <a:r>
              <a:rPr lang="en-US" sz="2800" b="1" spc="-40" dirty="0" smtClean="0">
                <a:solidFill>
                  <a:schemeClr val="accent2">
                    <a:lumMod val="50000"/>
                  </a:schemeClr>
                </a:solidFill>
                <a:latin typeface="Times New Roman"/>
                <a:cs typeface="Times New Roman"/>
              </a:rPr>
              <a:t> </a:t>
            </a:r>
            <a:r>
              <a:rPr lang="en-US" sz="2800" b="1" dirty="0" smtClean="0">
                <a:solidFill>
                  <a:schemeClr val="accent2">
                    <a:lumMod val="50000"/>
                  </a:schemeClr>
                </a:solidFill>
                <a:latin typeface="Times New Roman"/>
                <a:cs typeface="Times New Roman"/>
              </a:rPr>
              <a:t>mechanisms:</a:t>
            </a:r>
            <a:endParaRPr lang="en-US" sz="2800" dirty="0" smtClean="0">
              <a:solidFill>
                <a:schemeClr val="accent2">
                  <a:lumMod val="50000"/>
                </a:schemeClr>
              </a:solidFill>
              <a:latin typeface="Times New Roman"/>
              <a:cs typeface="Times New Roman"/>
            </a:endParaRPr>
          </a:p>
          <a:p>
            <a:pPr marL="575945" marR="5080" indent="-563880">
              <a:lnSpc>
                <a:spcPts val="3020"/>
              </a:lnSpc>
              <a:spcBef>
                <a:spcPts val="1460"/>
              </a:spcBef>
              <a:buNone/>
              <a:tabLst>
                <a:tab pos="575945"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b="1" spc="-5" dirty="0" smtClean="0">
                <a:solidFill>
                  <a:schemeClr val="accent2">
                    <a:lumMod val="75000"/>
                  </a:schemeClr>
                </a:solidFill>
                <a:uFill>
                  <a:solidFill>
                    <a:srgbClr val="F9FC00"/>
                  </a:solidFill>
                </a:uFill>
                <a:latin typeface="Times New Roman"/>
                <a:cs typeface="Times New Roman"/>
              </a:rPr>
              <a:t>Protocols</a:t>
            </a:r>
            <a:r>
              <a:rPr lang="en-US" b="1" spc="-5" dirty="0" smtClean="0">
                <a:solidFill>
                  <a:schemeClr val="accent2">
                    <a:lumMod val="75000"/>
                  </a:schemeClr>
                </a:solidFill>
                <a:latin typeface="Times New Roman"/>
                <a:cs typeface="Times New Roman"/>
              </a:rPr>
              <a:t> - </a:t>
            </a:r>
            <a:r>
              <a:rPr lang="en-US" spc="-5" dirty="0" smtClean="0">
                <a:solidFill>
                  <a:schemeClr val="accent2">
                    <a:lumMod val="75000"/>
                  </a:schemeClr>
                </a:solidFill>
                <a:latin typeface="Times New Roman"/>
                <a:cs typeface="Times New Roman"/>
              </a:rPr>
              <a:t>set of standards used to </a:t>
            </a:r>
            <a:r>
              <a:rPr lang="en-US" spc="-10" dirty="0" smtClean="0">
                <a:solidFill>
                  <a:schemeClr val="accent2">
                    <a:lumMod val="75000"/>
                  </a:schemeClr>
                </a:solidFill>
                <a:latin typeface="Times New Roman"/>
                <a:cs typeface="Times New Roman"/>
              </a:rPr>
              <a:t>access </a:t>
            </a:r>
            <a:r>
              <a:rPr lang="en-US" spc="-5" dirty="0" smtClean="0">
                <a:solidFill>
                  <a:schemeClr val="accent2">
                    <a:lumMod val="75000"/>
                  </a:schemeClr>
                </a:solidFill>
                <a:latin typeface="Times New Roman"/>
                <a:cs typeface="Times New Roman"/>
              </a:rPr>
              <a:t>resources  via </a:t>
            </a:r>
            <a:r>
              <a:rPr lang="en-US" dirty="0" smtClean="0">
                <a:solidFill>
                  <a:schemeClr val="accent2">
                    <a:lumMod val="75000"/>
                  </a:schemeClr>
                </a:solidFill>
                <a:latin typeface="Times New Roman"/>
                <a:cs typeface="Times New Roman"/>
              </a:rPr>
              <a:t>the</a:t>
            </a:r>
            <a:r>
              <a:rPr lang="en-US" spc="-3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Web</a:t>
            </a:r>
            <a:endParaRPr lang="en-US" dirty="0" smtClean="0">
              <a:solidFill>
                <a:schemeClr val="accent2">
                  <a:lumMod val="75000"/>
                </a:schemeClr>
              </a:solidFill>
              <a:latin typeface="Times New Roman"/>
              <a:cs typeface="Times New Roman"/>
            </a:endParaRPr>
          </a:p>
          <a:p>
            <a:pPr marL="575945" marR="915035" indent="-563880">
              <a:lnSpc>
                <a:spcPts val="3030"/>
              </a:lnSpc>
              <a:spcBef>
                <a:spcPts val="1405"/>
              </a:spcBef>
              <a:buNone/>
              <a:tabLst>
                <a:tab pos="575945"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b="1" spc="-5" dirty="0" smtClean="0">
                <a:solidFill>
                  <a:schemeClr val="accent2">
                    <a:lumMod val="75000"/>
                  </a:schemeClr>
                </a:solidFill>
                <a:uFill>
                  <a:solidFill>
                    <a:srgbClr val="F9FC00"/>
                  </a:solidFill>
                </a:uFill>
                <a:latin typeface="Times New Roman"/>
                <a:cs typeface="Times New Roman"/>
              </a:rPr>
              <a:t>Universal Resource Locator (URL)</a:t>
            </a:r>
            <a:r>
              <a:rPr lang="en-US" b="1" spc="-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uniform  </a:t>
            </a:r>
            <a:r>
              <a:rPr lang="en-US" spc="-5" dirty="0" smtClean="0">
                <a:solidFill>
                  <a:schemeClr val="accent2">
                    <a:lumMod val="75000"/>
                  </a:schemeClr>
                </a:solidFill>
                <a:latin typeface="Times New Roman"/>
                <a:cs typeface="Times New Roman"/>
              </a:rPr>
              <a:t>naming scheme </a:t>
            </a:r>
            <a:r>
              <a:rPr lang="en-US" dirty="0" smtClean="0">
                <a:solidFill>
                  <a:schemeClr val="accent2">
                    <a:lumMod val="75000"/>
                  </a:schemeClr>
                </a:solidFill>
                <a:latin typeface="Times New Roman"/>
                <a:cs typeface="Times New Roman"/>
              </a:rPr>
              <a:t>for </a:t>
            </a:r>
            <a:r>
              <a:rPr lang="en-US" spc="-5" dirty="0" smtClean="0">
                <a:solidFill>
                  <a:schemeClr val="accent2">
                    <a:lumMod val="75000"/>
                  </a:schemeClr>
                </a:solidFill>
                <a:latin typeface="Times New Roman"/>
                <a:cs typeface="Times New Roman"/>
              </a:rPr>
              <a:t>Internet</a:t>
            </a:r>
            <a:r>
              <a:rPr lang="en-US" spc="-1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resources</a:t>
            </a:r>
            <a:endParaRPr lang="en-US" dirty="0" smtClean="0">
              <a:solidFill>
                <a:schemeClr val="accent2">
                  <a:lumMod val="75000"/>
                </a:schemeClr>
              </a:solidFill>
              <a:latin typeface="Times New Roman"/>
              <a:cs typeface="Times New Roman"/>
            </a:endParaRPr>
          </a:p>
          <a:p>
            <a:pPr marL="575945" marR="534670" indent="-563880">
              <a:lnSpc>
                <a:spcPts val="3020"/>
              </a:lnSpc>
              <a:spcBef>
                <a:spcPts val="1390"/>
              </a:spcBef>
              <a:buNone/>
              <a:tabLst>
                <a:tab pos="575945"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b="1" spc="-5" dirty="0" smtClean="0">
                <a:solidFill>
                  <a:schemeClr val="accent2">
                    <a:lumMod val="75000"/>
                  </a:schemeClr>
                </a:solidFill>
                <a:uFill>
                  <a:solidFill>
                    <a:srgbClr val="F9FC00"/>
                  </a:solidFill>
                </a:uFill>
                <a:latin typeface="Times New Roman"/>
                <a:cs typeface="Times New Roman"/>
              </a:rPr>
              <a:t>HTML</a:t>
            </a:r>
            <a:r>
              <a:rPr lang="en-US" spc="-5" dirty="0" smtClean="0">
                <a:solidFill>
                  <a:schemeClr val="accent2">
                    <a:lumMod val="75000"/>
                  </a:schemeClr>
                </a:solidFill>
                <a:latin typeface="Times New Roman"/>
                <a:cs typeface="Times New Roman"/>
              </a:rPr>
              <a:t> - Document formatting language used to  </a:t>
            </a:r>
            <a:r>
              <a:rPr lang="en-US" dirty="0" smtClean="0">
                <a:solidFill>
                  <a:schemeClr val="accent2">
                    <a:lumMod val="75000"/>
                  </a:schemeClr>
                </a:solidFill>
                <a:latin typeface="Times New Roman"/>
                <a:cs typeface="Times New Roman"/>
              </a:rPr>
              <a:t>design </a:t>
            </a:r>
            <a:r>
              <a:rPr lang="en-US" spc="-5" dirty="0" smtClean="0">
                <a:solidFill>
                  <a:schemeClr val="accent2">
                    <a:lumMod val="75000"/>
                  </a:schemeClr>
                </a:solidFill>
                <a:latin typeface="Times New Roman"/>
                <a:cs typeface="Times New Roman"/>
              </a:rPr>
              <a:t>most Web</a:t>
            </a:r>
            <a:r>
              <a:rPr lang="en-US" spc="-2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pages</a:t>
            </a:r>
            <a:endParaRPr lang="en-US" dirty="0" smtClean="0">
              <a:solidFill>
                <a:schemeClr val="accent2">
                  <a:lumMod val="75000"/>
                </a:schemeClr>
              </a:solidFill>
              <a:latin typeface="Times New Roman"/>
              <a:cs typeface="Times New Roman"/>
            </a:endParaRPr>
          </a:p>
          <a:p>
            <a:pPr marL="12700" algn="just">
              <a:lnSpc>
                <a:spcPct val="100000"/>
              </a:lnSpc>
              <a:spcBef>
                <a:spcPts val="1030"/>
              </a:spcBef>
              <a:buNone/>
            </a:pPr>
            <a:r>
              <a:rPr lang="en-US" sz="2000" dirty="0" smtClean="0">
                <a:solidFill>
                  <a:schemeClr val="accent2">
                    <a:lumMod val="75000"/>
                  </a:schemeClr>
                </a:solidFill>
                <a:latin typeface="Wingdings"/>
                <a:cs typeface="Wingdings"/>
              </a:rPr>
              <a:t></a:t>
            </a:r>
            <a:r>
              <a:rPr lang="en-US" sz="2000" b="1" dirty="0" smtClean="0">
                <a:solidFill>
                  <a:schemeClr val="accent2">
                    <a:lumMod val="75000"/>
                  </a:schemeClr>
                </a:solidFill>
                <a:latin typeface="Times New Roman"/>
                <a:cs typeface="Times New Roman"/>
              </a:rPr>
              <a:t>    </a:t>
            </a:r>
            <a:r>
              <a:rPr lang="en-US" b="1" spc="-5" dirty="0" smtClean="0">
                <a:solidFill>
                  <a:schemeClr val="accent2">
                    <a:lumMod val="75000"/>
                  </a:schemeClr>
                </a:solidFill>
                <a:uFill>
                  <a:solidFill>
                    <a:srgbClr val="F9FC00"/>
                  </a:solidFill>
                </a:uFill>
                <a:latin typeface="Times New Roman"/>
                <a:cs typeface="Times New Roman"/>
              </a:rPr>
              <a:t>CGI</a:t>
            </a:r>
            <a:r>
              <a:rPr lang="en-US" b="1" spc="-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 </a:t>
            </a:r>
            <a:r>
              <a:rPr lang="en-US" spc="-10" dirty="0" smtClean="0">
                <a:solidFill>
                  <a:schemeClr val="accent2">
                    <a:lumMod val="75000"/>
                  </a:schemeClr>
                </a:solidFill>
                <a:latin typeface="Times New Roman"/>
                <a:cs typeface="Times New Roman"/>
              </a:rPr>
              <a:t>Common </a:t>
            </a:r>
            <a:r>
              <a:rPr lang="en-US" spc="-5" dirty="0" smtClean="0">
                <a:solidFill>
                  <a:schemeClr val="accent2">
                    <a:lumMod val="75000"/>
                  </a:schemeClr>
                </a:solidFill>
                <a:latin typeface="Times New Roman"/>
                <a:cs typeface="Times New Roman"/>
              </a:rPr>
              <a:t>Gateway</a:t>
            </a:r>
            <a:r>
              <a:rPr lang="en-US" spc="-21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Interface</a:t>
            </a:r>
            <a:endParaRPr lang="en-US" dirty="0" smtClean="0">
              <a:solidFill>
                <a:schemeClr val="accent2">
                  <a:lumMod val="75000"/>
                </a:schemeClr>
              </a:solidFill>
              <a:latin typeface="Times New Roman"/>
              <a:cs typeface="Times New Roman"/>
            </a:endParaRPr>
          </a:p>
          <a:p>
            <a:pPr marL="575945" marR="469265" indent="-563880" algn="just">
              <a:lnSpc>
                <a:spcPct val="90300"/>
              </a:lnSpc>
              <a:spcBef>
                <a:spcPts val="1395"/>
              </a:spcBef>
              <a:buNone/>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b="1" dirty="0" err="1" smtClean="0">
                <a:solidFill>
                  <a:schemeClr val="accent2">
                    <a:lumMod val="75000"/>
                  </a:schemeClr>
                </a:solidFill>
                <a:uFill>
                  <a:solidFill>
                    <a:srgbClr val="F9FC00"/>
                  </a:solidFill>
                </a:uFill>
                <a:latin typeface="Times New Roman"/>
                <a:cs typeface="Times New Roman"/>
              </a:rPr>
              <a:t>Servlet</a:t>
            </a:r>
            <a:r>
              <a:rPr lang="en-US"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 Application run by a server connected to the  </a:t>
            </a:r>
            <a:r>
              <a:rPr lang="en-US" spc="-5" dirty="0" smtClean="0">
                <a:solidFill>
                  <a:schemeClr val="accent2">
                    <a:lumMod val="75000"/>
                  </a:schemeClr>
                </a:solidFill>
                <a:latin typeface="Times New Roman"/>
                <a:cs typeface="Times New Roman"/>
                <a:hlinkClick r:id="rId2"/>
              </a:rPr>
              <a:t>WWW. </a:t>
            </a:r>
            <a:r>
              <a:rPr lang="en-US" spc="-5" dirty="0" smtClean="0">
                <a:solidFill>
                  <a:schemeClr val="accent2">
                    <a:lumMod val="75000"/>
                  </a:schemeClr>
                </a:solidFill>
                <a:latin typeface="Times New Roman"/>
                <a:cs typeface="Times New Roman"/>
              </a:rPr>
              <a:t>It is one of the </a:t>
            </a:r>
            <a:r>
              <a:rPr lang="en-US" spc="-10" dirty="0" smtClean="0">
                <a:solidFill>
                  <a:schemeClr val="accent2">
                    <a:lumMod val="75000"/>
                  </a:schemeClr>
                </a:solidFill>
                <a:latin typeface="Times New Roman"/>
                <a:cs typeface="Times New Roman"/>
              </a:rPr>
              <a:t>most </a:t>
            </a:r>
            <a:r>
              <a:rPr lang="en-US" spc="-5" dirty="0" smtClean="0">
                <a:solidFill>
                  <a:schemeClr val="accent2">
                    <a:lumMod val="75000"/>
                  </a:schemeClr>
                </a:solidFill>
                <a:latin typeface="Times New Roman"/>
                <a:cs typeface="Times New Roman"/>
              </a:rPr>
              <a:t>popular avenues for Java  development</a:t>
            </a:r>
            <a:r>
              <a:rPr lang="en-US" spc="5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today.</a:t>
            </a:r>
            <a:endParaRPr lang="en-US" dirty="0" smtClean="0">
              <a:solidFill>
                <a:schemeClr val="accent2">
                  <a:lumMod val="75000"/>
                </a:schemeClr>
              </a:solidFill>
              <a:latin typeface="Times New Roman"/>
              <a:cs typeface="Times New Roman"/>
            </a:endParaRPr>
          </a:p>
          <a:p>
            <a:pPr>
              <a:buNone/>
            </a:pPr>
            <a:endParaRPr lang="en-US"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solidFill>
                  <a:schemeClr val="accent2">
                    <a:lumMod val="50000"/>
                  </a:schemeClr>
                </a:solidFill>
                <a:latin typeface="Times New Roman"/>
                <a:cs typeface="Times New Roman"/>
              </a:rPr>
              <a:t> </a:t>
            </a:r>
            <a:r>
              <a:rPr lang="en-US" b="1" dirty="0" smtClean="0">
                <a:solidFill>
                  <a:schemeClr val="accent2">
                    <a:lumMod val="50000"/>
                  </a:schemeClr>
                </a:solidFill>
                <a:latin typeface="Times New Roman"/>
                <a:cs typeface="Times New Roman"/>
              </a:rPr>
              <a:t>Protocols</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lnSpcReduction="10000"/>
          </a:bodyPr>
          <a:lstStyle/>
          <a:p>
            <a:pPr marL="576580" marR="6985" indent="-563880" algn="just">
              <a:lnSpc>
                <a:spcPct val="110000"/>
              </a:lnSpc>
              <a:spcBef>
                <a:spcPts val="95"/>
              </a:spcBef>
              <a:buNone/>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Standard set </a:t>
            </a:r>
            <a:r>
              <a:rPr lang="en-US" dirty="0" smtClean="0">
                <a:solidFill>
                  <a:schemeClr val="accent2">
                    <a:lumMod val="75000"/>
                  </a:schemeClr>
                </a:solidFill>
                <a:latin typeface="Times New Roman"/>
                <a:cs typeface="Times New Roman"/>
              </a:rPr>
              <a:t>of </a:t>
            </a:r>
            <a:r>
              <a:rPr lang="en-US" spc="-5" dirty="0" smtClean="0">
                <a:solidFill>
                  <a:schemeClr val="accent2">
                    <a:lumMod val="75000"/>
                  </a:schemeClr>
                </a:solidFill>
                <a:latin typeface="Times New Roman"/>
                <a:cs typeface="Times New Roman"/>
              </a:rPr>
              <a:t>rules that governs how computers  communicate with </a:t>
            </a:r>
            <a:r>
              <a:rPr lang="en-US" spc="-10" dirty="0" smtClean="0">
                <a:solidFill>
                  <a:schemeClr val="accent2">
                    <a:lumMod val="75000"/>
                  </a:schemeClr>
                </a:solidFill>
                <a:latin typeface="Times New Roman"/>
                <a:cs typeface="Times New Roman"/>
              </a:rPr>
              <a:t>each </a:t>
            </a:r>
            <a:r>
              <a:rPr lang="en-US" spc="-5" dirty="0" smtClean="0">
                <a:solidFill>
                  <a:schemeClr val="accent2">
                    <a:lumMod val="75000"/>
                  </a:schemeClr>
                </a:solidFill>
                <a:latin typeface="Times New Roman"/>
                <a:cs typeface="Times New Roman"/>
              </a:rPr>
              <a:t>other, i.e. HTTP, </a:t>
            </a:r>
            <a:r>
              <a:rPr lang="en-US" dirty="0" smtClean="0">
                <a:solidFill>
                  <a:schemeClr val="accent2">
                    <a:lumMod val="75000"/>
                  </a:schemeClr>
                </a:solidFill>
                <a:latin typeface="Times New Roman"/>
                <a:cs typeface="Times New Roman"/>
              </a:rPr>
              <a:t>FTP </a:t>
            </a:r>
            <a:r>
              <a:rPr lang="en-US" spc="-5" dirty="0" smtClean="0">
                <a:solidFill>
                  <a:schemeClr val="accent2">
                    <a:lumMod val="75000"/>
                  </a:schemeClr>
                </a:solidFill>
                <a:latin typeface="Times New Roman"/>
                <a:cs typeface="Times New Roman"/>
              </a:rPr>
              <a:t>and  SMTP.</a:t>
            </a:r>
            <a:endParaRPr lang="en-US" dirty="0" smtClean="0">
              <a:solidFill>
                <a:schemeClr val="accent2">
                  <a:lumMod val="75000"/>
                </a:schemeClr>
              </a:solidFill>
              <a:latin typeface="Times New Roman"/>
              <a:cs typeface="Times New Roman"/>
            </a:endParaRPr>
          </a:p>
          <a:p>
            <a:pPr marL="576580" marR="48260" indent="-563880">
              <a:lnSpc>
                <a:spcPct val="110100"/>
              </a:lnSpc>
              <a:spcBef>
                <a:spcPts val="800"/>
              </a:spcBef>
              <a:buNone/>
              <a:tabLst>
                <a:tab pos="575945"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HTTP (</a:t>
            </a:r>
            <a:r>
              <a:rPr lang="en-US" spc="-5" dirty="0" err="1" smtClean="0">
                <a:solidFill>
                  <a:schemeClr val="accent2">
                    <a:lumMod val="75000"/>
                  </a:schemeClr>
                </a:solidFill>
                <a:latin typeface="Times New Roman"/>
                <a:cs typeface="Times New Roman"/>
              </a:rPr>
              <a:t>HyperText</a:t>
            </a:r>
            <a:r>
              <a:rPr lang="en-US" spc="-5" dirty="0" smtClean="0">
                <a:solidFill>
                  <a:schemeClr val="accent2">
                    <a:lumMod val="75000"/>
                  </a:schemeClr>
                </a:solidFill>
                <a:latin typeface="Times New Roman"/>
                <a:cs typeface="Times New Roman"/>
              </a:rPr>
              <a:t> Transfer </a:t>
            </a:r>
            <a:r>
              <a:rPr lang="en-US" dirty="0" smtClean="0">
                <a:solidFill>
                  <a:schemeClr val="accent2">
                    <a:lumMod val="75000"/>
                  </a:schemeClr>
                </a:solidFill>
                <a:latin typeface="Times New Roman"/>
                <a:cs typeface="Times New Roman"/>
              </a:rPr>
              <a:t>Protocol) </a:t>
            </a:r>
            <a:r>
              <a:rPr lang="en-US" spc="-5" dirty="0" smtClean="0">
                <a:solidFill>
                  <a:schemeClr val="accent2">
                    <a:lumMod val="75000"/>
                  </a:schemeClr>
                </a:solidFill>
                <a:latin typeface="Times New Roman"/>
                <a:cs typeface="Times New Roman"/>
              </a:rPr>
              <a:t>is the </a:t>
            </a:r>
            <a:r>
              <a:rPr lang="en-US" dirty="0" smtClean="0">
                <a:solidFill>
                  <a:schemeClr val="accent2">
                    <a:lumMod val="75000"/>
                  </a:schemeClr>
                </a:solidFill>
                <a:latin typeface="Times New Roman"/>
                <a:cs typeface="Times New Roman"/>
              </a:rPr>
              <a:t>underlying  </a:t>
            </a:r>
            <a:r>
              <a:rPr lang="en-US" spc="-5" dirty="0" smtClean="0">
                <a:solidFill>
                  <a:schemeClr val="accent2">
                    <a:lumMod val="75000"/>
                  </a:schemeClr>
                </a:solidFill>
                <a:latin typeface="Times New Roman"/>
                <a:cs typeface="Times New Roman"/>
              </a:rPr>
              <a:t>protocol used to transmit information over the Web.</a:t>
            </a:r>
            <a:endParaRPr lang="en-US" dirty="0" smtClean="0">
              <a:solidFill>
                <a:schemeClr val="accent2">
                  <a:lumMod val="75000"/>
                </a:schemeClr>
              </a:solidFill>
              <a:latin typeface="Times New Roman"/>
              <a:cs typeface="Times New Roman"/>
            </a:endParaRPr>
          </a:p>
          <a:p>
            <a:pPr marL="12700">
              <a:lnSpc>
                <a:spcPct val="100000"/>
              </a:lnSpc>
              <a:spcBef>
                <a:spcPts val="1730"/>
              </a:spcBef>
              <a:buNone/>
              <a:tabLst>
                <a:tab pos="575945" algn="l"/>
              </a:tabLst>
            </a:pPr>
            <a:r>
              <a:rPr lang="en-US" sz="2000" dirty="0" smtClean="0">
                <a:solidFill>
                  <a:schemeClr val="accent2">
                    <a:lumMod val="75000"/>
                  </a:schemeClr>
                </a:solidFill>
                <a:latin typeface="Wingdings"/>
                <a:cs typeface="Wingdings"/>
              </a:rPr>
              <a:t></a:t>
            </a:r>
            <a:r>
              <a:rPr lang="en-US" sz="2000" dirty="0" smtClean="0">
                <a:solidFill>
                  <a:schemeClr val="accent2">
                    <a:lumMod val="75000"/>
                  </a:schemeClr>
                </a:solidFill>
                <a:latin typeface="Times New Roman"/>
                <a:cs typeface="Times New Roman"/>
              </a:rPr>
              <a:t>	</a:t>
            </a:r>
            <a:r>
              <a:rPr lang="en-US" spc="-10" dirty="0" smtClean="0">
                <a:solidFill>
                  <a:schemeClr val="accent2">
                    <a:lumMod val="75000"/>
                  </a:schemeClr>
                </a:solidFill>
                <a:latin typeface="Times New Roman"/>
                <a:cs typeface="Times New Roman"/>
              </a:rPr>
              <a:t>HTTP </a:t>
            </a:r>
            <a:r>
              <a:rPr lang="en-US" spc="-5" dirty="0" smtClean="0">
                <a:solidFill>
                  <a:schemeClr val="accent2">
                    <a:lumMod val="75000"/>
                  </a:schemeClr>
                </a:solidFill>
                <a:latin typeface="Times New Roman"/>
                <a:cs typeface="Times New Roman"/>
              </a:rPr>
              <a:t>is based </a:t>
            </a:r>
            <a:r>
              <a:rPr lang="en-US" dirty="0" smtClean="0">
                <a:solidFill>
                  <a:schemeClr val="accent2">
                    <a:lumMod val="75000"/>
                  </a:schemeClr>
                </a:solidFill>
                <a:latin typeface="Times New Roman"/>
                <a:cs typeface="Times New Roman"/>
              </a:rPr>
              <a:t>on </a:t>
            </a:r>
            <a:r>
              <a:rPr lang="en-US" spc="-5" dirty="0" smtClean="0">
                <a:solidFill>
                  <a:schemeClr val="accent2">
                    <a:lumMod val="75000"/>
                  </a:schemeClr>
                </a:solidFill>
                <a:latin typeface="Times New Roman"/>
                <a:cs typeface="Times New Roman"/>
              </a:rPr>
              <a:t>request-response</a:t>
            </a:r>
            <a:r>
              <a:rPr lang="en-US" spc="15"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paradigm:</a:t>
            </a:r>
            <a:endParaRPr lang="en-US" dirty="0" smtClean="0">
              <a:solidFill>
                <a:schemeClr val="accent2">
                  <a:lumMod val="75000"/>
                </a:schemeClr>
              </a:solidFill>
              <a:latin typeface="Times New Roman"/>
              <a:cs typeface="Times New Roman"/>
            </a:endParaRPr>
          </a:p>
          <a:p>
            <a:pPr marL="690880">
              <a:lnSpc>
                <a:spcPct val="100000"/>
              </a:lnSpc>
              <a:spcBef>
                <a:spcPts val="1195"/>
              </a:spcBef>
              <a:buNone/>
              <a:tabLst>
                <a:tab pos="1036955" algn="l"/>
              </a:tabLst>
            </a:pPr>
            <a:r>
              <a:rPr lang="en-US" sz="1600" dirty="0" smtClean="0">
                <a:solidFill>
                  <a:schemeClr val="accent2">
                    <a:lumMod val="75000"/>
                  </a:schemeClr>
                </a:solidFill>
                <a:latin typeface="Wingdings"/>
                <a:cs typeface="Wingdings"/>
              </a:rPr>
              <a:t></a:t>
            </a:r>
            <a:r>
              <a:rPr lang="en-US" sz="160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Connection: Client establishes connection with </a:t>
            </a:r>
            <a:r>
              <a:rPr lang="en-US" sz="2000" spc="-10" dirty="0" smtClean="0">
                <a:solidFill>
                  <a:schemeClr val="accent2">
                    <a:lumMod val="75000"/>
                  </a:schemeClr>
                </a:solidFill>
                <a:latin typeface="Times New Roman"/>
                <a:cs typeface="Times New Roman"/>
              </a:rPr>
              <a:t>Web</a:t>
            </a:r>
            <a:r>
              <a:rPr lang="en-US" sz="2000" spc="-14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server.</a:t>
            </a:r>
          </a:p>
          <a:p>
            <a:pPr marL="690880">
              <a:lnSpc>
                <a:spcPct val="100000"/>
              </a:lnSpc>
              <a:spcBef>
                <a:spcPts val="780"/>
              </a:spcBef>
              <a:buNone/>
              <a:tabLst>
                <a:tab pos="1036955" algn="l"/>
                <a:tab pos="2254250" algn="l"/>
              </a:tabLst>
            </a:pPr>
            <a:r>
              <a:rPr lang="en-US" sz="1600" dirty="0" smtClean="0">
                <a:solidFill>
                  <a:schemeClr val="accent2">
                    <a:lumMod val="75000"/>
                  </a:schemeClr>
                </a:solidFill>
                <a:latin typeface="Wingdings"/>
                <a:cs typeface="Wingdings"/>
              </a:rPr>
              <a:t></a:t>
            </a:r>
            <a:r>
              <a:rPr lang="en-US" sz="160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Request: Client </a:t>
            </a:r>
            <a:r>
              <a:rPr lang="en-US" sz="2000" spc="-5" dirty="0" smtClean="0">
                <a:solidFill>
                  <a:schemeClr val="accent2">
                    <a:lumMod val="75000"/>
                  </a:schemeClr>
                </a:solidFill>
                <a:latin typeface="Times New Roman"/>
                <a:cs typeface="Times New Roman"/>
              </a:rPr>
              <a:t>sends </a:t>
            </a:r>
            <a:r>
              <a:rPr lang="en-US" sz="2000" dirty="0" smtClean="0">
                <a:solidFill>
                  <a:schemeClr val="accent2">
                    <a:lumMod val="75000"/>
                  </a:schemeClr>
                </a:solidFill>
                <a:latin typeface="Times New Roman"/>
                <a:cs typeface="Times New Roman"/>
              </a:rPr>
              <a:t>request to </a:t>
            </a:r>
            <a:r>
              <a:rPr lang="en-US" sz="2000" spc="-10" dirty="0" smtClean="0">
                <a:solidFill>
                  <a:schemeClr val="accent2">
                    <a:lumMod val="75000"/>
                  </a:schemeClr>
                </a:solidFill>
                <a:latin typeface="Times New Roman"/>
                <a:cs typeface="Times New Roman"/>
              </a:rPr>
              <a:t>Web</a:t>
            </a:r>
            <a:r>
              <a:rPr lang="en-US" sz="2000" spc="-25"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server.</a:t>
            </a:r>
          </a:p>
          <a:p>
            <a:pPr marL="690880">
              <a:lnSpc>
                <a:spcPts val="2735"/>
              </a:lnSpc>
              <a:spcBef>
                <a:spcPts val="575"/>
              </a:spcBef>
              <a:buNone/>
              <a:tabLst>
                <a:tab pos="1036955" algn="l"/>
                <a:tab pos="2426335" algn="l"/>
                <a:tab pos="3136900" algn="l"/>
                <a:tab pos="4019550" algn="l"/>
                <a:tab pos="4834890" algn="l"/>
                <a:tab pos="6038850" algn="l"/>
                <a:tab pos="7141209" algn="l"/>
              </a:tabLst>
            </a:pPr>
            <a:r>
              <a:rPr lang="en-US" sz="1600" dirty="0" smtClean="0">
                <a:solidFill>
                  <a:schemeClr val="accent2">
                    <a:lumMod val="75000"/>
                  </a:schemeClr>
                </a:solidFill>
                <a:latin typeface="Wingdings"/>
                <a:cs typeface="Wingdings"/>
              </a:rPr>
              <a:t></a:t>
            </a:r>
            <a:r>
              <a:rPr lang="en-US" sz="160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Respons</a:t>
            </a:r>
            <a:r>
              <a:rPr lang="en-US" sz="2000" spc="-5" dirty="0" smtClean="0">
                <a:solidFill>
                  <a:schemeClr val="accent2">
                    <a:lumMod val="75000"/>
                  </a:schemeClr>
                </a:solidFill>
                <a:latin typeface="Times New Roman"/>
                <a:cs typeface="Times New Roman"/>
              </a:rPr>
              <a:t>e</a:t>
            </a:r>
            <a:r>
              <a:rPr lang="en-US" sz="2000" dirty="0" smtClean="0">
                <a:solidFill>
                  <a:schemeClr val="accent2">
                    <a:lumMod val="75000"/>
                  </a:schemeClr>
                </a:solidFill>
                <a:latin typeface="Times New Roman"/>
                <a:cs typeface="Times New Roman"/>
              </a:rPr>
              <a:t>: </a:t>
            </a:r>
            <a:r>
              <a:rPr lang="en-US" sz="2000" spc="-25" dirty="0" smtClean="0">
                <a:solidFill>
                  <a:schemeClr val="accent2">
                    <a:lumMod val="75000"/>
                  </a:schemeClr>
                </a:solidFill>
                <a:latin typeface="Times New Roman"/>
                <a:cs typeface="Times New Roman"/>
              </a:rPr>
              <a:t>W</a:t>
            </a:r>
            <a:r>
              <a:rPr lang="en-US" sz="2000" dirty="0" smtClean="0">
                <a:solidFill>
                  <a:schemeClr val="accent2">
                    <a:lumMod val="75000"/>
                  </a:schemeClr>
                </a:solidFill>
                <a:latin typeface="Times New Roman"/>
                <a:cs typeface="Times New Roman"/>
              </a:rPr>
              <a:t>eb	server	sends	</a:t>
            </a:r>
            <a:r>
              <a:rPr lang="en-US" sz="2000" spc="-10" dirty="0" smtClean="0">
                <a:solidFill>
                  <a:schemeClr val="accent2">
                    <a:lumMod val="75000"/>
                  </a:schemeClr>
                </a:solidFill>
                <a:latin typeface="Times New Roman"/>
                <a:cs typeface="Times New Roman"/>
              </a:rPr>
              <a:t>r</a:t>
            </a:r>
            <a:r>
              <a:rPr lang="en-US" sz="2000" dirty="0" smtClean="0">
                <a:solidFill>
                  <a:schemeClr val="accent2">
                    <a:lumMod val="75000"/>
                  </a:schemeClr>
                </a:solidFill>
                <a:latin typeface="Times New Roman"/>
                <a:cs typeface="Times New Roman"/>
              </a:rPr>
              <a:t>esponse (HTML	docu</a:t>
            </a:r>
            <a:r>
              <a:rPr lang="en-US" sz="2000" spc="-25" dirty="0" smtClean="0">
                <a:solidFill>
                  <a:schemeClr val="accent2">
                    <a:lumMod val="75000"/>
                  </a:schemeClr>
                </a:solidFill>
                <a:latin typeface="Times New Roman"/>
                <a:cs typeface="Times New Roman"/>
              </a:rPr>
              <a:t>m</a:t>
            </a:r>
            <a:r>
              <a:rPr lang="en-US" sz="2000" dirty="0" smtClean="0">
                <a:solidFill>
                  <a:schemeClr val="accent2">
                    <a:lumMod val="75000"/>
                  </a:schemeClr>
                </a:solidFill>
                <a:latin typeface="Times New Roman"/>
                <a:cs typeface="Times New Roman"/>
              </a:rPr>
              <a:t>en</a:t>
            </a:r>
            <a:r>
              <a:rPr lang="en-US" sz="2000" spc="-10" dirty="0" smtClean="0">
                <a:solidFill>
                  <a:schemeClr val="accent2">
                    <a:lumMod val="75000"/>
                  </a:schemeClr>
                </a:solidFill>
                <a:latin typeface="Times New Roman"/>
                <a:cs typeface="Times New Roman"/>
              </a:rPr>
              <a:t>t</a:t>
            </a:r>
            <a:r>
              <a:rPr lang="en-US" sz="2000" dirty="0" smtClean="0">
                <a:solidFill>
                  <a:schemeClr val="accent2">
                    <a:lumMod val="75000"/>
                  </a:schemeClr>
                </a:solidFill>
                <a:latin typeface="Times New Roman"/>
                <a:cs typeface="Times New Roman"/>
              </a:rPr>
              <a:t>) to</a:t>
            </a:r>
            <a:r>
              <a:rPr lang="en-US" sz="2000" spc="-2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client.</a:t>
            </a:r>
          </a:p>
          <a:p>
            <a:pPr marL="690880">
              <a:lnSpc>
                <a:spcPct val="100000"/>
              </a:lnSpc>
              <a:spcBef>
                <a:spcPts val="575"/>
              </a:spcBef>
              <a:buNone/>
              <a:tabLst>
                <a:tab pos="1036955" algn="l"/>
                <a:tab pos="1966595" algn="l"/>
              </a:tabLst>
            </a:pPr>
            <a:r>
              <a:rPr lang="en-US" sz="1600" dirty="0" smtClean="0">
                <a:solidFill>
                  <a:schemeClr val="accent2">
                    <a:lumMod val="75000"/>
                  </a:schemeClr>
                </a:solidFill>
                <a:latin typeface="Wingdings"/>
                <a:cs typeface="Wingdings"/>
              </a:rPr>
              <a:t></a:t>
            </a:r>
            <a:r>
              <a:rPr lang="en-US" sz="160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Close: Connection closed by </a:t>
            </a:r>
            <a:r>
              <a:rPr lang="en-US" sz="2000" spc="-10" dirty="0" smtClean="0">
                <a:solidFill>
                  <a:schemeClr val="accent2">
                    <a:lumMod val="75000"/>
                  </a:schemeClr>
                </a:solidFill>
                <a:latin typeface="Times New Roman"/>
                <a:cs typeface="Times New Roman"/>
              </a:rPr>
              <a:t>Web</a:t>
            </a:r>
            <a:r>
              <a:rPr lang="en-US" sz="2000" spc="-30" dirty="0" smtClean="0">
                <a:solidFill>
                  <a:schemeClr val="accent2">
                    <a:lumMod val="75000"/>
                  </a:schemeClr>
                </a:solidFill>
                <a:latin typeface="Times New Roman"/>
                <a:cs typeface="Times New Roman"/>
              </a:rPr>
              <a:t> </a:t>
            </a:r>
            <a:r>
              <a:rPr lang="en-US" sz="2000" dirty="0" smtClean="0">
                <a:solidFill>
                  <a:schemeClr val="accent2">
                    <a:lumMod val="75000"/>
                  </a:schemeClr>
                </a:solidFill>
                <a:latin typeface="Times New Roman"/>
                <a:cs typeface="Times New Roman"/>
              </a:rPr>
              <a:t>server.</a:t>
            </a:r>
          </a:p>
          <a:p>
            <a:endParaRPr lang="en-US"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2">
                    <a:lumMod val="50000"/>
                  </a:schemeClr>
                </a:solidFill>
              </a:rPr>
              <a:t>HyperText</a:t>
            </a:r>
            <a:r>
              <a:rPr lang="en-US" b="1" dirty="0" smtClean="0">
                <a:solidFill>
                  <a:schemeClr val="accent2">
                    <a:lumMod val="50000"/>
                  </a:schemeClr>
                </a:solidFill>
              </a:rPr>
              <a:t> Markup Language</a:t>
            </a:r>
            <a:r>
              <a:rPr lang="en-US" b="1" spc="-95" dirty="0" smtClean="0">
                <a:solidFill>
                  <a:schemeClr val="accent2">
                    <a:lumMod val="50000"/>
                  </a:schemeClr>
                </a:solidFill>
              </a:rPr>
              <a:t> </a:t>
            </a:r>
            <a:r>
              <a:rPr lang="en-US" b="1" dirty="0" smtClean="0">
                <a:solidFill>
                  <a:schemeClr val="accent2">
                    <a:lumMod val="50000"/>
                  </a:schemeClr>
                </a:solidFill>
                <a:latin typeface="Times New Roman"/>
                <a:cs typeface="Times New Roman"/>
              </a:rPr>
              <a:t>(HTML)</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fontScale="85000" lnSpcReduction="20000"/>
          </a:bodyPr>
          <a:lstStyle/>
          <a:p>
            <a:pPr marL="12700">
              <a:lnSpc>
                <a:spcPct val="100000"/>
              </a:lnSpc>
              <a:spcBef>
                <a:spcPts val="1055"/>
              </a:spcBef>
              <a:buNone/>
              <a:tabLst>
                <a:tab pos="575945" algn="l"/>
              </a:tabLst>
            </a:pPr>
            <a:r>
              <a:rPr lang="en-US" sz="2100" dirty="0" smtClean="0">
                <a:solidFill>
                  <a:schemeClr val="accent2">
                    <a:lumMod val="50000"/>
                  </a:schemeClr>
                </a:solidFill>
                <a:latin typeface="Wingdings"/>
                <a:cs typeface="Wingdings"/>
              </a:rPr>
              <a:t></a:t>
            </a:r>
            <a:r>
              <a:rPr lang="en-US" sz="2100" dirty="0" smtClean="0">
                <a:solidFill>
                  <a:schemeClr val="accent2">
                    <a:lumMod val="50000"/>
                  </a:schemeClr>
                </a:solidFill>
                <a:latin typeface="Times New Roman"/>
                <a:cs typeface="Times New Roman"/>
              </a:rPr>
              <a:t>	</a:t>
            </a:r>
            <a:r>
              <a:rPr lang="en-US" sz="2800" spc="-5" dirty="0" smtClean="0">
                <a:solidFill>
                  <a:schemeClr val="accent2">
                    <a:lumMod val="50000"/>
                  </a:schemeClr>
                </a:solidFill>
                <a:latin typeface="Times New Roman"/>
                <a:cs typeface="Times New Roman"/>
              </a:rPr>
              <a:t>Hypertext</a:t>
            </a:r>
            <a:endParaRPr lang="en-US" sz="2800" dirty="0" smtClean="0">
              <a:solidFill>
                <a:schemeClr val="accent2">
                  <a:lumMod val="50000"/>
                </a:schemeClr>
              </a:solidFill>
              <a:latin typeface="Times New Roman"/>
              <a:cs typeface="Times New Roman"/>
            </a:endParaRPr>
          </a:p>
          <a:p>
            <a:pPr marL="1036319" marR="81280" indent="-346075">
              <a:lnSpc>
                <a:spcPct val="100000"/>
              </a:lnSpc>
              <a:spcBef>
                <a:spcPts val="825"/>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presents and relates </a:t>
            </a:r>
            <a:r>
              <a:rPr lang="en-US" spc="-5" dirty="0" smtClean="0">
                <a:solidFill>
                  <a:schemeClr val="accent2">
                    <a:lumMod val="75000"/>
                  </a:schemeClr>
                </a:solidFill>
                <a:latin typeface="Times New Roman"/>
                <a:cs typeface="Times New Roman"/>
              </a:rPr>
              <a:t>information as </a:t>
            </a:r>
            <a:r>
              <a:rPr lang="en-US" dirty="0" smtClean="0">
                <a:solidFill>
                  <a:schemeClr val="accent2">
                    <a:lumMod val="75000"/>
                  </a:schemeClr>
                </a:solidFill>
                <a:latin typeface="Times New Roman"/>
                <a:cs typeface="Times New Roman"/>
              </a:rPr>
              <a:t>hyperlinked  </a:t>
            </a:r>
            <a:r>
              <a:rPr lang="en-US" spc="-5" dirty="0" smtClean="0">
                <a:solidFill>
                  <a:schemeClr val="accent2">
                    <a:lumMod val="75000"/>
                  </a:schemeClr>
                </a:solidFill>
                <a:latin typeface="Times New Roman"/>
                <a:cs typeface="Times New Roman"/>
              </a:rPr>
              <a:t>documents </a:t>
            </a:r>
            <a:r>
              <a:rPr lang="en-US" dirty="0" smtClean="0">
                <a:solidFill>
                  <a:schemeClr val="accent2">
                    <a:lumMod val="75000"/>
                  </a:schemeClr>
                </a:solidFill>
                <a:latin typeface="Times New Roman"/>
                <a:cs typeface="Times New Roman"/>
              </a:rPr>
              <a:t>that point to other </a:t>
            </a:r>
            <a:r>
              <a:rPr lang="en-US" spc="-5" dirty="0" smtClean="0">
                <a:solidFill>
                  <a:schemeClr val="accent2">
                    <a:lumMod val="75000"/>
                  </a:schemeClr>
                </a:solidFill>
                <a:latin typeface="Times New Roman"/>
                <a:cs typeface="Times New Roman"/>
              </a:rPr>
              <a:t>documents </a:t>
            </a:r>
            <a:r>
              <a:rPr lang="en-US" dirty="0" smtClean="0">
                <a:solidFill>
                  <a:schemeClr val="accent2">
                    <a:lumMod val="75000"/>
                  </a:schemeClr>
                </a:solidFill>
                <a:latin typeface="Times New Roman"/>
                <a:cs typeface="Times New Roman"/>
              </a:rPr>
              <a:t>or</a:t>
            </a:r>
            <a:r>
              <a:rPr lang="en-US" spc="-7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resources.</a:t>
            </a:r>
          </a:p>
          <a:p>
            <a:pPr marL="12700">
              <a:lnSpc>
                <a:spcPct val="100000"/>
              </a:lnSpc>
              <a:spcBef>
                <a:spcPts val="1385"/>
              </a:spcBef>
              <a:buFont typeface="Wingdings"/>
              <a:buChar char="u"/>
              <a:tabLst>
                <a:tab pos="575945" algn="l"/>
              </a:tabLst>
            </a:pPr>
            <a:r>
              <a:rPr lang="en-US" sz="2800" spc="-10" dirty="0" smtClean="0">
                <a:solidFill>
                  <a:schemeClr val="accent2">
                    <a:lumMod val="50000"/>
                  </a:schemeClr>
                </a:solidFill>
                <a:latin typeface="Times New Roman"/>
                <a:cs typeface="Times New Roman"/>
              </a:rPr>
              <a:t>HTML</a:t>
            </a:r>
          </a:p>
          <a:p>
            <a:pPr marL="12700">
              <a:lnSpc>
                <a:spcPct val="100000"/>
              </a:lnSpc>
              <a:spcBef>
                <a:spcPts val="1385"/>
              </a:spcBef>
              <a:buNone/>
              <a:tabLst>
                <a:tab pos="575945" algn="l"/>
              </a:tabLst>
            </a:pPr>
            <a:r>
              <a:rPr lang="en-US" sz="2800" spc="-10" dirty="0" smtClean="0">
                <a:solidFill>
                  <a:schemeClr val="accent2">
                    <a:lumMod val="75000"/>
                  </a:schemeClr>
                </a:solidFill>
                <a:latin typeface="Times New Roman"/>
                <a:cs typeface="Times New Roman"/>
              </a:rPr>
              <a:t>	        </a:t>
            </a: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A </a:t>
            </a:r>
            <a:r>
              <a:rPr lang="en-US" dirty="0" smtClean="0">
                <a:solidFill>
                  <a:schemeClr val="accent2">
                    <a:lumMod val="75000"/>
                  </a:schemeClr>
                </a:solidFill>
                <a:latin typeface="Times New Roman"/>
                <a:cs typeface="Times New Roman"/>
              </a:rPr>
              <a:t>standard </a:t>
            </a:r>
            <a:r>
              <a:rPr lang="en-US" spc="-5" dirty="0" smtClean="0">
                <a:solidFill>
                  <a:schemeClr val="accent2">
                    <a:lumMod val="75000"/>
                  </a:schemeClr>
                </a:solidFill>
                <a:latin typeface="Times New Roman"/>
                <a:cs typeface="Times New Roman"/>
              </a:rPr>
              <a:t>markup </a:t>
            </a:r>
            <a:r>
              <a:rPr lang="en-US" dirty="0" smtClean="0">
                <a:solidFill>
                  <a:schemeClr val="accent2">
                    <a:lumMod val="75000"/>
                  </a:schemeClr>
                </a:solidFill>
                <a:latin typeface="Times New Roman"/>
                <a:cs typeface="Times New Roman"/>
              </a:rPr>
              <a:t>language that defines a</a:t>
            </a:r>
            <a:r>
              <a:rPr lang="en-US" spc="-12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hypertext  </a:t>
            </a:r>
            <a:r>
              <a:rPr lang="en-US" spc="-5" dirty="0" smtClean="0">
                <a:solidFill>
                  <a:schemeClr val="accent2">
                    <a:lumMod val="75000"/>
                  </a:schemeClr>
                </a:solidFill>
                <a:latin typeface="Times New Roman"/>
                <a:cs typeface="Times New Roman"/>
              </a:rPr>
              <a:t>document.</a:t>
            </a:r>
            <a:endParaRPr lang="en-US" dirty="0" smtClean="0">
              <a:solidFill>
                <a:schemeClr val="accent2">
                  <a:lumMod val="75000"/>
                </a:schemeClr>
              </a:solidFill>
              <a:latin typeface="Times New Roman"/>
              <a:cs typeface="Times New Roman"/>
            </a:endParaRPr>
          </a:p>
          <a:p>
            <a:pPr marL="690880">
              <a:lnSpc>
                <a:spcPts val="2735"/>
              </a:lnSpc>
              <a:spcBef>
                <a:spcPts val="540"/>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A </a:t>
            </a:r>
            <a:r>
              <a:rPr lang="en-US" spc="-5" dirty="0" smtClean="0">
                <a:solidFill>
                  <a:schemeClr val="accent2">
                    <a:lumMod val="75000"/>
                  </a:schemeClr>
                </a:solidFill>
                <a:latin typeface="Times New Roman"/>
                <a:cs typeface="Times New Roman"/>
              </a:rPr>
              <a:t>simple, powerful, </a:t>
            </a:r>
            <a:r>
              <a:rPr lang="en-US" dirty="0" smtClean="0">
                <a:solidFill>
                  <a:schemeClr val="accent2">
                    <a:lumMod val="75000"/>
                  </a:schemeClr>
                </a:solidFill>
                <a:latin typeface="Times New Roman"/>
                <a:cs typeface="Times New Roman"/>
              </a:rPr>
              <a:t>platform-independent</a:t>
            </a:r>
            <a:r>
              <a:rPr lang="en-US" spc="-5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document </a:t>
            </a:r>
            <a:r>
              <a:rPr lang="en-US" dirty="0" smtClean="0">
                <a:solidFill>
                  <a:schemeClr val="accent2">
                    <a:lumMod val="75000"/>
                  </a:schemeClr>
                </a:solidFill>
                <a:latin typeface="Times New Roman"/>
                <a:cs typeface="Times New Roman"/>
              </a:rPr>
              <a:t>language.</a:t>
            </a:r>
          </a:p>
          <a:p>
            <a:pPr marL="690880">
              <a:lnSpc>
                <a:spcPct val="100000"/>
              </a:lnSpc>
              <a:spcBef>
                <a:spcPts val="580"/>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Specifies what displays should look</a:t>
            </a:r>
            <a:r>
              <a:rPr lang="en-US" spc="-75"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like</a:t>
            </a:r>
          </a:p>
          <a:p>
            <a:pPr marL="690880">
              <a:lnSpc>
                <a:spcPct val="100000"/>
              </a:lnSpc>
              <a:spcBef>
                <a:spcPts val="575"/>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Browser </a:t>
            </a:r>
            <a:r>
              <a:rPr lang="en-US" dirty="0" smtClean="0">
                <a:solidFill>
                  <a:schemeClr val="accent2">
                    <a:lumMod val="75000"/>
                  </a:schemeClr>
                </a:solidFill>
                <a:latin typeface="Times New Roman"/>
                <a:cs typeface="Times New Roman"/>
              </a:rPr>
              <a:t>interprets</a:t>
            </a:r>
            <a:r>
              <a:rPr lang="en-US" spc="-4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HTML</a:t>
            </a:r>
            <a:endParaRPr lang="en-US" dirty="0" smtClean="0">
              <a:solidFill>
                <a:schemeClr val="accent2">
                  <a:lumMod val="75000"/>
                </a:schemeClr>
              </a:solidFill>
              <a:latin typeface="Times New Roman"/>
              <a:cs typeface="Times New Roman"/>
            </a:endParaRPr>
          </a:p>
          <a:p>
            <a:pPr marL="690880">
              <a:lnSpc>
                <a:spcPct val="100000"/>
              </a:lnSpc>
              <a:spcBef>
                <a:spcPts val="575"/>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Same HTML file </a:t>
            </a:r>
            <a:r>
              <a:rPr lang="en-US" dirty="0" smtClean="0">
                <a:solidFill>
                  <a:schemeClr val="accent2">
                    <a:lumMod val="75000"/>
                  </a:schemeClr>
                </a:solidFill>
                <a:latin typeface="Times New Roman"/>
                <a:cs typeface="Times New Roman"/>
              </a:rPr>
              <a:t>often looks </a:t>
            </a:r>
            <a:r>
              <a:rPr lang="en-US" spc="-5" dirty="0" smtClean="0">
                <a:solidFill>
                  <a:schemeClr val="accent2">
                    <a:lumMod val="75000"/>
                  </a:schemeClr>
                </a:solidFill>
                <a:latin typeface="Times New Roman"/>
                <a:cs typeface="Times New Roman"/>
              </a:rPr>
              <a:t>different </a:t>
            </a:r>
            <a:r>
              <a:rPr lang="en-US" dirty="0" smtClean="0">
                <a:solidFill>
                  <a:schemeClr val="accent2">
                    <a:lumMod val="75000"/>
                  </a:schemeClr>
                </a:solidFill>
                <a:latin typeface="Times New Roman"/>
                <a:cs typeface="Times New Roman"/>
              </a:rPr>
              <a:t>across</a:t>
            </a:r>
            <a:r>
              <a:rPr lang="en-US" spc="-5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browsers</a:t>
            </a:r>
          </a:p>
          <a:p>
            <a:pPr marL="690880">
              <a:lnSpc>
                <a:spcPct val="100000"/>
              </a:lnSpc>
              <a:spcBef>
                <a:spcPts val="580"/>
              </a:spcBef>
              <a:buNone/>
              <a:tabLst>
                <a:tab pos="1036319" algn="l"/>
              </a:tabLst>
            </a:pPr>
            <a:r>
              <a:rPr lang="en-US" sz="1800" dirty="0" smtClean="0">
                <a:solidFill>
                  <a:schemeClr val="accent2">
                    <a:lumMod val="75000"/>
                  </a:schemeClr>
                </a:solidFill>
                <a:latin typeface="Wingdings"/>
                <a:cs typeface="Wingdings"/>
              </a:rPr>
              <a:t></a:t>
            </a:r>
            <a:r>
              <a:rPr lang="en-US" sz="1800" dirty="0" smtClean="0">
                <a:solidFill>
                  <a:schemeClr val="accent2">
                    <a:lumMod val="75000"/>
                  </a:schemeClr>
                </a:solidFill>
                <a:latin typeface="Times New Roman"/>
                <a:cs typeface="Times New Roman"/>
              </a:rPr>
              <a:t>	</a:t>
            </a:r>
            <a:r>
              <a:rPr lang="en-US" spc="-5" dirty="0" smtClean="0">
                <a:solidFill>
                  <a:schemeClr val="accent2">
                    <a:lumMod val="75000"/>
                  </a:schemeClr>
                </a:solidFill>
                <a:latin typeface="Times New Roman"/>
                <a:cs typeface="Times New Roman"/>
              </a:rPr>
              <a:t>HTML </a:t>
            </a:r>
            <a:r>
              <a:rPr lang="en-US" dirty="0" smtClean="0">
                <a:solidFill>
                  <a:schemeClr val="accent2">
                    <a:lumMod val="75000"/>
                  </a:schemeClr>
                </a:solidFill>
                <a:latin typeface="Times New Roman"/>
                <a:cs typeface="Times New Roman"/>
              </a:rPr>
              <a:t>files are the source files of </a:t>
            </a:r>
            <a:r>
              <a:rPr lang="en-US" spc="-10" dirty="0" smtClean="0">
                <a:solidFill>
                  <a:schemeClr val="accent2">
                    <a:lumMod val="75000"/>
                  </a:schemeClr>
                </a:solidFill>
                <a:latin typeface="Times New Roman"/>
                <a:cs typeface="Times New Roman"/>
              </a:rPr>
              <a:t>Web</a:t>
            </a:r>
            <a:r>
              <a:rPr lang="en-US" spc="-60" dirty="0" smtClean="0">
                <a:solidFill>
                  <a:schemeClr val="accent2">
                    <a:lumMod val="75000"/>
                  </a:schemeClr>
                </a:solidFill>
                <a:latin typeface="Times New Roman"/>
                <a:cs typeface="Times New Roman"/>
              </a:rPr>
              <a:t> </a:t>
            </a:r>
            <a:r>
              <a:rPr lang="en-US" dirty="0" smtClean="0">
                <a:solidFill>
                  <a:schemeClr val="accent2">
                    <a:lumMod val="75000"/>
                  </a:schemeClr>
                </a:solidFill>
                <a:latin typeface="Times New Roman"/>
                <a:cs typeface="Times New Roman"/>
              </a:rPr>
              <a:t>pages</a:t>
            </a:r>
          </a:p>
          <a:p>
            <a:pPr>
              <a:buNone/>
            </a:pPr>
            <a:endParaRPr lang="en-US"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460</TotalTime>
  <Words>841</Words>
  <Application>Microsoft Office PowerPoint</Application>
  <PresentationFormat>Custom</PresentationFormat>
  <Paragraphs>112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ShapesVTI</vt:lpstr>
      <vt:lpstr>Web Technology and DBMS</vt:lpstr>
      <vt:lpstr>The Internet</vt:lpstr>
      <vt:lpstr>Historical View: Internet</vt:lpstr>
      <vt:lpstr>The Web</vt:lpstr>
      <vt:lpstr>Client Server Model</vt:lpstr>
      <vt:lpstr>What is a web server?</vt:lpstr>
      <vt:lpstr>What Makes the Web Work?</vt:lpstr>
      <vt:lpstr> Protocols</vt:lpstr>
      <vt:lpstr>HyperText Markup Language (HTML)</vt:lpstr>
      <vt:lpstr>HTML File Structure</vt:lpstr>
      <vt:lpstr>Static and Dynamic Web Pages</vt:lpstr>
      <vt:lpstr>Cookiaes</vt:lpstr>
      <vt:lpstr>Applications of Web Based Database Management Systems</vt:lpstr>
      <vt:lpstr>Slide 14</vt:lpstr>
      <vt:lpstr>Architectures of Web-based databases</vt:lpstr>
      <vt:lpstr>Slide 16</vt:lpstr>
      <vt:lpstr>Slide 17</vt:lpstr>
      <vt:lpstr>Security Issues in Web Database Applications</vt:lpstr>
      <vt:lpstr>Slide 19</vt:lpstr>
      <vt:lpstr>   CONCLUSION </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Khan</cp:lastModifiedBy>
  <cp:revision>301</cp:revision>
  <dcterms:created xsi:type="dcterms:W3CDTF">2020-12-13T01:53:18Z</dcterms:created>
  <dcterms:modified xsi:type="dcterms:W3CDTF">2021-01-10T23:21:36Z</dcterms:modified>
</cp:coreProperties>
</file>