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64" autoAdjust="0"/>
    <p:restoredTop sz="94542" autoAdjust="0"/>
  </p:normalViewPr>
  <p:slideViewPr>
    <p:cSldViewPr snapToGrid="0">
      <p:cViewPr varScale="1">
        <p:scale>
          <a:sx n="112" d="100"/>
          <a:sy n="112" d="100"/>
        </p:scale>
        <p:origin x="1398" y="114"/>
      </p:cViewPr>
      <p:guideLst/>
    </p:cSldViewPr>
  </p:slideViewPr>
  <p:outlineViewPr>
    <p:cViewPr>
      <p:scale>
        <a:sx n="33" d="100"/>
        <a:sy n="33" d="100"/>
      </p:scale>
      <p:origin x="0" y="-781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DAB30-E767-4546-92C7-E67F2CA5F1D8}"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85474-5DE2-4D38-BEC3-ADE010F8CFF2}" type="slidenum">
              <a:rPr lang="en-US" smtClean="0"/>
              <a:t>‹#›</a:t>
            </a:fld>
            <a:endParaRPr lang="en-US"/>
          </a:p>
        </p:txBody>
      </p:sp>
    </p:spTree>
    <p:extLst>
      <p:ext uri="{BB962C8B-B14F-4D97-AF65-F5344CB8AC3E}">
        <p14:creationId xmlns:p14="http://schemas.microsoft.com/office/powerpoint/2010/main" val="263732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13</a:t>
            </a:fld>
            <a:endParaRPr lang="en-US"/>
          </a:p>
        </p:txBody>
      </p:sp>
    </p:spTree>
    <p:extLst>
      <p:ext uri="{BB962C8B-B14F-4D97-AF65-F5344CB8AC3E}">
        <p14:creationId xmlns:p14="http://schemas.microsoft.com/office/powerpoint/2010/main" val="305441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37</a:t>
            </a:fld>
            <a:endParaRPr lang="en-US"/>
          </a:p>
        </p:txBody>
      </p:sp>
    </p:spTree>
    <p:extLst>
      <p:ext uri="{BB962C8B-B14F-4D97-AF65-F5344CB8AC3E}">
        <p14:creationId xmlns:p14="http://schemas.microsoft.com/office/powerpoint/2010/main" val="12595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4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D5E129A4-2DE7-42B3-B86D-DDE55C284464}"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58333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09570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1448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14404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28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20156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6070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486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46011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63237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E129A4-2DE7-42B3-B86D-DDE55C284464}"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925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E129A4-2DE7-42B3-B86D-DDE55C284464}"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7637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E129A4-2DE7-42B3-B86D-DDE55C284464}"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9800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129A4-2DE7-42B3-B86D-DDE55C284464}"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2057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8517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8675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5E129A4-2DE7-42B3-B86D-DDE55C284464}" type="datetimeFigureOut">
              <a:rPr lang="en-US" smtClean="0"/>
              <a:t>3/23/2020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10CF9A-B88A-410C-9924-DBA227FAB448}" type="slidenum">
              <a:rPr lang="en-US" smtClean="0"/>
              <a:t>‹#›</a:t>
            </a:fld>
            <a:endParaRPr lang="en-US"/>
          </a:p>
        </p:txBody>
      </p:sp>
    </p:spTree>
    <p:extLst>
      <p:ext uri="{BB962C8B-B14F-4D97-AF65-F5344CB8AC3E}">
        <p14:creationId xmlns:p14="http://schemas.microsoft.com/office/powerpoint/2010/main" val="30633535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witter.com/ahejlsber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teacher.com/articles/what-is-ecmascript"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tutorialsteacher.com/javascript/new-keyword-in-javascrip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hyperlink" Target="https://www.tutorialsteacher.com/nodejs/what-is-node-package-manager" TargetMode="Externa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smtClean="0">
                <a:solidFill>
                  <a:schemeClr val="bg1"/>
                </a:solidFill>
                <a:latin typeface="Calibri" panose="020F0502020204030204" pitchFamily="34" charset="0"/>
                <a:cs typeface="Calibri" panose="020F0502020204030204" pitchFamily="34" charset="0"/>
              </a:rPr>
              <a:t>TYPESCRIPT</a:t>
            </a:r>
            <a:endParaRPr lang="en-US" sz="9600" b="1" dirty="0">
              <a:solidFill>
                <a:schemeClr val="bg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902215" y="3226193"/>
            <a:ext cx="6400800" cy="1947333"/>
          </a:xfrm>
        </p:spPr>
        <p:txBody>
          <a:bodyPr>
            <a:normAutofit/>
          </a:bodyPr>
          <a:lstStyle/>
          <a:p>
            <a:r>
              <a:rPr lang="en-US" sz="3200" b="1" dirty="0" smtClean="0">
                <a:solidFill>
                  <a:schemeClr val="tx1"/>
                </a:solidFill>
              </a:rPr>
              <a:t>Zero maybe not to hero</a:t>
            </a:r>
            <a:endParaRPr lang="en-US" sz="3200" b="1" dirty="0">
              <a:solidFill>
                <a:schemeClr val="tx1"/>
              </a:solidFill>
            </a:endParaRPr>
          </a:p>
        </p:txBody>
      </p:sp>
    </p:spTree>
    <p:extLst>
      <p:ext uri="{BB962C8B-B14F-4D97-AF65-F5344CB8AC3E}">
        <p14:creationId xmlns:p14="http://schemas.microsoft.com/office/powerpoint/2010/main" val="52023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97" y="1420513"/>
            <a:ext cx="9907383" cy="19338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52" y="3611150"/>
            <a:ext cx="9912517" cy="1481620"/>
          </a:xfrm>
          <a:prstGeom prst="rect">
            <a:avLst/>
          </a:prstGeom>
        </p:spPr>
      </p:pic>
    </p:spTree>
    <p:extLst>
      <p:ext uri="{BB962C8B-B14F-4D97-AF65-F5344CB8AC3E}">
        <p14:creationId xmlns:p14="http://schemas.microsoft.com/office/powerpoint/2010/main" val="76147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267" y="411783"/>
            <a:ext cx="10421812" cy="2040747"/>
          </a:xfrm>
        </p:spPr>
        <p:txBody>
          <a:bodyPr>
            <a:noAutofit/>
          </a:bodyPr>
          <a:lstStyle/>
          <a:p>
            <a:pPr>
              <a:lnSpc>
                <a:spcPct val="150000"/>
              </a:lnSpc>
            </a:pPr>
            <a:r>
              <a:rPr lang="en-US" sz="3200" b="1" dirty="0">
                <a:solidFill>
                  <a:schemeClr val="bg1"/>
                </a:solidFill>
                <a:latin typeface="Calibri" panose="020F0502020204030204" pitchFamily="34" charset="0"/>
                <a:cs typeface="Calibri" panose="020F0502020204030204" pitchFamily="34" charset="0"/>
              </a:rPr>
              <a:t>TypeScript Data Type - Tuple</a:t>
            </a:r>
            <a:r>
              <a:rPr lang="en-US" sz="3200" dirty="0">
                <a:solidFill>
                  <a:schemeClr val="bg1"/>
                </a:solidFill>
                <a:latin typeface="Calibri" panose="020F0502020204030204" pitchFamily="34" charset="0"/>
                <a:cs typeface="Calibri" panose="020F0502020204030204" pitchFamily="34" charset="0"/>
              </a:rPr>
              <a:t/>
            </a:r>
            <a:br>
              <a:rPr lang="en-US" sz="3200" dirty="0">
                <a:solidFill>
                  <a:schemeClr val="bg1"/>
                </a:solidFill>
                <a:latin typeface="Calibri" panose="020F0502020204030204" pitchFamily="34" charset="0"/>
                <a:cs typeface="Calibri" panose="020F0502020204030204" pitchFamily="34" charset="0"/>
              </a:rPr>
            </a:br>
            <a:r>
              <a:rPr lang="en-US" sz="1800" cap="none" dirty="0" smtClean="0">
                <a:latin typeface="Arial" panose="020B0604020202020204" pitchFamily="34" charset="0"/>
                <a:cs typeface="Arial" panose="020B0604020202020204" pitchFamily="34" charset="0"/>
              </a:rPr>
              <a:t>Typescript introduced a new data type called tuple. There are other data types such as number, string, boolean etc. In typescript which only store a value of that particular data type. Tuple is a new data type which includes two set of values of different data types.</a:t>
            </a:r>
            <a:endParaRPr lang="en-US" sz="1800" cap="none"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4" y="2615239"/>
            <a:ext cx="9907383" cy="18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67" y="4570164"/>
            <a:ext cx="9913440" cy="1919654"/>
          </a:xfrm>
          <a:prstGeom prst="rect">
            <a:avLst/>
          </a:prstGeom>
        </p:spPr>
      </p:pic>
    </p:spTree>
    <p:extLst>
      <p:ext uri="{BB962C8B-B14F-4D97-AF65-F5344CB8AC3E}">
        <p14:creationId xmlns:p14="http://schemas.microsoft.com/office/powerpoint/2010/main" val="349893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83" y="1654047"/>
            <a:ext cx="9869277" cy="1200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83" y="3830460"/>
            <a:ext cx="9897856" cy="1486107"/>
          </a:xfrm>
          <a:prstGeom prst="rect">
            <a:avLst/>
          </a:prstGeom>
        </p:spPr>
      </p:pic>
      <p:sp>
        <p:nvSpPr>
          <p:cNvPr id="6" name="Rectangle 5"/>
          <p:cNvSpPr/>
          <p:nvPr/>
        </p:nvSpPr>
        <p:spPr>
          <a:xfrm>
            <a:off x="982041" y="3189834"/>
            <a:ext cx="4327851" cy="584775"/>
          </a:xfrm>
          <a:prstGeom prst="rect">
            <a:avLst/>
          </a:prstGeom>
        </p:spPr>
        <p:txBody>
          <a:bodyPr wrap="none">
            <a:spAutoFit/>
          </a:bodyPr>
          <a:lstStyle/>
          <a:p>
            <a:pPr algn="just"/>
            <a:r>
              <a:rPr lang="en-US" sz="3200" b="1" i="0" dirty="0" smtClean="0">
                <a:solidFill>
                  <a:schemeClr val="bg1"/>
                </a:solidFill>
                <a:effectLst/>
                <a:latin typeface="Calibri" panose="020F0502020204030204" pitchFamily="34" charset="0"/>
                <a:cs typeface="Calibri" panose="020F0502020204030204" pitchFamily="34" charset="0"/>
              </a:rPr>
              <a:t>Add Elements into Tuple</a:t>
            </a:r>
            <a:endParaRPr lang="en-US" sz="3200" b="1" i="0" dirty="0">
              <a:solidFill>
                <a:schemeClr val="bg1"/>
              </a:solidFill>
              <a:effectLst/>
              <a:latin typeface="Calibri" panose="020F0502020204030204" pitchFamily="34" charset="0"/>
              <a:cs typeface="Calibri" panose="020F0502020204030204" pitchFamily="34" charset="0"/>
            </a:endParaRPr>
          </a:p>
        </p:txBody>
      </p:sp>
      <p:sp>
        <p:nvSpPr>
          <p:cNvPr id="7" name="Rectangle 6"/>
          <p:cNvSpPr/>
          <p:nvPr/>
        </p:nvSpPr>
        <p:spPr>
          <a:xfrm>
            <a:off x="982041" y="1138211"/>
            <a:ext cx="4113306" cy="369332"/>
          </a:xfrm>
          <a:prstGeom prst="rect">
            <a:avLst/>
          </a:prstGeom>
        </p:spPr>
        <p:txBody>
          <a:bodyPr wrap="none">
            <a:spAutoFit/>
          </a:bodyPr>
          <a:lstStyle/>
          <a:p>
            <a:r>
              <a:rPr lang="en-US" b="0" i="0" dirty="0" smtClean="0">
                <a:solidFill>
                  <a:srgbClr val="181717"/>
                </a:solidFill>
                <a:effectLst/>
                <a:latin typeface="Arial" panose="020B0604020202020204" pitchFamily="34" charset="0"/>
                <a:cs typeface="Arial" panose="020B0604020202020204" pitchFamily="34" charset="0"/>
              </a:rPr>
              <a:t>You can declare an array of tuple also.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390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328" y="766950"/>
            <a:ext cx="8534400" cy="805288"/>
          </a:xfrm>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TypeScript</a:t>
            </a:r>
            <a:r>
              <a:rPr lang="en-US" sz="3200" b="1" dirty="0">
                <a:solidFill>
                  <a:schemeClr val="bg1"/>
                </a:solidFill>
                <a:latin typeface="Calibri" panose="020F0502020204030204" pitchFamily="34" charset="0"/>
                <a:cs typeface="Calibri" panose="020F0502020204030204" pitchFamily="34" charset="0"/>
              </a:rPr>
              <a:t> Data Type - Enum</a:t>
            </a:r>
            <a:r>
              <a:rPr lang="en-US" dirty="0"/>
              <a:t/>
            </a:r>
            <a:br>
              <a:rPr lang="en-US" dirty="0"/>
            </a:br>
            <a:endParaRPr lang="en-US" dirty="0"/>
          </a:p>
        </p:txBody>
      </p:sp>
      <p:sp>
        <p:nvSpPr>
          <p:cNvPr id="4" name="Rectangle 3"/>
          <p:cNvSpPr/>
          <p:nvPr/>
        </p:nvSpPr>
        <p:spPr>
          <a:xfrm>
            <a:off x="1077827" y="1345207"/>
            <a:ext cx="10700371" cy="958660"/>
          </a:xfrm>
          <a:prstGeom prst="rect">
            <a:avLst/>
          </a:prstGeom>
        </p:spPr>
        <p:txBody>
          <a:bodyPr wrap="square">
            <a:spAutoFit/>
          </a:bodyPr>
          <a:lstStyle/>
          <a:p>
            <a:pPr>
              <a:lnSpc>
                <a:spcPct val="150000"/>
              </a:lnSpc>
            </a:pPr>
            <a:r>
              <a:rPr lang="en-US" sz="2000" b="0" i="0" dirty="0" smtClean="0">
                <a:effectLst/>
                <a:latin typeface="Arial" panose="020B0604020202020204" pitchFamily="34" charset="0"/>
                <a:cs typeface="Arial" panose="020B0604020202020204" pitchFamily="34" charset="0"/>
              </a:rPr>
              <a:t>Enums or enumerations are a new data type supported in typescript. Most object-oriented languages like java and C# use enums. This is now available in typescript too.</a:t>
            </a: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629710" y="2665333"/>
            <a:ext cx="6096000" cy="2343398"/>
          </a:xfrm>
          <a:prstGeom prst="rect">
            <a:avLst/>
          </a:prstGeom>
        </p:spPr>
        <p:txBody>
          <a:bodyPr>
            <a:spAutoFit/>
          </a:bodyPr>
          <a:lstStyle/>
          <a:p>
            <a:pPr algn="just">
              <a:lnSpc>
                <a:spcPct val="150000"/>
              </a:lnSpc>
            </a:pPr>
            <a:r>
              <a:rPr lang="fa-IR" sz="2400" b="0" i="0" dirty="0" smtClean="0">
                <a:effectLst/>
                <a:latin typeface="Arial" panose="020B0604020202020204" pitchFamily="34" charset="0"/>
                <a:cs typeface="Arial" panose="020B0604020202020204" pitchFamily="34" charset="0"/>
              </a:rPr>
              <a:t>     </a:t>
            </a:r>
            <a:r>
              <a:rPr lang="en-US" sz="2800" b="1" i="0" dirty="0" smtClean="0">
                <a:effectLst/>
                <a:latin typeface="Calibri" panose="020F0502020204030204" pitchFamily="34" charset="0"/>
                <a:cs typeface="Calibri" panose="020F0502020204030204" pitchFamily="34" charset="0"/>
              </a:rPr>
              <a:t>There are three types of enums:</a:t>
            </a:r>
          </a:p>
          <a:p>
            <a:pPr lvl="1" algn="just">
              <a:lnSpc>
                <a:spcPct val="150000"/>
              </a:lnSpc>
            </a:pPr>
            <a:r>
              <a:rPr lang="en-US" sz="2400" b="1" i="0" dirty="0" smtClean="0">
                <a:solidFill>
                  <a:schemeClr val="bg1"/>
                </a:solidFill>
                <a:effectLst/>
                <a:latin typeface="Calibri" panose="020F0502020204030204" pitchFamily="34" charset="0"/>
                <a:cs typeface="Calibri" panose="020F0502020204030204" pitchFamily="34" charset="0"/>
              </a:rPr>
              <a:t>Numeric enum</a:t>
            </a:r>
          </a:p>
          <a:p>
            <a:pPr lvl="1" algn="just">
              <a:lnSpc>
                <a:spcPct val="150000"/>
              </a:lnSpc>
            </a:pPr>
            <a:r>
              <a:rPr lang="en-US" sz="2400" b="1" i="0" dirty="0" smtClean="0">
                <a:solidFill>
                  <a:schemeClr val="bg1"/>
                </a:solidFill>
                <a:effectLst/>
                <a:latin typeface="Calibri" panose="020F0502020204030204" pitchFamily="34" charset="0"/>
                <a:cs typeface="Calibri" panose="020F0502020204030204" pitchFamily="34" charset="0"/>
              </a:rPr>
              <a:t>String enum</a:t>
            </a:r>
            <a:endParaRPr lang="fa-IR" sz="2400" b="1" i="0" dirty="0" smtClean="0">
              <a:solidFill>
                <a:schemeClr val="bg1"/>
              </a:solidFill>
              <a:effectLst/>
              <a:latin typeface="Calibri" panose="020F0502020204030204" pitchFamily="34" charset="0"/>
              <a:cs typeface="Calibri" panose="020F0502020204030204" pitchFamily="34" charset="0"/>
            </a:endParaRPr>
          </a:p>
          <a:p>
            <a:pPr lvl="1" algn="just">
              <a:lnSpc>
                <a:spcPct val="150000"/>
              </a:lnSpc>
            </a:pPr>
            <a:r>
              <a:rPr lang="en-US" sz="2400" b="1" i="0" dirty="0" smtClean="0">
                <a:solidFill>
                  <a:schemeClr val="bg1"/>
                </a:solidFill>
                <a:effectLst/>
                <a:latin typeface="Calibri" panose="020F0502020204030204" pitchFamily="34" charset="0"/>
                <a:cs typeface="Calibri" panose="020F0502020204030204" pitchFamily="34" charset="0"/>
              </a:rPr>
              <a:t>Heterogeneous enum</a:t>
            </a:r>
            <a:endParaRPr lang="en-US" sz="2400" b="1" i="0"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667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059" y="337632"/>
            <a:ext cx="2699778"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Numeric Enum</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25339" y="895529"/>
            <a:ext cx="10153272" cy="369332"/>
          </a:xfrm>
          <a:prstGeom prst="rect">
            <a:avLst/>
          </a:prstGeom>
        </p:spPr>
        <p:txBody>
          <a:bodyPr wrap="square">
            <a:spAutoFit/>
          </a:bodyPr>
          <a:lstStyle/>
          <a:p>
            <a:r>
              <a:rPr lang="en-US" b="0" i="0" dirty="0" smtClean="0">
                <a:effectLst/>
                <a:latin typeface="Arial" panose="020B0604020202020204" pitchFamily="34" charset="0"/>
                <a:cs typeface="Arial" panose="020B0604020202020204" pitchFamily="34" charset="0"/>
              </a:rPr>
              <a:t>Numeric enums are number-based enums i.e. they store string values as numbers.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9" y="1353135"/>
            <a:ext cx="9821646" cy="21148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910" y="2271278"/>
            <a:ext cx="9850225" cy="3781953"/>
          </a:xfrm>
          <a:prstGeom prst="rect">
            <a:avLst/>
          </a:prstGeom>
        </p:spPr>
      </p:pic>
    </p:spTree>
    <p:extLst>
      <p:ext uri="{BB962C8B-B14F-4D97-AF65-F5344CB8AC3E}">
        <p14:creationId xmlns:p14="http://schemas.microsoft.com/office/powerpoint/2010/main" val="3196340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1" y="1065810"/>
            <a:ext cx="9812119" cy="3934374"/>
          </a:xfrm>
          <a:prstGeom prst="rect">
            <a:avLst/>
          </a:prstGeom>
        </p:spPr>
      </p:pic>
      <p:sp>
        <p:nvSpPr>
          <p:cNvPr id="3" name="Rectangle 2"/>
          <p:cNvSpPr/>
          <p:nvPr/>
        </p:nvSpPr>
        <p:spPr>
          <a:xfrm>
            <a:off x="365354" y="304421"/>
            <a:ext cx="11001059" cy="646331"/>
          </a:xfrm>
          <a:prstGeom prst="rect">
            <a:avLst/>
          </a:prstGeom>
        </p:spPr>
        <p:txBody>
          <a:bodyPr wrap="square">
            <a:spAutoFit/>
          </a:bodyPr>
          <a:lstStyle/>
          <a:p>
            <a:r>
              <a:rPr lang="en-US" b="0" i="0" dirty="0" smtClean="0">
                <a:effectLst/>
                <a:latin typeface="Arial" panose="020B0604020202020204" pitchFamily="34" charset="0"/>
                <a:cs typeface="Arial" panose="020B0604020202020204" pitchFamily="34" charset="0"/>
              </a:rPr>
              <a:t>Numeric enums can include members with computed numeric value. The value of an enum member can be either a constant or computed. The following enum includes members with computed values.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38025" y="5106532"/>
            <a:ext cx="10583220" cy="646331"/>
          </a:xfrm>
          <a:prstGeom prst="rect">
            <a:avLst/>
          </a:prstGeom>
        </p:spPr>
        <p:txBody>
          <a:bodyPr wrap="square">
            <a:spAutoFit/>
          </a:bodyPr>
          <a:lstStyle/>
          <a:p>
            <a:r>
              <a:rPr lang="en-US" b="0" i="0" dirty="0" smtClean="0">
                <a:effectLst/>
                <a:latin typeface="Arial" panose="020B0604020202020204" pitchFamily="34" charset="0"/>
                <a:cs typeface="Arial" panose="020B0604020202020204" pitchFamily="34" charset="0"/>
              </a:rPr>
              <a:t>When the enum includes computed and constant members, then uninitiated enum members either must come first or must come after other initialized members with numeric constants.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945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440" y="319466"/>
            <a:ext cx="2641236"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STRING ENUM</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36440" y="904241"/>
            <a:ext cx="11005589" cy="872034"/>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String enums are similar to numeric enums, except that the enum values are initialized with string values rather than numeric values.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52" y="2002707"/>
            <a:ext cx="9831172" cy="2743583"/>
          </a:xfrm>
          <a:prstGeom prst="rect">
            <a:avLst/>
          </a:prstGeom>
        </p:spPr>
      </p:pic>
      <p:sp>
        <p:nvSpPr>
          <p:cNvPr id="5" name="Rectangle 4"/>
          <p:cNvSpPr/>
          <p:nvPr/>
        </p:nvSpPr>
        <p:spPr>
          <a:xfrm>
            <a:off x="560664" y="4815080"/>
            <a:ext cx="10660418" cy="872034"/>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The difference between numeric and string enums is that numeric enum values are auto-incremented, while string enum values need to be individually initialized.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15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06" y="1408477"/>
            <a:ext cx="4408771" cy="584775"/>
          </a:xfrm>
          <a:prstGeom prst="rect">
            <a:avLst/>
          </a:prstGeom>
        </p:spPr>
        <p:txBody>
          <a:bodyPr wrap="none">
            <a:spAutoFit/>
          </a:bodyPr>
          <a:lstStyle/>
          <a:p>
            <a:pPr algn="just"/>
            <a:r>
              <a:rPr lang="en-US" sz="3200" b="1" i="0" dirty="0" smtClean="0">
                <a:solidFill>
                  <a:schemeClr val="bg1"/>
                </a:solidFill>
                <a:effectLst/>
                <a:latin typeface="Calibri" panose="020F0502020204030204" pitchFamily="34" charset="0"/>
                <a:cs typeface="Calibri" panose="020F0502020204030204" pitchFamily="34" charset="0"/>
              </a:rPr>
              <a:t>HETEROGENEOUS ENUM</a:t>
            </a:r>
            <a:endParaRPr lang="en-US" sz="3200" b="1" i="0" dirty="0">
              <a:solidFill>
                <a:schemeClr val="bg1"/>
              </a:solidFill>
              <a:effectLst/>
              <a:latin typeface="Calibri" panose="020F0502020204030204" pitchFamily="34" charset="0"/>
              <a:cs typeface="Calibri" panose="020F0502020204030204" pitchFamily="34" charset="0"/>
            </a:endParaRPr>
          </a:p>
        </p:txBody>
      </p:sp>
      <p:sp>
        <p:nvSpPr>
          <p:cNvPr id="3" name="Rectangle 2"/>
          <p:cNvSpPr/>
          <p:nvPr/>
        </p:nvSpPr>
        <p:spPr>
          <a:xfrm>
            <a:off x="548906" y="1896913"/>
            <a:ext cx="9420540" cy="369332"/>
          </a:xfrm>
          <a:prstGeom prst="rect">
            <a:avLst/>
          </a:prstGeom>
        </p:spPr>
        <p:txBody>
          <a:bodyPr wrap="square">
            <a:spAutoFit/>
          </a:bodyPr>
          <a:lstStyle/>
          <a:p>
            <a:r>
              <a:rPr lang="en-US" b="0" i="0" dirty="0" smtClean="0">
                <a:effectLst/>
                <a:latin typeface="Arial" panose="020B0604020202020204" pitchFamily="34" charset="0"/>
                <a:cs typeface="Arial" panose="020B0604020202020204" pitchFamily="34" charset="0"/>
              </a:rPr>
              <a:t>Heterogeneous enums are enums that contain both string and numeric values.</a:t>
            </a: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656158" y="2402000"/>
            <a:ext cx="9850225" cy="2549243"/>
            <a:chOff x="571380" y="1378599"/>
            <a:chExt cx="9850225" cy="254924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80" y="1378599"/>
              <a:ext cx="9850225" cy="1848108"/>
            </a:xfrm>
            <a:prstGeom prst="rect">
              <a:avLst/>
            </a:prstGeom>
          </p:spPr>
        </p:pic>
        <p:grpSp>
          <p:nvGrpSpPr>
            <p:cNvPr id="8" name="Group 7"/>
            <p:cNvGrpSpPr/>
            <p:nvPr/>
          </p:nvGrpSpPr>
          <p:grpSpPr>
            <a:xfrm>
              <a:off x="4065671" y="2395768"/>
              <a:ext cx="4154161" cy="1532074"/>
              <a:chOff x="722963" y="3358613"/>
              <a:chExt cx="4154161" cy="1532074"/>
            </a:xfrm>
          </p:grpSpPr>
          <p:sp>
            <p:nvSpPr>
              <p:cNvPr id="7" name="Rectangle 6"/>
              <p:cNvSpPr/>
              <p:nvPr/>
            </p:nvSpPr>
            <p:spPr>
              <a:xfrm>
                <a:off x="722963" y="3358613"/>
                <a:ext cx="4154161" cy="153207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82" y="3472096"/>
                <a:ext cx="3915321" cy="1305107"/>
              </a:xfrm>
              <a:prstGeom prst="rect">
                <a:avLst/>
              </a:prstGeom>
            </p:spPr>
          </p:pic>
        </p:grpSp>
      </p:grpSp>
    </p:spTree>
    <p:extLst>
      <p:ext uri="{BB962C8B-B14F-4D97-AF65-F5344CB8AC3E}">
        <p14:creationId xmlns:p14="http://schemas.microsoft.com/office/powerpoint/2010/main" val="2544722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46" y="307353"/>
            <a:ext cx="3694794"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 UNION</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68301" y="837624"/>
            <a:ext cx="11091895" cy="872034"/>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Typescript allows us to use more than one data type for a variable or a function parameter. This is called union type.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80" y="1874462"/>
            <a:ext cx="9850225" cy="2715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10" y="3044844"/>
            <a:ext cx="7729738" cy="2514223"/>
          </a:xfrm>
          <a:prstGeom prst="rect">
            <a:avLst/>
          </a:prstGeom>
        </p:spPr>
      </p:pic>
    </p:spTree>
    <p:extLst>
      <p:ext uri="{BB962C8B-B14F-4D97-AF65-F5344CB8AC3E}">
        <p14:creationId xmlns:p14="http://schemas.microsoft.com/office/powerpoint/2010/main" val="1058638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477" y="252855"/>
            <a:ext cx="5137304"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ANY</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84476" y="765422"/>
            <a:ext cx="11308943" cy="1287532"/>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 y="2263326"/>
            <a:ext cx="9850225" cy="1362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06" y="3835963"/>
            <a:ext cx="9840698" cy="1705213"/>
          </a:xfrm>
          <a:prstGeom prst="rect">
            <a:avLst/>
          </a:prstGeom>
        </p:spPr>
      </p:pic>
    </p:spTree>
    <p:extLst>
      <p:ext uri="{BB962C8B-B14F-4D97-AF65-F5344CB8AC3E}">
        <p14:creationId xmlns:p14="http://schemas.microsoft.com/office/powerpoint/2010/main" val="3917170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70" y="526839"/>
            <a:ext cx="11263543" cy="4226829"/>
          </a:xfrm>
        </p:spPr>
        <p:txBody>
          <a:bodyPr>
            <a:noAutofit/>
          </a:bodyPr>
          <a:lstStyle/>
          <a:p>
            <a:pPr>
              <a:lnSpc>
                <a:spcPct val="150000"/>
              </a:lnSpc>
            </a:pPr>
            <a:r>
              <a:rPr lang="en-US" sz="3200" b="1" cap="none" dirty="0" smtClean="0">
                <a:solidFill>
                  <a:schemeClr val="bg1"/>
                </a:solidFill>
                <a:latin typeface="Calibri" panose="020F0502020204030204" pitchFamily="34" charset="0"/>
                <a:cs typeface="Calibri" panose="020F0502020204030204" pitchFamily="34" charset="0"/>
              </a:rPr>
              <a:t>A brief history of typescript</a:t>
            </a:r>
            <a:r>
              <a:rPr lang="en-US" sz="3200" cap="none" dirty="0" smtClean="0">
                <a:latin typeface="Calibri" panose="020F0502020204030204" pitchFamily="34" charset="0"/>
                <a:cs typeface="Calibri" panose="020F0502020204030204" pitchFamily="34" charset="0"/>
              </a:rPr>
              <a:t/>
            </a:r>
            <a:br>
              <a:rPr lang="en-US" sz="3200" cap="none" dirty="0" smtClean="0">
                <a:latin typeface="Calibri" panose="020F0502020204030204" pitchFamily="34" charset="0"/>
                <a:cs typeface="Calibri" panose="020F0502020204030204" pitchFamily="34" charset="0"/>
              </a:rPr>
            </a:br>
            <a:r>
              <a:rPr lang="en-US" sz="2000" cap="none" dirty="0" smtClean="0">
                <a:latin typeface="Arial" panose="020B0604020202020204" pitchFamily="34" charset="0"/>
                <a:cs typeface="Arial" panose="020B0604020202020204" pitchFamily="34" charset="0"/>
              </a:rPr>
              <a:t>in 2010, </a:t>
            </a:r>
            <a:r>
              <a:rPr lang="en-US" sz="2000" cap="none" dirty="0" smtClean="0">
                <a:latin typeface="Arial" panose="020B0604020202020204" pitchFamily="34" charset="0"/>
                <a:cs typeface="Arial" panose="020B0604020202020204" pitchFamily="34" charset="0"/>
                <a:hlinkClick r:id="rId2"/>
              </a:rPr>
              <a:t>anders hejlsberg</a:t>
            </a:r>
            <a:r>
              <a:rPr lang="en-US" sz="2000" cap="none" dirty="0" smtClean="0">
                <a:latin typeface="Arial" panose="020B0604020202020204" pitchFamily="34" charset="0"/>
                <a:cs typeface="Arial" panose="020B0604020202020204" pitchFamily="34" charset="0"/>
              </a:rPr>
              <a:t>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lang="en-US" sz="2000" cap="none" dirty="0" smtClean="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The first version of typescript (typescript 0.8) released to the public October 2012.</a:t>
            </a:r>
            <a:br>
              <a:rPr lang="en-US" sz="2000" cap="none" dirty="0" smtClean="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The latest version of typescript (typescript 3.0) was released to the public in July 2018.</a:t>
            </a:r>
            <a:endParaRPr lang="en-US" sz="20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6924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82" y="448455"/>
            <a:ext cx="5283178"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VOID</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33302" y="1073516"/>
            <a:ext cx="10407608" cy="870046"/>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Similar to languages like java, void is used where there is no data type. For example, in return type of functions that do not return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12" y="2244005"/>
            <a:ext cx="9878804" cy="2133898"/>
          </a:xfrm>
          <a:prstGeom prst="rect">
            <a:avLst/>
          </a:prstGeom>
        </p:spPr>
      </p:pic>
      <p:sp>
        <p:nvSpPr>
          <p:cNvPr id="5" name="Rectangle 4"/>
          <p:cNvSpPr/>
          <p:nvPr/>
        </p:nvSpPr>
        <p:spPr>
          <a:xfrm>
            <a:off x="526812" y="4710576"/>
            <a:ext cx="10360497" cy="958660"/>
          </a:xfrm>
          <a:prstGeom prst="rect">
            <a:avLst/>
          </a:prstGeom>
        </p:spPr>
        <p:txBody>
          <a:bodyPr wrap="square">
            <a:spAutoFit/>
          </a:bodyPr>
          <a:lstStyle/>
          <a:p>
            <a:pPr>
              <a:lnSpc>
                <a:spcPct val="150000"/>
              </a:lnSpc>
            </a:pPr>
            <a:r>
              <a:rPr lang="en-US" sz="2000" b="1" i="0" dirty="0" smtClean="0">
                <a:solidFill>
                  <a:schemeClr val="bg1"/>
                </a:solidFill>
                <a:effectLst/>
                <a:latin typeface="Arial" panose="020B0604020202020204" pitchFamily="34" charset="0"/>
                <a:cs typeface="Arial" panose="020B0604020202020204" pitchFamily="34" charset="0"/>
              </a:rPr>
              <a:t>* There is no meaning to assign void to a variable, as only null or undefined is assignable to void.</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542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941" y="567746"/>
            <a:ext cx="5549276"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NEVER</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7" name="Rectangle 6"/>
          <p:cNvSpPr/>
          <p:nvPr/>
        </p:nvSpPr>
        <p:spPr>
          <a:xfrm>
            <a:off x="619692" y="1250657"/>
            <a:ext cx="11104005" cy="17030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Typescript introduced a new type never, which indicates the values that will never occur.</a:t>
            </a:r>
          </a:p>
          <a:p>
            <a:pPr>
              <a:lnSpc>
                <a:spcPct val="150000"/>
              </a:lnSpc>
            </a:pP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The never type is used when you are sure that something is never going to occur. For example, you write a function which will not return to its end point or always throws an exception.</a:t>
            </a:r>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4" y="3098777"/>
            <a:ext cx="9859751" cy="2743583"/>
          </a:xfrm>
          <a:prstGeom prst="rect">
            <a:avLst/>
          </a:prstGeom>
        </p:spPr>
      </p:pic>
    </p:spTree>
    <p:extLst>
      <p:ext uri="{BB962C8B-B14F-4D97-AF65-F5344CB8AC3E}">
        <p14:creationId xmlns:p14="http://schemas.microsoft.com/office/powerpoint/2010/main" val="1466981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73" y="246798"/>
            <a:ext cx="7101624"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DIFFERENCE BETWEEN NEVER AND VOID</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84450" y="827469"/>
            <a:ext cx="9531365" cy="507831"/>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The void type can have undefined or null as a value where as never cannot have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5" y="1325981"/>
            <a:ext cx="9850225" cy="2695951"/>
          </a:xfrm>
          <a:prstGeom prst="rect">
            <a:avLst/>
          </a:prstGeom>
        </p:spPr>
      </p:pic>
      <p:sp>
        <p:nvSpPr>
          <p:cNvPr id="5" name="Rectangle 4"/>
          <p:cNvSpPr/>
          <p:nvPr/>
        </p:nvSpPr>
        <p:spPr>
          <a:xfrm>
            <a:off x="484450" y="4097391"/>
            <a:ext cx="10698278" cy="369332"/>
          </a:xfrm>
          <a:prstGeom prst="rect">
            <a:avLst/>
          </a:prstGeom>
        </p:spPr>
        <p:txBody>
          <a:bodyPr wrap="square">
            <a:spAutoFit/>
          </a:bodyPr>
          <a:lstStyle/>
          <a:p>
            <a:r>
              <a:rPr lang="en-US" b="0" i="0" dirty="0" smtClean="0">
                <a:effectLst/>
                <a:latin typeface="Arial" panose="020B0604020202020204" pitchFamily="34" charset="0"/>
                <a:cs typeface="Arial" panose="020B0604020202020204" pitchFamily="34" charset="0"/>
              </a:rPr>
              <a:t>In typescript, a function that does not return a value, actually returns undefined.</a:t>
            </a: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587395" y="4533336"/>
            <a:ext cx="9253002" cy="1570736"/>
            <a:chOff x="484450" y="4612061"/>
            <a:chExt cx="9253002" cy="1570736"/>
          </a:xfrm>
        </p:grpSpPr>
        <p:sp>
          <p:nvSpPr>
            <p:cNvPr id="7" name="Rectangle 6"/>
            <p:cNvSpPr/>
            <p:nvPr/>
          </p:nvSpPr>
          <p:spPr>
            <a:xfrm>
              <a:off x="484450" y="4612061"/>
              <a:ext cx="9253002" cy="1570736"/>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95" y="4717800"/>
              <a:ext cx="9021434" cy="1381318"/>
            </a:xfrm>
            <a:prstGeom prst="rect">
              <a:avLst/>
            </a:prstGeom>
          </p:spPr>
        </p:pic>
      </p:grpSp>
    </p:spTree>
    <p:extLst>
      <p:ext uri="{BB962C8B-B14F-4D97-AF65-F5344CB8AC3E}">
        <p14:creationId xmlns:p14="http://schemas.microsoft.com/office/powerpoint/2010/main" val="350745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32" y="93808"/>
            <a:ext cx="5571910"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 INFERENCE IN TYPESCRIPT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0494" y="571126"/>
            <a:ext cx="1183150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a:t>
            </a:r>
            <a:r>
              <a:rPr lang="en-US" b="0" i="0" dirty="0" smtClean="0">
                <a:effectLst/>
                <a:latin typeface="Arial" panose="020B0604020202020204" pitchFamily="34" charset="0"/>
                <a:cs typeface="Arial" panose="020B0604020202020204" pitchFamily="34" charset="0"/>
              </a:rPr>
              <a:t>t is not mandatory to annotate type. TypeScript infers types of variables when there is no explicit information available in the form of type annotations.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60494" y="1481762"/>
            <a:ext cx="6096000" cy="1754326"/>
          </a:xfrm>
          <a:prstGeom prst="rect">
            <a:avLst/>
          </a:prstGeom>
        </p:spPr>
        <p:txBody>
          <a:bodyPr>
            <a:spAutoFit/>
          </a:bodyPr>
          <a:lstStyle/>
          <a:p>
            <a:pPr algn="just">
              <a:lnSpc>
                <a:spcPct val="150000"/>
              </a:lnSpc>
            </a:pPr>
            <a:r>
              <a:rPr lang="en-US" b="1" i="0" dirty="0" smtClean="0">
                <a:effectLst/>
                <a:latin typeface="Arial" panose="020B0604020202020204" pitchFamily="34" charset="0"/>
                <a:cs typeface="Arial" panose="020B0604020202020204" pitchFamily="34" charset="0"/>
              </a:rPr>
              <a:t>Types are inferred by TypeScript compiler when:</a:t>
            </a:r>
          </a:p>
          <a:p>
            <a:pPr algn="just">
              <a:lnSpc>
                <a:spcPct val="150000"/>
              </a:lnSpc>
              <a:buFont typeface="Arial" panose="020B0604020202020204" pitchFamily="34" charset="0"/>
              <a:buChar char="•"/>
            </a:pPr>
            <a:r>
              <a:rPr lang="en-US" b="0" i="0" dirty="0" smtClean="0">
                <a:solidFill>
                  <a:schemeClr val="bg1"/>
                </a:solidFill>
                <a:effectLst/>
                <a:latin typeface="Arial" panose="020B0604020202020204" pitchFamily="34" charset="0"/>
                <a:cs typeface="Arial" panose="020B0604020202020204" pitchFamily="34" charset="0"/>
              </a:rPr>
              <a:t> Variables are initialized</a:t>
            </a:r>
          </a:p>
          <a:p>
            <a:pPr algn="just">
              <a:lnSpc>
                <a:spcPct val="150000"/>
              </a:lnSpc>
              <a:buFont typeface="Arial" panose="020B0604020202020204" pitchFamily="34" charset="0"/>
              <a:buChar char="•"/>
            </a:pPr>
            <a:r>
              <a:rPr lang="en-US" b="0" i="0" dirty="0" smtClean="0">
                <a:solidFill>
                  <a:schemeClr val="bg1"/>
                </a:solidFill>
                <a:effectLst/>
                <a:latin typeface="Arial" panose="020B0604020202020204" pitchFamily="34" charset="0"/>
                <a:cs typeface="Arial" panose="020B0604020202020204" pitchFamily="34" charset="0"/>
              </a:rPr>
              <a:t> Default values are set for parameters</a:t>
            </a:r>
          </a:p>
          <a:p>
            <a:pPr algn="just">
              <a:lnSpc>
                <a:spcPct val="150000"/>
              </a:lnSpc>
              <a:buFont typeface="Arial" panose="020B0604020202020204" pitchFamily="34" charset="0"/>
              <a:buChar char="•"/>
            </a:pPr>
            <a:r>
              <a:rPr lang="en-US" b="0" i="0" dirty="0" smtClean="0">
                <a:solidFill>
                  <a:schemeClr val="bg1"/>
                </a:solidFill>
                <a:effectLst/>
                <a:latin typeface="Arial" panose="020B0604020202020204" pitchFamily="34" charset="0"/>
                <a:cs typeface="Arial" panose="020B0604020202020204" pitchFamily="34" charset="0"/>
              </a:rPr>
              <a:t> Function return types are determined</a:t>
            </a:r>
            <a:endParaRPr lang="en-US" b="0" i="0" dirty="0">
              <a:solidFill>
                <a:schemeClr val="bg1"/>
              </a:solidFill>
              <a:effectLst/>
              <a:latin typeface="Arial" panose="020B0604020202020204" pitchFamily="34" charset="0"/>
              <a:cs typeface="Arial" panose="020B0604020202020204" pitchFamily="34" charset="0"/>
            </a:endParaRPr>
          </a:p>
        </p:txBody>
      </p:sp>
      <p:grpSp>
        <p:nvGrpSpPr>
          <p:cNvPr id="10" name="Group 9"/>
          <p:cNvGrpSpPr/>
          <p:nvPr/>
        </p:nvGrpSpPr>
        <p:grpSpPr>
          <a:xfrm>
            <a:off x="360494" y="3143839"/>
            <a:ext cx="6433463" cy="1408546"/>
            <a:chOff x="409398" y="3993076"/>
            <a:chExt cx="6433463" cy="1408546"/>
          </a:xfrm>
        </p:grpSpPr>
        <p:grpSp>
          <p:nvGrpSpPr>
            <p:cNvPr id="7" name="Group 6"/>
            <p:cNvGrpSpPr/>
            <p:nvPr/>
          </p:nvGrpSpPr>
          <p:grpSpPr>
            <a:xfrm>
              <a:off x="506290" y="4450888"/>
              <a:ext cx="6336571" cy="950734"/>
              <a:chOff x="433622" y="4020938"/>
              <a:chExt cx="6336571" cy="950734"/>
            </a:xfrm>
          </p:grpSpPr>
          <p:sp>
            <p:nvSpPr>
              <p:cNvPr id="6" name="Rectangle 5"/>
              <p:cNvSpPr/>
              <p:nvPr/>
            </p:nvSpPr>
            <p:spPr>
              <a:xfrm>
                <a:off x="433622" y="4020938"/>
                <a:ext cx="6336571" cy="9507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7" y="4130612"/>
                <a:ext cx="6106377" cy="752580"/>
              </a:xfrm>
              <a:prstGeom prst="rect">
                <a:avLst/>
              </a:prstGeom>
            </p:spPr>
          </p:pic>
        </p:grpSp>
        <p:sp>
          <p:nvSpPr>
            <p:cNvPr id="8" name="Rectangle 7"/>
            <p:cNvSpPr/>
            <p:nvPr/>
          </p:nvSpPr>
          <p:spPr>
            <a:xfrm>
              <a:off x="409398" y="3993076"/>
              <a:ext cx="1531188" cy="456535"/>
            </a:xfrm>
            <a:prstGeom prst="rect">
              <a:avLst/>
            </a:prstGeom>
          </p:spPr>
          <p:txBody>
            <a:bodyPr wrap="none">
              <a:spAutoFit/>
            </a:bodyPr>
            <a:lstStyle/>
            <a:p>
              <a:pPr>
                <a:lnSpc>
                  <a:spcPct val="150000"/>
                </a:lnSpc>
              </a:pPr>
              <a:r>
                <a:rPr lang="en-US" b="0" i="0" dirty="0" smtClean="0">
                  <a:effectLst/>
                  <a:latin typeface="Arial" panose="020B0604020202020204" pitchFamily="34" charset="0"/>
                  <a:cs typeface="Arial" panose="020B0604020202020204" pitchFamily="34" charset="0"/>
                </a:rPr>
                <a:t>For example:</a:t>
              </a:r>
              <a:endParaRPr lang="en-US" dirty="0">
                <a:latin typeface="Arial" panose="020B0604020202020204" pitchFamily="34" charset="0"/>
                <a:cs typeface="Arial" panose="020B0604020202020204" pitchFamily="34" charset="0"/>
              </a:endParaRPr>
            </a:p>
          </p:txBody>
        </p:sp>
      </p:grpSp>
      <p:sp>
        <p:nvSpPr>
          <p:cNvPr id="9" name="Rectangle 8"/>
          <p:cNvSpPr/>
          <p:nvPr/>
        </p:nvSpPr>
        <p:spPr>
          <a:xfrm>
            <a:off x="360494" y="4662059"/>
            <a:ext cx="11072073"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code shows an error because while inferring types, typescript inferred the type of variable a as string and variable b as number. When we try to assign b to a, the compiler complains saying a number type cannot be assigned to a string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665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46" y="192297"/>
            <a:ext cx="6784806"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 INFERENCE IN COMPLEX OBJECTS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81346" y="1127362"/>
            <a:ext cx="1620957" cy="369332"/>
          </a:xfrm>
          <a:prstGeom prst="rect">
            <a:avLst/>
          </a:prstGeom>
        </p:spPr>
        <p:txBody>
          <a:bodyPr wrap="none">
            <a:spAutoFit/>
          </a:bodyPr>
          <a:lstStyle/>
          <a:p>
            <a:r>
              <a:rPr lang="en-US" b="1" i="0" dirty="0" smtClean="0">
                <a:solidFill>
                  <a:schemeClr val="bg1"/>
                </a:solidFill>
                <a:effectLst/>
                <a:latin typeface="Arial" panose="020B0604020202020204" pitchFamily="34" charset="0"/>
                <a:cs typeface="Arial" panose="020B0604020202020204" pitchFamily="34" charset="0"/>
              </a:rPr>
              <a:t>For example:</a:t>
            </a:r>
            <a:endParaRPr lang="en-US"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03" y="1112407"/>
            <a:ext cx="2838846" cy="466790"/>
          </a:xfrm>
          <a:prstGeom prst="rect">
            <a:avLst/>
          </a:prstGeom>
        </p:spPr>
      </p:pic>
      <p:sp>
        <p:nvSpPr>
          <p:cNvPr id="5" name="Rectangle 4"/>
          <p:cNvSpPr/>
          <p:nvPr/>
        </p:nvSpPr>
        <p:spPr>
          <a:xfrm>
            <a:off x="333998" y="1579197"/>
            <a:ext cx="11379600" cy="1338828"/>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In the above example, we have an array that has the values 10, null, 30, and, 40 . typescript looks for the most common type to infer the type of the object. In this case, it picks the one that's is compatible with all types i.e. Number, as well as null.</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81346" y="3053081"/>
            <a:ext cx="3147015" cy="369332"/>
          </a:xfrm>
          <a:prstGeom prst="rect">
            <a:avLst/>
          </a:prstGeom>
        </p:spPr>
        <p:txBody>
          <a:bodyPr wrap="none">
            <a:spAutoFit/>
          </a:bodyPr>
          <a:lstStyle/>
          <a:p>
            <a:r>
              <a:rPr lang="en-US" b="1" i="0" dirty="0" smtClean="0">
                <a:solidFill>
                  <a:schemeClr val="bg1"/>
                </a:solidFill>
                <a:effectLst/>
                <a:latin typeface="Arial" panose="020B0604020202020204" pitchFamily="34" charset="0"/>
                <a:cs typeface="Arial" panose="020B0604020202020204" pitchFamily="34" charset="0"/>
              </a:rPr>
              <a:t>Consider another example</a:t>
            </a:r>
            <a:r>
              <a:rPr lang="en-US" b="0" i="0" dirty="0" smtClean="0">
                <a:solidFill>
                  <a:schemeClr val="bg1"/>
                </a:solidFill>
                <a:effectLst/>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61" y="3053081"/>
            <a:ext cx="2295845" cy="400106"/>
          </a:xfrm>
          <a:prstGeom prst="rect">
            <a:avLst/>
          </a:prstGeom>
        </p:spPr>
      </p:pic>
      <p:sp>
        <p:nvSpPr>
          <p:cNvPr id="8" name="Rectangle 7"/>
          <p:cNvSpPr/>
          <p:nvPr/>
        </p:nvSpPr>
        <p:spPr>
          <a:xfrm>
            <a:off x="333998" y="3412513"/>
            <a:ext cx="11379600" cy="216982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49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 y="467296"/>
            <a:ext cx="560634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 ASSERTION IN TYPESCRIPT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51658" y="1176260"/>
            <a:ext cx="9760131" cy="496996"/>
          </a:xfrm>
          <a:prstGeom prst="rect">
            <a:avLst/>
          </a:prstGeom>
        </p:spPr>
        <p:txBody>
          <a:bodyPr wrap="square">
            <a:spAutoFit/>
          </a:bodyPr>
          <a:lstStyle/>
          <a:p>
            <a:pPr>
              <a:lnSpc>
                <a:spcPct val="150000"/>
              </a:lnSpc>
            </a:pPr>
            <a:r>
              <a:rPr lang="en-US" sz="2000" dirty="0" smtClean="0">
                <a:latin typeface="Arial" panose="020B0604020202020204" pitchFamily="34" charset="0"/>
                <a:cs typeface="Arial" panose="020B0604020202020204" pitchFamily="34" charset="0"/>
              </a:rPr>
              <a:t>There are two ways to do type assertion in typescript:</a:t>
            </a:r>
            <a:endParaRPr lang="en-US" sz="2000" dirty="0">
              <a:latin typeface="Arial" panose="020B0604020202020204" pitchFamily="34" charset="0"/>
              <a:cs typeface="Arial" panose="020B0604020202020204" pitchFamily="34" charset="0"/>
            </a:endParaRPr>
          </a:p>
        </p:txBody>
      </p:sp>
      <p:sp>
        <p:nvSpPr>
          <p:cNvPr id="4" name="Rectangle 3"/>
          <p:cNvSpPr/>
          <p:nvPr/>
        </p:nvSpPr>
        <p:spPr>
          <a:xfrm>
            <a:off x="451658" y="1735762"/>
            <a:ext cx="42947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Using the angular bracket &lt;&gt; syntax.</a:t>
            </a:r>
          </a:p>
        </p:txBody>
      </p:sp>
      <p:sp>
        <p:nvSpPr>
          <p:cNvPr id="5" name="Rectangle 4"/>
          <p:cNvSpPr/>
          <p:nvPr/>
        </p:nvSpPr>
        <p:spPr>
          <a:xfrm>
            <a:off x="451658" y="2747163"/>
            <a:ext cx="2358338" cy="456535"/>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 Using </a:t>
            </a:r>
            <a:r>
              <a:rPr lang="en-US" dirty="0">
                <a:latin typeface="Arial" panose="020B0604020202020204" pitchFamily="34" charset="0"/>
                <a:cs typeface="Arial" panose="020B0604020202020204" pitchFamily="34" charset="0"/>
              </a:rPr>
              <a:t>as keyword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6" y="2200400"/>
            <a:ext cx="3134162" cy="552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66" y="3286305"/>
            <a:ext cx="2991267" cy="552527"/>
          </a:xfrm>
          <a:prstGeom prst="rect">
            <a:avLst/>
          </a:prstGeom>
        </p:spPr>
      </p:pic>
      <p:sp>
        <p:nvSpPr>
          <p:cNvPr id="8" name="Rectangle 7"/>
          <p:cNvSpPr/>
          <p:nvPr/>
        </p:nvSpPr>
        <p:spPr>
          <a:xfrm>
            <a:off x="451658" y="4120308"/>
            <a:ext cx="11226536" cy="2031325"/>
          </a:xfrm>
          <a:prstGeom prst="rect">
            <a:avLst/>
          </a:prstGeom>
        </p:spPr>
        <p:txBody>
          <a:bodyPr wrap="square">
            <a:spAutoFit/>
          </a:bodyPr>
          <a:lstStyle/>
          <a:p>
            <a:pPr algn="just"/>
            <a:r>
              <a:rPr lang="en-US" dirty="0">
                <a:latin typeface="Verdana" panose="020B0604030504040204" pitchFamily="34" charset="0"/>
              </a:rPr>
              <a:t>Type assertion allows you to set the type of a value and tell the compiler not to infer it. This is when you, as a programmer, might have a better </a:t>
            </a:r>
            <a:r>
              <a:rPr lang="en-US" dirty="0" smtClean="0">
                <a:latin typeface="Arial" panose="020B0604020202020204" pitchFamily="34" charset="0"/>
                <a:cs typeface="Arial" panose="020B0604020202020204" pitchFamily="34" charset="0"/>
              </a:rPr>
              <a:t>understanding</a:t>
            </a:r>
            <a:r>
              <a:rPr lang="en-US" dirty="0" smtClean="0">
                <a:latin typeface="Verdana" panose="020B0604030504040204" pitchFamily="34" charset="0"/>
              </a:rPr>
              <a:t> of </a:t>
            </a:r>
            <a:r>
              <a:rPr lang="en-US" dirty="0">
                <a:latin typeface="Verdana" panose="020B0604030504040204" pitchFamily="34" charset="0"/>
              </a:rPr>
              <a:t>the type of a variable than what </a:t>
            </a:r>
            <a:r>
              <a:rPr lang="en-US" dirty="0" smtClean="0">
                <a:latin typeface="Verdana" panose="020B0604030504040204" pitchFamily="34" charset="0"/>
              </a:rPr>
              <a:t>Typescript </a:t>
            </a:r>
            <a:r>
              <a:rPr lang="en-US" dirty="0">
                <a:latin typeface="Verdana" panose="020B0604030504040204" pitchFamily="34" charset="0"/>
              </a:rPr>
              <a:t>can infer on its own. Such a situation can occur when you might be porting over code from JavaScript and you may know a more accurate type of the variable than what is currently assigned. It is similar to </a:t>
            </a:r>
            <a:r>
              <a:rPr lang="en-US" dirty="0">
                <a:solidFill>
                  <a:srgbClr val="FF0000"/>
                </a:solidFill>
                <a:latin typeface="Verdana" panose="020B0604030504040204" pitchFamily="34" charset="0"/>
              </a:rPr>
              <a:t>type casting</a:t>
            </a:r>
            <a:r>
              <a:rPr lang="en-US" dirty="0">
                <a:latin typeface="Verdana" panose="020B0604030504040204" pitchFamily="34" charset="0"/>
              </a:rPr>
              <a:t> in other languages like C# and Java. However, unlike C# and Java, there is no runtime effect of type assertion in </a:t>
            </a:r>
            <a:r>
              <a:rPr lang="en-US" dirty="0" smtClean="0">
                <a:latin typeface="Verdana" panose="020B0604030504040204" pitchFamily="34" charset="0"/>
              </a:rPr>
              <a:t>Typescript. </a:t>
            </a:r>
            <a:r>
              <a:rPr lang="en-US" dirty="0">
                <a:latin typeface="Verdana" panose="020B0604030504040204" pitchFamily="34" charset="0"/>
              </a:rPr>
              <a:t>It is merely a way to let the </a:t>
            </a:r>
            <a:r>
              <a:rPr lang="en-US" dirty="0" smtClean="0">
                <a:latin typeface="Verdana" panose="020B0604030504040204" pitchFamily="34" charset="0"/>
              </a:rPr>
              <a:t>Typescript </a:t>
            </a:r>
            <a:r>
              <a:rPr lang="en-US" dirty="0">
                <a:latin typeface="Verdana" panose="020B0604030504040204" pitchFamily="34" charset="0"/>
              </a:rPr>
              <a:t>compiler know the type of a variable.</a:t>
            </a:r>
            <a:endParaRPr lang="en-US" dirty="0"/>
          </a:p>
        </p:txBody>
      </p:sp>
    </p:spTree>
    <p:extLst>
      <p:ext uri="{BB962C8B-B14F-4D97-AF65-F5344CB8AC3E}">
        <p14:creationId xmlns:p14="http://schemas.microsoft.com/office/powerpoint/2010/main" val="2564077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574" y="130581"/>
            <a:ext cx="4307526"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FUNCTION</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56483" y="637664"/>
            <a:ext cx="91440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Functions can also include parameter types and return type.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04" y="1113034"/>
            <a:ext cx="7959239" cy="1684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04" y="4606231"/>
            <a:ext cx="7865128" cy="1787529"/>
          </a:xfrm>
          <a:prstGeom prst="rect">
            <a:avLst/>
          </a:prstGeom>
        </p:spPr>
      </p:pic>
      <p:sp>
        <p:nvSpPr>
          <p:cNvPr id="7" name="Rectangle 6"/>
          <p:cNvSpPr/>
          <p:nvPr/>
        </p:nvSpPr>
        <p:spPr>
          <a:xfrm>
            <a:off x="356483" y="2797163"/>
            <a:ext cx="10739846"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Parameters are values or arguments passed to a function. In </a:t>
            </a: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9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4" y="586043"/>
            <a:ext cx="692465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OPTIONAL PARAMETERS IN FUNCTIONS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26044" y="1260146"/>
            <a:ext cx="966216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All optional parameters must follow required parameters and should be at the end.</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44" y="1923040"/>
            <a:ext cx="9859751" cy="2286319"/>
          </a:xfrm>
          <a:prstGeom prst="rect">
            <a:avLst/>
          </a:prstGeom>
        </p:spPr>
      </p:pic>
      <p:sp>
        <p:nvSpPr>
          <p:cNvPr id="6" name="Rectangle 5"/>
          <p:cNvSpPr/>
          <p:nvPr/>
        </p:nvSpPr>
        <p:spPr>
          <a:xfrm>
            <a:off x="478304" y="4380636"/>
            <a:ext cx="11145620"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898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71" y="279066"/>
            <a:ext cx="6929397"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FUNCTION OVERLOADING</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8771" y="863841"/>
            <a:ext cx="10315303"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Typescript provides the concept of function overloading. You can have multiple functions with the same name but different parameter types and return type. However, the number of parameters should be the same.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2" y="2276681"/>
            <a:ext cx="9888330" cy="2905530"/>
          </a:xfrm>
          <a:prstGeom prst="rect">
            <a:avLst/>
          </a:prstGeom>
        </p:spPr>
      </p:pic>
      <p:sp>
        <p:nvSpPr>
          <p:cNvPr id="5" name="Rectangle 4"/>
          <p:cNvSpPr/>
          <p:nvPr/>
        </p:nvSpPr>
        <p:spPr>
          <a:xfrm>
            <a:off x="404085" y="5307519"/>
            <a:ext cx="10184674"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Function overloading with different number of parameters and types with same name is not supported.</a:t>
            </a:r>
          </a:p>
        </p:txBody>
      </p:sp>
    </p:spTree>
    <p:extLst>
      <p:ext uri="{BB962C8B-B14F-4D97-AF65-F5344CB8AC3E}">
        <p14:creationId xmlns:p14="http://schemas.microsoft.com/office/powerpoint/2010/main" val="54853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395" y="304323"/>
            <a:ext cx="5714706"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REST PARAMETERS</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6" y="2218637"/>
            <a:ext cx="8675912" cy="1993115"/>
          </a:xfrm>
          <a:prstGeom prst="rect">
            <a:avLst/>
          </a:prstGeom>
        </p:spPr>
      </p:pic>
      <p:sp>
        <p:nvSpPr>
          <p:cNvPr id="5" name="Rectangle 4"/>
          <p:cNvSpPr/>
          <p:nvPr/>
        </p:nvSpPr>
        <p:spPr>
          <a:xfrm>
            <a:off x="278675" y="4264977"/>
            <a:ext cx="1086394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Remember, rest parameters must come last in the function </a:t>
            </a:r>
            <a:r>
              <a:rPr lang="en-US" sz="1600" dirty="0" smtClean="0">
                <a:latin typeface="Arial" panose="020B0604020202020204" pitchFamily="34" charset="0"/>
                <a:cs typeface="Arial" panose="020B0604020202020204" pitchFamily="34" charset="0"/>
              </a:rPr>
              <a:t>definition, </a:t>
            </a:r>
            <a:r>
              <a:rPr lang="en-US" sz="1600" dirty="0">
                <a:latin typeface="Arial" panose="020B0604020202020204" pitchFamily="34" charset="0"/>
                <a:cs typeface="Arial" panose="020B0604020202020204" pitchFamily="34" charset="0"/>
              </a:rPr>
              <a:t>otherwise the </a:t>
            </a:r>
            <a:r>
              <a:rPr lang="en-US" sz="1600" dirty="0" smtClean="0">
                <a:latin typeface="Arial" panose="020B0604020202020204" pitchFamily="34" charset="0"/>
                <a:cs typeface="Arial" panose="020B0604020202020204" pitchFamily="34" charset="0"/>
              </a:rPr>
              <a:t>Typescript </a:t>
            </a:r>
            <a:r>
              <a:rPr lang="en-US" sz="1600" dirty="0">
                <a:latin typeface="Arial" panose="020B0604020202020204" pitchFamily="34" charset="0"/>
                <a:cs typeface="Arial" panose="020B0604020202020204" pitchFamily="34" charset="0"/>
              </a:rPr>
              <a:t>compiler will show an error. The following is not valid.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6" y="4952349"/>
            <a:ext cx="9869277" cy="1457528"/>
          </a:xfrm>
          <a:prstGeom prst="rect">
            <a:avLst/>
          </a:prstGeom>
        </p:spPr>
      </p:pic>
      <p:sp>
        <p:nvSpPr>
          <p:cNvPr id="7" name="Rectangle 6"/>
          <p:cNvSpPr/>
          <p:nvPr/>
        </p:nvSpPr>
        <p:spPr>
          <a:xfrm>
            <a:off x="324395" y="915711"/>
            <a:ext cx="1147571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Typescript introduced rest parameters to accommodate n number of parameters easily.</a:t>
            </a:r>
          </a:p>
          <a:p>
            <a:r>
              <a:rPr lang="en-US" dirty="0">
                <a:latin typeface="Arial" panose="020B0604020202020204" pitchFamily="34" charset="0"/>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p>
        </p:txBody>
      </p:sp>
    </p:spTree>
    <p:extLst>
      <p:ext uri="{BB962C8B-B14F-4D97-AF65-F5344CB8AC3E}">
        <p14:creationId xmlns:p14="http://schemas.microsoft.com/office/powerpoint/2010/main" val="2187493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0228"/>
            <a:ext cx="11154543" cy="5704402"/>
          </a:xfrm>
        </p:spPr>
        <p:txBody>
          <a:bodyPr>
            <a:normAutofit/>
          </a:bodyPr>
          <a:lstStyle/>
          <a:p>
            <a:pPr>
              <a:lnSpc>
                <a:spcPct val="150000"/>
              </a:lnSpc>
            </a:pPr>
            <a:r>
              <a:rPr lang="en-US" sz="3200" b="1" cap="none" dirty="0" smtClean="0">
                <a:solidFill>
                  <a:schemeClr val="bg1">
                    <a:lumMod val="95000"/>
                    <a:lumOff val="5000"/>
                  </a:schemeClr>
                </a:solidFill>
                <a:latin typeface="Calibri" panose="020F0502020204030204" pitchFamily="34" charset="0"/>
                <a:cs typeface="Calibri" panose="020F0502020204030204" pitchFamily="34" charset="0"/>
              </a:rPr>
              <a:t>Why typescript?</a:t>
            </a:r>
            <a:r>
              <a:rPr lang="en-US" sz="3200" cap="none" dirty="0" smtClean="0">
                <a:solidFill>
                  <a:schemeClr val="bg1">
                    <a:lumMod val="95000"/>
                    <a:lumOff val="5000"/>
                  </a:schemeClr>
                </a:solidFill>
                <a:latin typeface="Calibri" panose="020F0502020204030204" pitchFamily="34" charset="0"/>
                <a:cs typeface="Calibri" panose="020F0502020204030204" pitchFamily="34" charset="0"/>
              </a:rPr>
              <a:t/>
            </a:r>
            <a:br>
              <a:rPr lang="en-US" sz="3200" cap="none" dirty="0" smtClean="0">
                <a:solidFill>
                  <a:schemeClr val="bg1">
                    <a:lumMod val="95000"/>
                    <a:lumOff val="5000"/>
                  </a:schemeClr>
                </a:solidFill>
                <a:latin typeface="Calibri" panose="020F0502020204030204" pitchFamily="34" charset="0"/>
                <a:cs typeface="Calibri" panose="020F0502020204030204" pitchFamily="34" charset="0"/>
              </a:rPr>
            </a:br>
            <a:r>
              <a:rPr lang="en-US" sz="1800" cap="none" dirty="0" smtClean="0">
                <a:latin typeface="Arial" panose="020B0604020202020204" pitchFamily="34" charset="0"/>
                <a:cs typeface="Arial" panose="020B0604020202020204" pitchFamily="34" charset="0"/>
              </a:rPr>
              <a:t>Typescript is open source.</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Typescript simplifies JavaScript code, making it easier to read and debug.</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Typescript is a superset of ES3, ES5, and ES6.</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Typescript will save developers time.</a:t>
            </a:r>
            <a:r>
              <a:rPr lang="fa-IR" sz="1800" cap="none" dirty="0" smtClean="0">
                <a:latin typeface="Arial" panose="020B0604020202020204" pitchFamily="34" charset="0"/>
                <a:cs typeface="Arial" panose="020B0604020202020204" pitchFamily="34" charset="0"/>
              </a:rPr>
              <a:t/>
            </a:r>
            <a:br>
              <a:rPr lang="fa-IR"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Typescript code can be compiled as per ES5 and ES6 standards to support the latest browser.</a:t>
            </a:r>
            <a:br>
              <a:rPr lang="en-US" sz="1800" cap="none" dirty="0" smtClean="0">
                <a:latin typeface="Arial" panose="020B0604020202020204" pitchFamily="34" charset="0"/>
                <a:cs typeface="Arial" panose="020B0604020202020204" pitchFamily="34" charset="0"/>
              </a:rPr>
            </a:br>
            <a:r>
              <a:rPr lang="en-US" sz="1800" cap="none" dirty="0" smtClean="0">
                <a:latin typeface="Arial" panose="020B0604020202020204" pitchFamily="34" charset="0"/>
                <a:cs typeface="Arial" panose="020B0604020202020204" pitchFamily="34" charset="0"/>
              </a:rPr>
              <a:t>Typescript can help us to avoid painful bugs that developers commonly run into when writing JavaScript by type checking the code.</a:t>
            </a:r>
            <a:br>
              <a:rPr lang="en-US" sz="1800" cap="none" dirty="0" smtClean="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nothing but JavaScript with some additional features.</a:t>
            </a:r>
            <a:r>
              <a:rPr lang="en-US" sz="1800" dirty="0"/>
              <a:t/>
            </a:r>
            <a:br>
              <a:rPr lang="en-US" sz="1800" dirty="0"/>
            </a:br>
            <a:r>
              <a:rPr lang="en-US" sz="1800" dirty="0" smtClean="0"/>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029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59" y="605637"/>
            <a:ext cx="434157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9459" y="1190412"/>
            <a:ext cx="11390987" cy="2585323"/>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Interface is a structure that defines the contract in your application. It defines the syntax for classes to follow. Classes that are derived from an interface must follow the structure provided by their interface.</a:t>
            </a:r>
          </a:p>
          <a:p>
            <a:pPr>
              <a:lnSpc>
                <a:spcPct val="150000"/>
              </a:lnSpc>
            </a:pPr>
            <a:r>
              <a:rPr lang="en-US" dirty="0" smtClean="0">
                <a:latin typeface="Arial" panose="020B0604020202020204" pitchFamily="34" charset="0"/>
                <a:cs typeface="Arial" panose="020B0604020202020204" pitchFamily="34" charset="0"/>
              </a:rPr>
              <a:t>The typescript compiler does not convert interface to JavaScript. It uses interface for type checking. This is also known as "duck typing" or "structural subtyping".</a:t>
            </a:r>
          </a:p>
          <a:p>
            <a:pPr>
              <a:lnSpc>
                <a:spcPct val="150000"/>
              </a:lnSpc>
            </a:pPr>
            <a:r>
              <a:rPr lang="en-US" dirty="0" smtClean="0">
                <a:latin typeface="Arial" panose="020B0604020202020204" pitchFamily="34" charset="0"/>
                <a:cs typeface="Arial" panose="020B0604020202020204" pitchFamily="34" charset="0"/>
              </a:rPr>
              <a:t>An interface is defined with the keyword interface and it can include properties and method declarations using a function or an arrow function.</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2" y="3994750"/>
            <a:ext cx="9812119" cy="2057687"/>
          </a:xfrm>
          <a:prstGeom prst="rect">
            <a:avLst/>
          </a:prstGeom>
        </p:spPr>
      </p:pic>
    </p:spTree>
    <p:extLst>
      <p:ext uri="{BB962C8B-B14F-4D97-AF65-F5344CB8AC3E}">
        <p14:creationId xmlns:p14="http://schemas.microsoft.com/office/powerpoint/2010/main" val="1355639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99" y="157876"/>
            <a:ext cx="3490827"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INTERFACE AS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6599" y="592428"/>
            <a:ext cx="10720252"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Interface in typescript can be used to define a type and also to implement it in the class.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75" y="1154618"/>
            <a:ext cx="8541348" cy="2552492"/>
          </a:xfrm>
          <a:prstGeom prst="rect">
            <a:avLst/>
          </a:prstGeom>
        </p:spPr>
      </p:pic>
      <p:sp>
        <p:nvSpPr>
          <p:cNvPr id="5" name="Rectangle 4"/>
          <p:cNvSpPr/>
          <p:nvPr/>
        </p:nvSpPr>
        <p:spPr>
          <a:xfrm>
            <a:off x="196599" y="3707110"/>
            <a:ext cx="11618755" cy="3000821"/>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4900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10" y="337850"/>
            <a:ext cx="5392374"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INTERFACE AS FUNCTION TYPE</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1" y="2706318"/>
            <a:ext cx="8144697" cy="3768795"/>
          </a:xfrm>
          <a:prstGeom prst="rect">
            <a:avLst/>
          </a:prstGeom>
        </p:spPr>
      </p:pic>
      <p:sp>
        <p:nvSpPr>
          <p:cNvPr id="4" name="Rectangle 3"/>
          <p:cNvSpPr/>
          <p:nvPr/>
        </p:nvSpPr>
        <p:spPr>
          <a:xfrm>
            <a:off x="323510" y="844247"/>
            <a:ext cx="11576753"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p>
        </p:txBody>
      </p:sp>
    </p:spTree>
    <p:extLst>
      <p:ext uri="{BB962C8B-B14F-4D97-AF65-F5344CB8AC3E}">
        <p14:creationId xmlns:p14="http://schemas.microsoft.com/office/powerpoint/2010/main" val="1332090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15" y="298659"/>
            <a:ext cx="4973990"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INTERFACE FOR ARRAY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9415" y="883434"/>
            <a:ext cx="10948851"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An interface can also define the type of an array where you can define the type of index as well as values.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9" y="1329958"/>
            <a:ext cx="9859751" cy="3962953"/>
          </a:xfrm>
          <a:prstGeom prst="rect">
            <a:avLst/>
          </a:prstGeom>
        </p:spPr>
      </p:pic>
      <p:sp>
        <p:nvSpPr>
          <p:cNvPr id="5" name="Rectangle 4"/>
          <p:cNvSpPr/>
          <p:nvPr/>
        </p:nvSpPr>
        <p:spPr>
          <a:xfrm>
            <a:off x="369414" y="5370103"/>
            <a:ext cx="10948851"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interface numlist defines a type of array with index as number and value as number type. In the same way, istringlist defines a string array with index as string and value as string.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07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02" y="135374"/>
            <a:ext cx="3838230"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OPTIONAL PROPERTY</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29" y="2062650"/>
            <a:ext cx="9859751" cy="4058216"/>
          </a:xfrm>
          <a:prstGeom prst="rect">
            <a:avLst/>
          </a:prstGeom>
        </p:spPr>
      </p:pic>
      <p:sp>
        <p:nvSpPr>
          <p:cNvPr id="4" name="Rectangle 3"/>
          <p:cNvSpPr/>
          <p:nvPr/>
        </p:nvSpPr>
        <p:spPr>
          <a:xfrm>
            <a:off x="284152" y="641772"/>
            <a:ext cx="11237287" cy="1286186"/>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Sometimes, we may declare an interface with excess properties but may not expect all objects to define all the given interface properties. We can have optional properties, marked with a "?". in such cases, objects of the interface may or may not define these properties.</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284152" y="6120866"/>
            <a:ext cx="11570391"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empDept is marked with ?, so objects of IEmployee may or may not include this property.</a:t>
            </a:r>
          </a:p>
        </p:txBody>
      </p:sp>
    </p:spTree>
    <p:extLst>
      <p:ext uri="{BB962C8B-B14F-4D97-AF65-F5344CB8AC3E}">
        <p14:creationId xmlns:p14="http://schemas.microsoft.com/office/powerpoint/2010/main" val="3888330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713" y="285597"/>
            <a:ext cx="427200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READ ONLY PROPERTIES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7713" y="870372"/>
            <a:ext cx="11460704"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provides a way to mark a property as read only. This means that once a property is assigned a value, it cannot be 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26" y="1863148"/>
            <a:ext cx="9821646" cy="2667372"/>
          </a:xfrm>
          <a:prstGeom prst="rect">
            <a:avLst/>
          </a:prstGeom>
        </p:spPr>
      </p:pic>
      <p:sp>
        <p:nvSpPr>
          <p:cNvPr id="5" name="Rectangle 4"/>
          <p:cNvSpPr/>
          <p:nvPr/>
        </p:nvSpPr>
        <p:spPr>
          <a:xfrm>
            <a:off x="367713" y="4599014"/>
            <a:ext cx="11055756" cy="1754326"/>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17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91" y="376845"/>
            <a:ext cx="4310732"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EXTENDING INTERFACES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15691" y="808654"/>
            <a:ext cx="11734795"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Interfaces can extend one or more interfaces. This makes writing interfaces flexible and reusable.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41" y="1404610"/>
            <a:ext cx="9859751" cy="3705742"/>
          </a:xfrm>
          <a:prstGeom prst="rect">
            <a:avLst/>
          </a:prstGeom>
        </p:spPr>
      </p:pic>
      <p:sp>
        <p:nvSpPr>
          <p:cNvPr id="6" name="Rectangle 5"/>
          <p:cNvSpPr/>
          <p:nvPr/>
        </p:nvSpPr>
        <p:spPr>
          <a:xfrm>
            <a:off x="315691" y="5218000"/>
            <a:ext cx="11323315"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the iemployee interface extends the iperson interface. So, objects of iemployee must include all the properties and methods of the iperson interface otherwise, the compiler will show an error.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425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91" y="239877"/>
            <a:ext cx="5467331"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IMPLEMENTING AN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4591" y="923172"/>
            <a:ext cx="10935789"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Similar to languages like java and C#, interfaces in typescript can be implemented with a class. The class implementing the interface needs to strictly conform to the structure of the interface.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130" y="2144548"/>
            <a:ext cx="7112200" cy="3755572"/>
          </a:xfrm>
          <a:prstGeom prst="rect">
            <a:avLst/>
          </a:prstGeom>
        </p:spPr>
      </p:pic>
      <p:sp>
        <p:nvSpPr>
          <p:cNvPr id="5" name="Rectangle 4"/>
          <p:cNvSpPr/>
          <p:nvPr/>
        </p:nvSpPr>
        <p:spPr>
          <a:xfrm>
            <a:off x="194591" y="1861457"/>
            <a:ext cx="4114800" cy="4524315"/>
          </a:xfrm>
          <a:prstGeom prst="rect">
            <a:avLst/>
          </a:prstGeom>
        </p:spPr>
        <p:txBody>
          <a:bodyPr wrap="square">
            <a:spAutoFit/>
          </a:bodyPr>
          <a:lstStyle/>
          <a:p>
            <a:pPr algn="just">
              <a:lnSpc>
                <a:spcPct val="150000"/>
              </a:lnSpc>
            </a:pPr>
            <a:r>
              <a:rPr lang="en-US" sz="1600" dirty="0" smtClean="0">
                <a:latin typeface="Arial" panose="020B0604020202020204" pitchFamily="34" charset="0"/>
                <a:cs typeface="Arial" panose="020B0604020202020204" pitchFamily="34" charset="0"/>
              </a:rP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p>
          <a:p>
            <a:pPr algn="just">
              <a:lnSpc>
                <a:spcPct val="150000"/>
              </a:lnSpc>
            </a:pPr>
            <a:r>
              <a:rPr lang="en-US" sz="1600" dirty="0" smtClean="0">
                <a:latin typeface="Arial" panose="020B0604020202020204" pitchFamily="34" charset="0"/>
                <a:cs typeface="Arial" panose="020B0604020202020204" pitchFamily="34" charset="0"/>
              </a:rPr>
              <a:t>Of course, the implementing class can define extra properties and methods, but at least it must define all the members of an interface.</a:t>
            </a:r>
            <a:endParaRPr lang="en-US" sz="1600" dirty="0">
              <a:latin typeface="Arial" panose="020B0604020202020204" pitchFamily="34" charset="0"/>
              <a:cs typeface="Arial" panose="020B0604020202020204" pitchFamily="34" charset="0"/>
            </a:endParaRPr>
          </a:p>
        </p:txBody>
      </p:sp>
      <p:cxnSp>
        <p:nvCxnSpPr>
          <p:cNvPr id="7" name="Straight Connector 6"/>
          <p:cNvCxnSpPr/>
          <p:nvPr/>
        </p:nvCxnSpPr>
        <p:spPr>
          <a:xfrm>
            <a:off x="274321" y="824652"/>
            <a:ext cx="10580914"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17720" y="1861457"/>
            <a:ext cx="0" cy="4519749"/>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39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458" y="311643"/>
            <a:ext cx="3526478"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94458" y="896418"/>
            <a:ext cx="11401303"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a:t>
            </a: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introduced classes to avail the benefit of object-oriented techniques like encapsulation and abstraction. The class in </a:t>
            </a: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is compiled to plain JavaScript functions by the </a:t>
            </a: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compiler to work across platforms and browsers.</a:t>
            </a:r>
          </a:p>
        </p:txBody>
      </p:sp>
      <p:sp>
        <p:nvSpPr>
          <p:cNvPr id="4" name="Rectangle 3"/>
          <p:cNvSpPr/>
          <p:nvPr/>
        </p:nvSpPr>
        <p:spPr>
          <a:xfrm>
            <a:off x="394458" y="4422505"/>
            <a:ext cx="6096000" cy="1892826"/>
          </a:xfrm>
          <a:prstGeom prst="rect">
            <a:avLst/>
          </a:prstGeom>
        </p:spPr>
        <p:txBody>
          <a:bodyPr>
            <a:spAutoFit/>
          </a:bodyPr>
          <a:lstStyle/>
          <a:p>
            <a:pPr algn="just">
              <a:lnSpc>
                <a:spcPct val="200000"/>
              </a:lnSpc>
            </a:pPr>
            <a:r>
              <a:rPr lang="en-US" b="1" dirty="0">
                <a:solidFill>
                  <a:schemeClr val="bg1"/>
                </a:solidFill>
                <a:latin typeface="Arial" panose="020B0604020202020204" pitchFamily="34" charset="0"/>
                <a:cs typeface="Arial" panose="020B0604020202020204" pitchFamily="34" charset="0"/>
              </a:rPr>
              <a:t>A class can include the following:</a:t>
            </a:r>
          </a:p>
          <a:p>
            <a:pPr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  Constructor</a:t>
            </a:r>
            <a:endParaRPr lang="en-US"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  Properties</a:t>
            </a:r>
            <a:endParaRPr lang="en-US"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  Methods</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394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60" y="409586"/>
            <a:ext cx="9859751" cy="3562847"/>
          </a:xfrm>
          <a:prstGeom prst="rect">
            <a:avLst/>
          </a:prstGeom>
        </p:spPr>
      </p:pic>
      <p:sp>
        <p:nvSpPr>
          <p:cNvPr id="3" name="Rectangle 2"/>
          <p:cNvSpPr/>
          <p:nvPr/>
        </p:nvSpPr>
        <p:spPr>
          <a:xfrm>
            <a:off x="359229" y="4216181"/>
            <a:ext cx="8617132" cy="369332"/>
          </a:xfrm>
          <a:prstGeom prst="rect">
            <a:avLst/>
          </a:prstGeom>
        </p:spPr>
        <p:txBody>
          <a:bodyPr wrap="square" anchor="ctr">
            <a:spAutoFit/>
          </a:bodyPr>
          <a:lstStyle/>
          <a:p>
            <a:pPr algn="just"/>
            <a:r>
              <a:rPr lang="en-US" b="1" dirty="0" smtClean="0">
                <a:latin typeface="Arial" panose="020B0604020202020204" pitchFamily="34" charset="0"/>
                <a:cs typeface="Arial" panose="020B0604020202020204" pitchFamily="34" charset="0"/>
              </a:rPr>
              <a:t>It is not necessary for a class to have a constructor.</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60" y="4829261"/>
            <a:ext cx="9831172" cy="1609950"/>
          </a:xfrm>
          <a:prstGeom prst="rect">
            <a:avLst/>
          </a:prstGeom>
        </p:spPr>
      </p:pic>
    </p:spTree>
    <p:extLst>
      <p:ext uri="{BB962C8B-B14F-4D97-AF65-F5344CB8AC3E}">
        <p14:creationId xmlns:p14="http://schemas.microsoft.com/office/powerpoint/2010/main" val="870802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2504"/>
            <a:ext cx="11009208" cy="6352354"/>
          </a:xfrm>
        </p:spPr>
        <p:txBody>
          <a:bodyPr>
            <a:noAutofit/>
          </a:bodyPr>
          <a:lstStyle/>
          <a:p>
            <a:pPr>
              <a:lnSpc>
                <a:spcPct val="150000"/>
              </a:lnSpc>
            </a:pPr>
            <a:r>
              <a:rPr lang="en-US" sz="3200" b="1" cap="none" dirty="0" smtClean="0">
                <a:solidFill>
                  <a:schemeClr val="bg1">
                    <a:lumMod val="95000"/>
                    <a:lumOff val="5000"/>
                  </a:schemeClr>
                </a:solidFill>
                <a:latin typeface="Calibri" panose="020F0502020204030204" pitchFamily="34" charset="0"/>
                <a:cs typeface="Calibri" panose="020F0502020204030204" pitchFamily="34" charset="0"/>
              </a:rPr>
              <a:t>Typescript features</a:t>
            </a:r>
            <a:br>
              <a:rPr lang="en-US" sz="3200" b="1" cap="none" dirty="0" smtClean="0">
                <a:solidFill>
                  <a:schemeClr val="bg1">
                    <a:lumMod val="95000"/>
                    <a:lumOff val="5000"/>
                  </a:schemeClr>
                </a:solidFill>
                <a:latin typeface="Calibri" panose="020F0502020204030204" pitchFamily="34" charset="0"/>
                <a:cs typeface="Calibri" panose="020F050202020403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Cross-platform</a:t>
            </a:r>
            <a:r>
              <a:rPr lang="en-US" sz="1600" b="1" cap="none" dirty="0" smtClean="0">
                <a:latin typeface="Arial" panose="020B0604020202020204" pitchFamily="34" charset="0"/>
                <a:cs typeface="Arial" panose="020B0604020202020204" pitchFamily="34" charset="0"/>
              </a:rPr>
              <a:t>:</a:t>
            </a:r>
            <a:r>
              <a:rPr lang="en-US" sz="1600" cap="none" dirty="0" smtClean="0">
                <a:latin typeface="Arial" panose="020B0604020202020204" pitchFamily="34" charset="0"/>
                <a:cs typeface="Arial" panose="020B0604020202020204" pitchFamily="34" charset="0"/>
              </a:rPr>
              <a:t> typescript runs on any platform that JavaScript runs on. The typescript compiler can be installed on any operating system such as windows, mac os and Linux.</a:t>
            </a:r>
            <a:br>
              <a:rPr lang="en-US" sz="1600" cap="none" dirty="0" smtClean="0">
                <a:latin typeface="Arial" panose="020B0604020202020204" pitchFamily="34" charset="0"/>
                <a:cs typeface="Arial" panose="020B060402020202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Object oriented language</a:t>
            </a:r>
            <a:r>
              <a:rPr lang="en-US" sz="1600" b="1" cap="none" dirty="0" smtClean="0">
                <a:latin typeface="Arial" panose="020B0604020202020204" pitchFamily="34" charset="0"/>
                <a:cs typeface="Arial" panose="020B0604020202020204" pitchFamily="34" charset="0"/>
              </a:rPr>
              <a:t>: </a:t>
            </a:r>
            <a:r>
              <a:rPr lang="en-US" sz="1600" cap="none" dirty="0" smtClean="0">
                <a:latin typeface="Arial" panose="020B0604020202020204" pitchFamily="34" charset="0"/>
                <a:cs typeface="Arial" panose="020B0604020202020204" pitchFamily="34" charset="0"/>
              </a:rPr>
              <a:t>typescript provides powerful features such as classes, interfaces, and modules. You can write pure object-oriented code for client-side as well as server-side development.</a:t>
            </a:r>
            <a:br>
              <a:rPr lang="en-US" sz="1600" cap="none" dirty="0" smtClean="0">
                <a:latin typeface="Arial" panose="020B0604020202020204" pitchFamily="34" charset="0"/>
                <a:cs typeface="Arial" panose="020B060402020202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Static type-checking</a:t>
            </a:r>
            <a:r>
              <a:rPr lang="en-US" sz="1600" b="1" cap="none" dirty="0" smtClean="0">
                <a:latin typeface="Arial" panose="020B0604020202020204" pitchFamily="34" charset="0"/>
                <a:cs typeface="Arial" panose="020B0604020202020204" pitchFamily="34" charset="0"/>
              </a:rPr>
              <a:t>:</a:t>
            </a:r>
            <a:r>
              <a:rPr lang="en-US" sz="1600" cap="none" dirty="0" smtClean="0">
                <a:latin typeface="Arial" panose="020B0604020202020204" pitchFamily="34" charset="0"/>
                <a:cs typeface="Arial" panose="020B0604020202020204" pitchFamily="34" charset="0"/>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dirty="0" smtClean="0">
                <a:latin typeface="Arial" panose="020B0604020202020204" pitchFamily="34" charset="0"/>
                <a:cs typeface="Arial" panose="020B060402020202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Optional static typing</a:t>
            </a:r>
            <a:r>
              <a:rPr lang="en-US" sz="1600" b="1" cap="none" dirty="0" smtClean="0">
                <a:latin typeface="Arial" panose="020B0604020202020204" pitchFamily="34" charset="0"/>
                <a:cs typeface="Arial" panose="020B0604020202020204" pitchFamily="34" charset="0"/>
              </a:rPr>
              <a:t>:</a:t>
            </a:r>
            <a:r>
              <a:rPr lang="en-US" sz="1600" cap="none" dirty="0" smtClean="0">
                <a:latin typeface="Arial" panose="020B0604020202020204" pitchFamily="34" charset="0"/>
                <a:cs typeface="Arial" panose="020B0604020202020204" pitchFamily="34" charset="0"/>
              </a:rPr>
              <a:t> typescript also allows optional static typing if you would rather use JavaScript's dynamic typing.</a:t>
            </a:r>
            <a:br>
              <a:rPr lang="en-US" sz="1600" cap="none" dirty="0" smtClean="0">
                <a:latin typeface="Arial" panose="020B0604020202020204" pitchFamily="34" charset="0"/>
                <a:cs typeface="Arial" panose="020B060402020202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DOM manipulation</a:t>
            </a:r>
            <a:r>
              <a:rPr lang="en-US" sz="1600" b="1" cap="none" dirty="0" smtClean="0">
                <a:latin typeface="Arial" panose="020B0604020202020204" pitchFamily="34" charset="0"/>
                <a:cs typeface="Arial" panose="020B0604020202020204" pitchFamily="34" charset="0"/>
              </a:rPr>
              <a:t>:</a:t>
            </a:r>
            <a:r>
              <a:rPr lang="en-US" sz="1600" cap="none" dirty="0" smtClean="0">
                <a:latin typeface="Arial" panose="020B0604020202020204" pitchFamily="34" charset="0"/>
                <a:cs typeface="Arial" panose="020B0604020202020204" pitchFamily="34" charset="0"/>
              </a:rPr>
              <a:t> just like JavaScript, typescript can be used to manipulate the DOM for adding or removing elements.</a:t>
            </a:r>
            <a:br>
              <a:rPr lang="en-US" sz="1600" cap="none" dirty="0" smtClean="0">
                <a:latin typeface="Arial" panose="020B0604020202020204" pitchFamily="34" charset="0"/>
                <a:cs typeface="Arial" panose="020B0604020202020204" pitchFamily="34" charset="0"/>
              </a:rPr>
            </a:br>
            <a:r>
              <a:rPr lang="en-US" sz="1600" b="1" cap="none" dirty="0" smtClean="0">
                <a:solidFill>
                  <a:schemeClr val="bg1">
                    <a:lumMod val="95000"/>
                    <a:lumOff val="5000"/>
                  </a:schemeClr>
                </a:solidFill>
                <a:latin typeface="Arial" panose="020B0604020202020204" pitchFamily="34" charset="0"/>
                <a:cs typeface="Arial" panose="020B0604020202020204" pitchFamily="34" charset="0"/>
              </a:rPr>
              <a:t>ES 6 features</a:t>
            </a:r>
            <a:r>
              <a:rPr lang="en-US" sz="1600" b="1" cap="none" dirty="0" smtClean="0">
                <a:latin typeface="Arial" panose="020B0604020202020204" pitchFamily="34" charset="0"/>
                <a:cs typeface="Arial" panose="020B0604020202020204" pitchFamily="34" charset="0"/>
              </a:rPr>
              <a:t>:</a:t>
            </a:r>
            <a:r>
              <a:rPr lang="en-US" sz="1600" cap="none" dirty="0" smtClean="0">
                <a:latin typeface="Arial" panose="020B0604020202020204" pitchFamily="34" charset="0"/>
                <a:cs typeface="Arial" panose="020B0604020202020204" pitchFamily="34" charset="0"/>
              </a:rPr>
              <a:t> typescript includes most features of planned </a:t>
            </a:r>
            <a:r>
              <a:rPr lang="en-US" sz="1600" b="1" cap="none" dirty="0" smtClean="0">
                <a:solidFill>
                  <a:schemeClr val="bg1">
                    <a:lumMod val="95000"/>
                    <a:lumOff val="5000"/>
                  </a:schemeClr>
                </a:solidFill>
                <a:latin typeface="Arial" panose="020B0604020202020204" pitchFamily="34" charset="0"/>
                <a:cs typeface="Arial" panose="020B0604020202020204" pitchFamily="34" charset="0"/>
                <a:hlinkClick r:id="rId2"/>
              </a:rPr>
              <a:t>ECMAScript</a:t>
            </a:r>
            <a:r>
              <a:rPr lang="en-US" sz="1600" cap="none" dirty="0" smtClean="0">
                <a:latin typeface="Arial" panose="020B0604020202020204" pitchFamily="34" charset="0"/>
                <a:cs typeface="Arial" panose="020B0604020202020204" pitchFamily="34" charset="0"/>
              </a:rPr>
              <a:t> 2015 (ES 6, 7) such as class, interface, arrow functions etc.</a:t>
            </a:r>
            <a:br>
              <a:rPr lang="en-US" sz="1600" cap="none" dirty="0" smtClean="0">
                <a:latin typeface="Arial" panose="020B0604020202020204" pitchFamily="34" charset="0"/>
                <a:cs typeface="Arial" panose="020B0604020202020204" pitchFamily="34" charset="0"/>
              </a:rPr>
            </a:br>
            <a:endParaRPr lang="en-US"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152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650" y="780230"/>
            <a:ext cx="5537670"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CREATING AN OBJECT OF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625243" y="1455996"/>
            <a:ext cx="8368937"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An object of the class can be created using the </a:t>
            </a:r>
            <a:r>
              <a:rPr lang="en-US" dirty="0" smtClean="0">
                <a:latin typeface="Arial" panose="020B0604020202020204" pitchFamily="34" charset="0"/>
                <a:cs typeface="Arial" panose="020B0604020202020204" pitchFamily="34" charset="0"/>
                <a:hlinkClick r:id="rId2"/>
              </a:rPr>
              <a:t>new keyword</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3" y="2026902"/>
            <a:ext cx="9831172" cy="2057687"/>
          </a:xfrm>
          <a:prstGeom prst="rect">
            <a:avLst/>
          </a:prstGeom>
        </p:spPr>
      </p:pic>
      <p:sp>
        <p:nvSpPr>
          <p:cNvPr id="5" name="Rectangle 4"/>
          <p:cNvSpPr/>
          <p:nvPr/>
        </p:nvSpPr>
        <p:spPr>
          <a:xfrm>
            <a:off x="539931" y="4242138"/>
            <a:ext cx="10765972" cy="17030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5157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4349" y="2534194"/>
            <a:ext cx="4402183" cy="2854234"/>
            <a:chOff x="3905794" y="2011680"/>
            <a:chExt cx="4402183" cy="2854234"/>
          </a:xfrm>
        </p:grpSpPr>
        <p:sp>
          <p:nvSpPr>
            <p:cNvPr id="3" name="Rectangle 2"/>
            <p:cNvSpPr/>
            <p:nvPr/>
          </p:nvSpPr>
          <p:spPr>
            <a:xfrm>
              <a:off x="3905794" y="2011680"/>
              <a:ext cx="4402183" cy="28542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23" y="2114366"/>
              <a:ext cx="4143953" cy="2629267"/>
            </a:xfrm>
            <a:prstGeom prst="rect">
              <a:avLst/>
            </a:prstGeom>
          </p:spPr>
        </p:pic>
      </p:grpSp>
      <p:sp>
        <p:nvSpPr>
          <p:cNvPr id="6" name="Rectangle 5"/>
          <p:cNvSpPr/>
          <p:nvPr/>
        </p:nvSpPr>
        <p:spPr>
          <a:xfrm>
            <a:off x="748937" y="1604779"/>
            <a:ext cx="5971903" cy="280532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a:t>
            </a:r>
            <a:r>
              <a:rPr lang="en-US" sz="2000" dirty="0" smtClean="0">
                <a:latin typeface="Arial" panose="020B0604020202020204" pitchFamily="34" charset="0"/>
                <a:cs typeface="Arial" panose="020B0604020202020204" pitchFamily="34" charset="0"/>
              </a:rPr>
              <a:t>example</a:t>
            </a:r>
            <a:r>
              <a:rPr lang="en-US" sz="2000" dirty="0">
                <a:latin typeface="Arial" panose="020B0604020202020204" pitchFamily="34" charset="0"/>
                <a:cs typeface="Arial" panose="020B0604020202020204" pitchFamily="34" charset="0"/>
              </a:rPr>
              <a:t>, we pass values to the object to initialize the member variables. When we instantiate a new object, the class constructor is called with the values passed and the member variables empCode and empName are initialized with these values.</a:t>
            </a:r>
          </a:p>
        </p:txBody>
      </p:sp>
    </p:spTree>
    <p:extLst>
      <p:ext uri="{BB962C8B-B14F-4D97-AF65-F5344CB8AC3E}">
        <p14:creationId xmlns:p14="http://schemas.microsoft.com/office/powerpoint/2010/main" val="424299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15" y="122311"/>
            <a:ext cx="2473562"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INHERITANCE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76183" y="570505"/>
            <a:ext cx="11142779" cy="87068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Just like object-oriented languages such as java and C#, typescript classes can be extended to create new classes with inheritance, using the keyword extends.</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191713" y="1841303"/>
            <a:ext cx="5662830" cy="2677656"/>
          </a:xfrm>
          <a:prstGeom prst="rect">
            <a:avLst/>
          </a:prstGeom>
        </p:spPr>
        <p:txBody>
          <a:bodyPr wrap="square">
            <a:spAutoFit/>
          </a:bodyPr>
          <a:lstStyle/>
          <a:p>
            <a:pPr>
              <a:lnSpc>
                <a:spcPct val="150000"/>
              </a:lnSpc>
            </a:pPr>
            <a:r>
              <a:rPr lang="en-US" sz="1600" dirty="0" smtClean="0">
                <a:latin typeface="Arial" panose="020B0604020202020204" pitchFamily="34" charset="0"/>
                <a:cs typeface="Arial" panose="020B0604020202020204" pitchFamily="34" charset="0"/>
              </a:rPr>
              <a:t>In the last example, the employee class extends the person class using extends keyword. This means that the employee class now includes all the members of the person class.</a:t>
            </a:r>
          </a:p>
          <a:p>
            <a:pPr>
              <a:lnSpc>
                <a:spcPct val="150000"/>
              </a:lnSpc>
            </a:pPr>
            <a:r>
              <a:rPr lang="en-US" sz="1600" dirty="0" smtClean="0">
                <a:latin typeface="Arial" panose="020B0604020202020204" pitchFamily="34" charset="0"/>
                <a:cs typeface="Arial" panose="020B0604020202020204" pitchFamily="34" charset="0"/>
              </a:rPr>
              <a:t>The constructor of the employee class initializes its own members as well as the parent class's properties using a special keyword 'super'. The super keyword is used to call the parent constructor and passes the property values.</a:t>
            </a:r>
            <a:endParaRPr lang="en-US" sz="1600" dirty="0">
              <a:latin typeface="Arial" panose="020B0604020202020204" pitchFamily="34" charset="0"/>
              <a:cs typeface="Arial" panose="020B0604020202020204" pitchFamily="34" charset="0"/>
            </a:endParaRPr>
          </a:p>
        </p:txBody>
      </p:sp>
      <p:sp>
        <p:nvSpPr>
          <p:cNvPr id="9" name="Rectangle 8"/>
          <p:cNvSpPr/>
          <p:nvPr/>
        </p:nvSpPr>
        <p:spPr>
          <a:xfrm>
            <a:off x="6145993" y="5160831"/>
            <a:ext cx="4820355" cy="830997"/>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We must call super() method first before assigning values to properties in the constructor of the derived class.</a:t>
            </a:r>
            <a:endParaRPr lang="en-US" sz="1600" dirty="0">
              <a:latin typeface="Arial" panose="020B0604020202020204" pitchFamily="34" charset="0"/>
              <a:cs typeface="Arial" panose="020B0604020202020204" pitchFamily="34" charset="0"/>
            </a:endParaRPr>
          </a:p>
        </p:txBody>
      </p:sp>
      <p:sp>
        <p:nvSpPr>
          <p:cNvPr id="10" name="Rectangle 9"/>
          <p:cNvSpPr/>
          <p:nvPr/>
        </p:nvSpPr>
        <p:spPr>
          <a:xfrm>
            <a:off x="6152524" y="4764731"/>
            <a:ext cx="1025596" cy="400110"/>
          </a:xfrm>
          <a:prstGeom prst="rect">
            <a:avLst/>
          </a:prstGeom>
        </p:spPr>
        <p:txBody>
          <a:bodyPr wrap="square">
            <a:spAutoFit/>
          </a:bodyPr>
          <a:lstStyle/>
          <a:p>
            <a:r>
              <a:rPr lang="en-US" sz="2000" b="1" dirty="0">
                <a:solidFill>
                  <a:srgbClr val="181717"/>
                </a:solidFill>
                <a:latin typeface="Calibri" panose="020F0502020204030204" pitchFamily="34" charset="0"/>
                <a:cs typeface="Calibri" panose="020F0502020204030204" pitchFamily="34" charset="0"/>
              </a:rPr>
              <a:t>Note:</a:t>
            </a:r>
            <a:endParaRPr lang="en-US" sz="2000" b="1" dirty="0">
              <a:latin typeface="Calibri" panose="020F0502020204030204" pitchFamily="34" charset="0"/>
              <a:cs typeface="Calibri" panose="020F0502020204030204" pitchFamily="34" charset="0"/>
            </a:endParaRPr>
          </a:p>
        </p:txBody>
      </p:sp>
      <p:grpSp>
        <p:nvGrpSpPr>
          <p:cNvPr id="15" name="Group 14"/>
          <p:cNvGrpSpPr/>
          <p:nvPr/>
        </p:nvGrpSpPr>
        <p:grpSpPr>
          <a:xfrm>
            <a:off x="274205" y="1505936"/>
            <a:ext cx="5819577" cy="4757096"/>
            <a:chOff x="274205" y="1505936"/>
            <a:chExt cx="5819577" cy="4757096"/>
          </a:xfrm>
        </p:grpSpPr>
        <p:grpSp>
          <p:nvGrpSpPr>
            <p:cNvPr id="13" name="Group 12"/>
            <p:cNvGrpSpPr/>
            <p:nvPr/>
          </p:nvGrpSpPr>
          <p:grpSpPr>
            <a:xfrm>
              <a:off x="274205" y="1505936"/>
              <a:ext cx="5819577" cy="4757096"/>
              <a:chOff x="202475" y="1787001"/>
              <a:chExt cx="5819577" cy="4757096"/>
            </a:xfrm>
          </p:grpSpPr>
          <p:sp>
            <p:nvSpPr>
              <p:cNvPr id="12" name="Rectangle 11"/>
              <p:cNvSpPr/>
              <p:nvPr/>
            </p:nvSpPr>
            <p:spPr>
              <a:xfrm>
                <a:off x="5786846" y="1799842"/>
                <a:ext cx="235206" cy="473772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5" y="1787001"/>
                <a:ext cx="5728098" cy="4757096"/>
              </a:xfrm>
              <a:prstGeom prst="rect">
                <a:avLst/>
              </a:prstGeom>
            </p:spPr>
          </p:pic>
        </p:grpSp>
        <p:sp>
          <p:nvSpPr>
            <p:cNvPr id="14" name="Rectangle 13"/>
            <p:cNvSpPr/>
            <p:nvPr/>
          </p:nvSpPr>
          <p:spPr>
            <a:xfrm>
              <a:off x="5858576" y="1513280"/>
              <a:ext cx="235206" cy="87837"/>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8526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142" y="127505"/>
            <a:ext cx="82056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class can implement single or multiple interfaces.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27" y="594808"/>
            <a:ext cx="8813899" cy="5918512"/>
          </a:xfrm>
          <a:prstGeom prst="rect">
            <a:avLst/>
          </a:prstGeom>
        </p:spPr>
      </p:pic>
    </p:spTree>
    <p:extLst>
      <p:ext uri="{BB962C8B-B14F-4D97-AF65-F5344CB8AC3E}">
        <p14:creationId xmlns:p14="http://schemas.microsoft.com/office/powerpoint/2010/main" val="3810049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3" y="119474"/>
            <a:ext cx="11438708" cy="170168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239490" y="1906061"/>
            <a:ext cx="4218912" cy="523220"/>
          </a:xfrm>
          <a:prstGeom prst="rect">
            <a:avLst/>
          </a:prstGeom>
        </p:spPr>
        <p:txBody>
          <a:bodyPr wrap="none">
            <a:spAutoFit/>
          </a:bodyPr>
          <a:lstStyle/>
          <a:p>
            <a:pPr algn="just"/>
            <a:r>
              <a:rPr lang="en-US" sz="2800" b="1" dirty="0" smtClean="0">
                <a:solidFill>
                  <a:srgbClr val="181717"/>
                </a:solidFill>
                <a:latin typeface="Calibri" panose="020F0502020204030204" pitchFamily="34" charset="0"/>
                <a:cs typeface="Calibri" panose="020F0502020204030204" pitchFamily="34" charset="0"/>
              </a:rPr>
              <a:t>INTERFACE EXTENDS CLASS</a:t>
            </a:r>
            <a:endParaRPr lang="en-US" sz="2800" b="1" i="0" dirty="0">
              <a:solidFill>
                <a:srgbClr val="181717"/>
              </a:solidFill>
              <a:effectLst/>
              <a:latin typeface="Calibri" panose="020F0502020204030204" pitchFamily="34" charset="0"/>
              <a:cs typeface="Calibri" panose="020F0502020204030204" pitchFamily="34" charset="0"/>
            </a:endParaRPr>
          </a:p>
        </p:txBody>
      </p:sp>
      <p:sp>
        <p:nvSpPr>
          <p:cNvPr id="6" name="Rectangle 5"/>
          <p:cNvSpPr/>
          <p:nvPr/>
        </p:nvSpPr>
        <p:spPr>
          <a:xfrm>
            <a:off x="238009" y="2389159"/>
            <a:ext cx="8479971"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An interface can also extend a class to represent a type.</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4" y="2898678"/>
            <a:ext cx="9821646" cy="2667372"/>
          </a:xfrm>
          <a:prstGeom prst="rect">
            <a:avLst/>
          </a:prstGeom>
        </p:spPr>
      </p:pic>
      <p:sp>
        <p:nvSpPr>
          <p:cNvPr id="8" name="Rectangle 7"/>
          <p:cNvSpPr/>
          <p:nvPr/>
        </p:nvSpPr>
        <p:spPr>
          <a:xfrm>
            <a:off x="238009" y="5575609"/>
            <a:ext cx="11412582"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iemployee is an interface that extends the person class. So, we can declare a variable of type iemployee with two properties. So now, we must declare and initialize values at the same time.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073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353" y="213754"/>
            <a:ext cx="5390322"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ABSTRACT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99213" y="713623"/>
            <a:ext cx="4650838" cy="5909310"/>
          </a:xfrm>
          <a:prstGeom prst="rect">
            <a:avLst/>
          </a:prstGeom>
        </p:spPr>
        <p:txBody>
          <a:bodyPr wrap="square">
            <a:spAutoFit/>
          </a:bodyPr>
          <a:lstStyle/>
          <a:p>
            <a:pPr algn="just">
              <a:lnSpc>
                <a:spcPct val="150000"/>
              </a:lnSpc>
            </a:pPr>
            <a:r>
              <a:rPr lang="en-US" dirty="0" smtClean="0">
                <a:latin typeface="Arial" panose="020B0604020202020204" pitchFamily="34" charset="0"/>
                <a:cs typeface="Arial" panose="020B0604020202020204" pitchFamily="34" charset="0"/>
              </a:rPr>
              <a:t>Typescript allows us to define an abstract class using keyword abstract. Abstract classes are mainly for inheritance where other classes may derive from them. We cannot create an instance of an abstract class.</a:t>
            </a:r>
          </a:p>
          <a:p>
            <a:pPr algn="just">
              <a:lnSpc>
                <a:spcPct val="150000"/>
              </a:lnSpc>
            </a:pPr>
            <a:r>
              <a:rPr lang="en-US" dirty="0" smtClean="0">
                <a:latin typeface="Arial" panose="020B0604020202020204" pitchFamily="34" charset="0"/>
                <a:cs typeface="Arial" panose="020B0604020202020204" pitchFamily="34" charset="0"/>
              </a:rPr>
              <a:t>An abstract class typically includes one or more abstract methods or property declarations. The class which extends the abstract class must define all the abstract methods.</a:t>
            </a:r>
          </a:p>
          <a:p>
            <a:pPr algn="just">
              <a:lnSpc>
                <a:spcPct val="150000"/>
              </a:lnSpc>
            </a:pPr>
            <a:r>
              <a:rPr lang="en-US" dirty="0" smtClean="0">
                <a:latin typeface="Arial" panose="020B0604020202020204" pitchFamily="34" charset="0"/>
                <a:cs typeface="Arial" panose="020B0604020202020204" pitchFamily="34" charset="0"/>
              </a:rPr>
              <a:t>The following abstract class declares one abstract method find and also includes a normal method display.</a:t>
            </a: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5166360" y="991644"/>
            <a:ext cx="6720840" cy="5172892"/>
            <a:chOff x="5225143" y="1606731"/>
            <a:chExt cx="6720840" cy="5172892"/>
          </a:xfrm>
        </p:grpSpPr>
        <p:sp>
          <p:nvSpPr>
            <p:cNvPr id="5" name="Rectangle 4"/>
            <p:cNvSpPr/>
            <p:nvPr/>
          </p:nvSpPr>
          <p:spPr>
            <a:xfrm>
              <a:off x="5225143" y="1606731"/>
              <a:ext cx="6720840" cy="517289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01" y="1708031"/>
              <a:ext cx="6525536" cy="4944165"/>
            </a:xfrm>
            <a:prstGeom prst="rect">
              <a:avLst/>
            </a:prstGeom>
          </p:spPr>
        </p:pic>
      </p:grpSp>
    </p:spTree>
    <p:extLst>
      <p:ext uri="{BB962C8B-B14F-4D97-AF65-F5344CB8AC3E}">
        <p14:creationId xmlns:p14="http://schemas.microsoft.com/office/powerpoint/2010/main" val="2293524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331" y="385916"/>
            <a:ext cx="5743303" cy="3831818"/>
          </a:xfrm>
          <a:prstGeom prst="rect">
            <a:avLst/>
          </a:prstGeom>
        </p:spPr>
        <p:txBody>
          <a:bodyPr wrap="square">
            <a:spAutoFit/>
          </a:bodyPr>
          <a:lstStyle/>
          <a:p>
            <a:pPr algn="just">
              <a:lnSpc>
                <a:spcPct val="150000"/>
              </a:lnSpc>
            </a:pPr>
            <a:r>
              <a:rPr lang="en-US" dirty="0" smtClean="0">
                <a:latin typeface="Arial" panose="020B0604020202020204" pitchFamily="34" charset="0"/>
                <a:cs typeface="Arial" panose="020B0604020202020204" pitchFamily="34" charset="0"/>
              </a:rP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475736" y="4866064"/>
            <a:ext cx="3741037" cy="1338828"/>
          </a:xfrm>
          <a:prstGeom prst="rect">
            <a:avLst/>
          </a:prstGeom>
        </p:spPr>
        <p:txBody>
          <a:bodyPr wrap="square">
            <a:spAutoFit/>
          </a:bodyPr>
          <a:lstStyle/>
          <a:p>
            <a:pPr algn="just">
              <a:lnSpc>
                <a:spcPct val="150000"/>
              </a:lnSpc>
            </a:pPr>
            <a:r>
              <a:rPr lang="en-US" dirty="0" smtClean="0">
                <a:latin typeface="Arial" panose="020B0604020202020204" pitchFamily="34" charset="0"/>
                <a:cs typeface="Arial" panose="020B0604020202020204" pitchFamily="34" charset="0"/>
              </a:rPr>
              <a:t>The class which implements an abstract class must call super() in the constructor.</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415832" y="4539218"/>
            <a:ext cx="910827" cy="400110"/>
          </a:xfrm>
          <a:prstGeom prst="rect">
            <a:avLst/>
          </a:prstGeom>
        </p:spPr>
        <p:txBody>
          <a:bodyPr wrap="none">
            <a:spAutoFit/>
          </a:bodyPr>
          <a:lstStyle/>
          <a:p>
            <a:r>
              <a:rPr lang="en-US" sz="2000" b="1" dirty="0">
                <a:solidFill>
                  <a:srgbClr val="181717"/>
                </a:solidFill>
                <a:latin typeface="Arial" panose="020B0604020202020204" pitchFamily="34" charset="0"/>
                <a:cs typeface="Arial" panose="020B0604020202020204" pitchFamily="34" charset="0"/>
              </a:rPr>
              <a:t> Note:</a:t>
            </a:r>
            <a:endParaRPr lang="en-US" sz="2000" b="1" dirty="0">
              <a:latin typeface="Arial" panose="020B0604020202020204" pitchFamily="34" charset="0"/>
              <a:cs typeface="Arial" panose="020B0604020202020204" pitchFamily="34" charset="0"/>
            </a:endParaRPr>
          </a:p>
        </p:txBody>
      </p:sp>
      <p:sp>
        <p:nvSpPr>
          <p:cNvPr id="7" name="Rectangle 6"/>
          <p:cNvSpPr/>
          <p:nvPr/>
        </p:nvSpPr>
        <p:spPr>
          <a:xfrm>
            <a:off x="6620691" y="1378495"/>
            <a:ext cx="5442857" cy="9233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abstract class can also include an abstract property, as shown below.</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415832" y="4333620"/>
            <a:ext cx="3881848" cy="1972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6714308" y="2466412"/>
            <a:ext cx="4193177" cy="3839700"/>
            <a:chOff x="7589520" y="2835420"/>
            <a:chExt cx="4193177" cy="3839700"/>
          </a:xfrm>
        </p:grpSpPr>
        <p:sp>
          <p:nvSpPr>
            <p:cNvPr id="10" name="Rectangle 9"/>
            <p:cNvSpPr/>
            <p:nvPr/>
          </p:nvSpPr>
          <p:spPr>
            <a:xfrm>
              <a:off x="7589520" y="2835420"/>
              <a:ext cx="4193177" cy="3839700"/>
            </a:xfrm>
            <a:prstGeom prst="rect">
              <a:avLst/>
            </a:prstGeom>
            <a:solidFill>
              <a:srgbClr val="D8E5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57" y="2916083"/>
              <a:ext cx="4001058" cy="3639058"/>
            </a:xfrm>
            <a:prstGeom prst="rect">
              <a:avLst/>
            </a:prstGeom>
          </p:spPr>
        </p:pic>
      </p:grpSp>
    </p:spTree>
    <p:extLst>
      <p:ext uri="{BB962C8B-B14F-4D97-AF65-F5344CB8AC3E}">
        <p14:creationId xmlns:p14="http://schemas.microsoft.com/office/powerpoint/2010/main" val="730914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47" y="239877"/>
            <a:ext cx="539936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DATA MODIFIERS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26547" y="824652"/>
            <a:ext cx="11249299" cy="147732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object-oriented programming, the concept of 'encapsulation' is used to make class members public or private i.e. A class can control the visibility of its data members. This is done using access modifiers.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There are three types of access modifiers in typescript:</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5951196" y="1932648"/>
            <a:ext cx="3339376" cy="369332"/>
          </a:xfrm>
          <a:prstGeom prst="rect">
            <a:avLst/>
          </a:prstGeom>
        </p:spPr>
        <p:txBody>
          <a:bodyPr wrap="none">
            <a:spAutoFit/>
          </a:bodyPr>
          <a:lstStyle/>
          <a:p>
            <a:r>
              <a:rPr lang="en-US" b="1" dirty="0" smtClean="0">
                <a:solidFill>
                  <a:srgbClr val="181717"/>
                </a:solidFill>
                <a:latin typeface="Arial" panose="020B0604020202020204" pitchFamily="34" charset="0"/>
                <a:cs typeface="Arial" panose="020B0604020202020204" pitchFamily="34" charset="0"/>
              </a:rPr>
              <a:t>public, private </a:t>
            </a:r>
            <a:r>
              <a:rPr lang="en-US" dirty="0" smtClean="0">
                <a:latin typeface="Arial" panose="020B0604020202020204" pitchFamily="34" charset="0"/>
                <a:cs typeface="Arial" panose="020B0604020202020204" pitchFamily="34" charset="0"/>
              </a:rPr>
              <a:t>and</a:t>
            </a:r>
            <a:r>
              <a:rPr lang="en-US" b="1" dirty="0" smtClean="0">
                <a:solidFill>
                  <a:srgbClr val="181717"/>
                </a:solidFill>
                <a:latin typeface="Arial" panose="020B0604020202020204" pitchFamily="34" charset="0"/>
                <a:cs typeface="Arial" panose="020B0604020202020204" pitchFamily="34" charset="0"/>
              </a:rPr>
              <a:t> protected</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272143" y="2545172"/>
            <a:ext cx="877163" cy="369332"/>
          </a:xfrm>
          <a:prstGeom prst="rect">
            <a:avLst/>
          </a:prstGeom>
        </p:spPr>
        <p:txBody>
          <a:bodyPr wrap="none">
            <a:spAutoFit/>
          </a:bodyPr>
          <a:lstStyle/>
          <a:p>
            <a:pPr algn="just"/>
            <a:r>
              <a:rPr lang="en-US" b="1" dirty="0" smtClean="0">
                <a:solidFill>
                  <a:srgbClr val="181717"/>
                </a:solidFill>
                <a:latin typeface="Arial" panose="020B0604020202020204" pitchFamily="34" charset="0"/>
                <a:cs typeface="Arial" panose="020B0604020202020204" pitchFamily="34" charset="0"/>
              </a:rPr>
              <a:t>Public</a:t>
            </a:r>
            <a:endParaRPr lang="en-US" b="1" i="0" dirty="0">
              <a:solidFill>
                <a:srgbClr val="181717"/>
              </a:solidFill>
              <a:effectLst/>
              <a:latin typeface="Arial" panose="020B0604020202020204" pitchFamily="34" charset="0"/>
              <a:cs typeface="Arial" panose="020B0604020202020204" pitchFamily="34" charset="0"/>
            </a:endParaRPr>
          </a:p>
        </p:txBody>
      </p:sp>
      <p:sp>
        <p:nvSpPr>
          <p:cNvPr id="6" name="Rectangle 5"/>
          <p:cNvSpPr/>
          <p:nvPr/>
        </p:nvSpPr>
        <p:spPr>
          <a:xfrm>
            <a:off x="272143" y="2914504"/>
            <a:ext cx="1130370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all members of a class in </a:t>
            </a:r>
            <a:r>
              <a:rPr lang="en-US" dirty="0" smtClean="0">
                <a:latin typeface="Arial" panose="020B0604020202020204" pitchFamily="34" charset="0"/>
                <a:cs typeface="Arial" panose="020B0604020202020204" pitchFamily="34" charset="0"/>
              </a:rPr>
              <a:t>Typescript </a:t>
            </a:r>
            <a:r>
              <a:rPr lang="en-US" dirty="0">
                <a:latin typeface="Arial" panose="020B0604020202020204" pitchFamily="34" charset="0"/>
                <a:cs typeface="Arial" panose="020B0604020202020204" pitchFamily="34" charset="0"/>
              </a:rPr>
              <a:t>are public. All the public members can be accessed anywhere without any restrictions.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44" y="4022500"/>
            <a:ext cx="9840698" cy="2400635"/>
          </a:xfrm>
          <a:prstGeom prst="rect">
            <a:avLst/>
          </a:prstGeom>
        </p:spPr>
      </p:pic>
    </p:spTree>
    <p:extLst>
      <p:ext uri="{BB962C8B-B14F-4D97-AF65-F5344CB8AC3E}">
        <p14:creationId xmlns:p14="http://schemas.microsoft.com/office/powerpoint/2010/main" val="58193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7" y="146938"/>
            <a:ext cx="11510556" cy="1754326"/>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last example, empcode and empname are declared as public. So, they can be accessible outside of the class using an object of the class.</a:t>
            </a:r>
          </a:p>
          <a:p>
            <a:pPr>
              <a:lnSpc>
                <a:spcPct val="150000"/>
              </a:lnSpc>
            </a:pPr>
            <a:r>
              <a:rPr lang="en-US" dirty="0" smtClean="0">
                <a:latin typeface="Arial" panose="020B0604020202020204" pitchFamily="34" charset="0"/>
                <a:cs typeface="Arial" panose="020B0604020202020204" pitchFamily="34" charset="0"/>
              </a:rPr>
              <a:t>Please notice that there is not any modifier applied before empname, as typescript treats properties and methods as public by default if no modifier is applied to them.</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252547" y="1866216"/>
            <a:ext cx="941283"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private</a:t>
            </a:r>
            <a:endParaRPr lang="en-US" b="1" i="0" dirty="0">
              <a:solidFill>
                <a:schemeClr val="bg1"/>
              </a:solidFill>
              <a:effectLst/>
              <a:latin typeface="Arial" panose="020B0604020202020204" pitchFamily="34" charset="0"/>
              <a:cs typeface="Arial" panose="020B0604020202020204" pitchFamily="34" charset="0"/>
            </a:endParaRPr>
          </a:p>
        </p:txBody>
      </p:sp>
      <p:sp>
        <p:nvSpPr>
          <p:cNvPr id="4" name="Rectangle 3"/>
          <p:cNvSpPr/>
          <p:nvPr/>
        </p:nvSpPr>
        <p:spPr>
          <a:xfrm>
            <a:off x="252547" y="2187419"/>
            <a:ext cx="11458304"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private access modifier ensures that class members are visible only to that class and are not accessible outside the containing class.</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5" y="3179824"/>
            <a:ext cx="9840698" cy="2457793"/>
          </a:xfrm>
          <a:prstGeom prst="rect">
            <a:avLst/>
          </a:prstGeom>
        </p:spPr>
      </p:pic>
      <p:sp>
        <p:nvSpPr>
          <p:cNvPr id="6" name="Rectangle 5"/>
          <p:cNvSpPr/>
          <p:nvPr/>
        </p:nvSpPr>
        <p:spPr>
          <a:xfrm>
            <a:off x="232954" y="5656956"/>
            <a:ext cx="11556276"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we have marked the member empcode as private. Hence, when we create an object emp and try to access the emp.Empcode member, it will give an error.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266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92" y="207222"/>
            <a:ext cx="1236236"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protected</a:t>
            </a:r>
            <a:endParaRPr lang="en-US" b="1" i="0" dirty="0">
              <a:solidFill>
                <a:srgbClr val="181717"/>
              </a:solidFill>
              <a:effectLst/>
              <a:latin typeface="Arial" panose="020B0604020202020204" pitchFamily="34" charset="0"/>
              <a:cs typeface="Arial" panose="020B0604020202020204" pitchFamily="34" charset="0"/>
            </a:endParaRPr>
          </a:p>
        </p:txBody>
      </p:sp>
      <p:sp>
        <p:nvSpPr>
          <p:cNvPr id="3" name="Rectangle 2"/>
          <p:cNvSpPr/>
          <p:nvPr/>
        </p:nvSpPr>
        <p:spPr>
          <a:xfrm>
            <a:off x="304992" y="539154"/>
            <a:ext cx="11686711"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protected access modifier is similar to the private access modifier, except that protected members can be accessed using their deriving classes.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74" y="1580111"/>
            <a:ext cx="9408419" cy="4918660"/>
          </a:xfrm>
          <a:prstGeom prst="rect">
            <a:avLst/>
          </a:prstGeom>
        </p:spPr>
      </p:pic>
    </p:spTree>
    <p:extLst>
      <p:ext uri="{BB962C8B-B14F-4D97-AF65-F5344CB8AC3E}">
        <p14:creationId xmlns:p14="http://schemas.microsoft.com/office/powerpoint/2010/main" val="1378421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44" y="2821251"/>
            <a:ext cx="10058400" cy="1059736"/>
          </a:xfrm>
        </p:spPr>
        <p:txBody>
          <a:bodyPr>
            <a:normAutofit fontScale="90000"/>
          </a:bodyPr>
          <a:lstStyle/>
          <a:p>
            <a:pPr>
              <a:lnSpc>
                <a:spcPct val="150000"/>
              </a:lnSpc>
            </a:pPr>
            <a:r>
              <a:rPr lang="en-US" sz="3600" b="1" dirty="0">
                <a:solidFill>
                  <a:schemeClr val="bg1"/>
                </a:solidFill>
                <a:latin typeface="Calibri" panose="020F0502020204030204" pitchFamily="34" charset="0"/>
                <a:cs typeface="Calibri" panose="020F0502020204030204" pitchFamily="34" charset="0"/>
              </a:rPr>
              <a:t>Setup Development </a:t>
            </a:r>
            <a:r>
              <a:rPr lang="en-US" sz="3600" b="1" dirty="0" smtClean="0">
                <a:solidFill>
                  <a:schemeClr val="bg1"/>
                </a:solidFill>
                <a:latin typeface="Calibri" panose="020F0502020204030204" pitchFamily="34" charset="0"/>
                <a:cs typeface="Calibri" panose="020F0502020204030204" pitchFamily="34" charset="0"/>
              </a:rPr>
              <a:t>Environment</a:t>
            </a:r>
            <a:br>
              <a:rPr lang="en-US" sz="3600" b="1" dirty="0" smtClean="0">
                <a:solidFill>
                  <a:schemeClr val="bg1"/>
                </a:solidFill>
                <a:latin typeface="Calibri" panose="020F0502020204030204" pitchFamily="34" charset="0"/>
                <a:cs typeface="Calibri" panose="020F0502020204030204" pitchFamily="34" charset="0"/>
              </a:rPr>
            </a:br>
            <a:r>
              <a:rPr lang="en-US" sz="2000" cap="none" dirty="0" smtClean="0">
                <a:latin typeface="Arial" panose="020B0604020202020204" pitchFamily="34" charset="0"/>
                <a:cs typeface="Arial" panose="020B0604020202020204" pitchFamily="34" charset="0"/>
              </a:rPr>
              <a:t>Install typescript using </a:t>
            </a:r>
            <a:r>
              <a:rPr lang="en-US" sz="2000" cap="none" dirty="0" smtClean="0">
                <a:latin typeface="Arial" panose="020B0604020202020204" pitchFamily="34" charset="0"/>
                <a:cs typeface="Arial" panose="020B0604020202020204" pitchFamily="34" charset="0"/>
                <a:hlinkClick r:id="rId2"/>
              </a:rPr>
              <a:t>node.Js package manager</a:t>
            </a:r>
            <a:r>
              <a:rPr lang="en-US" sz="2000" cap="none" dirty="0" smtClean="0">
                <a:latin typeface="Arial" panose="020B0604020202020204" pitchFamily="34" charset="0"/>
                <a:cs typeface="Arial" panose="020B0604020202020204" pitchFamily="34" charset="0"/>
              </a:rPr>
              <a:t> (npm).</a:t>
            </a:r>
            <a:br>
              <a:rPr lang="en-US" sz="2000" cap="none" dirty="0" smtClean="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Install the typescript plug-in in your IDE (integrated development environment).</a:t>
            </a:r>
            <a:r>
              <a:rPr lang="en-US" dirty="0"/>
              <a:t/>
            </a:r>
            <a:br>
              <a:rPr lang="en-US" dirty="0"/>
            </a:br>
            <a:r>
              <a:rPr lang="en-US" b="1" dirty="0" smtClean="0">
                <a:solidFill>
                  <a:schemeClr val="bg1"/>
                </a:solidFill>
                <a:latin typeface="Calibri" panose="020F0502020204030204" pitchFamily="34" charset="0"/>
                <a:cs typeface="Calibri" panose="020F0502020204030204" pitchFamily="34" charset="0"/>
              </a:rPr>
              <a:t/>
            </a:r>
            <a:br>
              <a:rPr lang="en-US" b="1" dirty="0" smtClean="0">
                <a:solidFill>
                  <a:schemeClr val="bg1"/>
                </a:solidFill>
                <a:latin typeface="Calibri" panose="020F0502020204030204" pitchFamily="34" charset="0"/>
                <a:cs typeface="Calibri" panose="020F0502020204030204" pitchFamily="34" charset="0"/>
              </a:rPr>
            </a:br>
            <a:r>
              <a:rPr lang="en-US" dirty="0"/>
              <a:t/>
            </a:r>
            <a:br>
              <a:rPr lang="en-US" dirty="0"/>
            </a:br>
            <a:r>
              <a:rPr lang="en-US" dirty="0" smtClean="0"/>
              <a:t/>
            </a:r>
            <a:br>
              <a:rPr lang="en-US" dirty="0" smtClean="0"/>
            </a:br>
            <a:r>
              <a:rPr lang="en-US" sz="3600" b="1" dirty="0" smtClean="0">
                <a:solidFill>
                  <a:schemeClr val="bg1"/>
                </a:solidFill>
                <a:latin typeface="Calibri" panose="020F0502020204030204" pitchFamily="34" charset="0"/>
                <a:cs typeface="Calibri" panose="020F0502020204030204" pitchFamily="34" charset="0"/>
              </a:rPr>
              <a:t>Typescript </a:t>
            </a:r>
            <a:r>
              <a:rPr lang="en-US" sz="3600" b="1" dirty="0">
                <a:solidFill>
                  <a:schemeClr val="bg1"/>
                </a:solidFill>
                <a:latin typeface="Calibri" panose="020F0502020204030204" pitchFamily="34" charset="0"/>
                <a:cs typeface="Calibri" panose="020F0502020204030204" pitchFamily="34" charset="0"/>
              </a:rPr>
              <a:t>Playground</a:t>
            </a:r>
            <a:br>
              <a:rPr lang="en-US" sz="3600" b="1" dirty="0">
                <a:solidFill>
                  <a:schemeClr val="bg1"/>
                </a:solidFill>
                <a:latin typeface="Calibri" panose="020F0502020204030204" pitchFamily="34" charset="0"/>
                <a:cs typeface="Calibri" panose="020F0502020204030204" pitchFamily="34" charset="0"/>
              </a:rPr>
            </a:br>
            <a:r>
              <a:rPr lang="en-US" sz="2000" cap="none" dirty="0" smtClean="0">
                <a:latin typeface="Arial" panose="020B0604020202020204" pitchFamily="34" charset="0"/>
                <a:cs typeface="Arial" panose="020B0604020202020204" pitchFamily="34" charset="0"/>
              </a:rPr>
              <a:t>Typescript provides an online playground </a:t>
            </a:r>
            <a:r>
              <a:rPr lang="en-US" sz="2000" cap="none" dirty="0" smtClean="0">
                <a:latin typeface="Arial" panose="020B0604020202020204" pitchFamily="34" charset="0"/>
                <a:cs typeface="Arial" panose="020B0604020202020204" pitchFamily="34" charset="0"/>
                <a:hlinkClick r:id="rId3"/>
              </a:rPr>
              <a:t>https://www.Typescriptlang.Org/play</a:t>
            </a:r>
            <a:r>
              <a:rPr lang="en-US" sz="2000" cap="none" dirty="0" smtClean="0">
                <a:latin typeface="Arial" panose="020B0604020202020204" pitchFamily="34" charset="0"/>
                <a:cs typeface="Arial" panose="020B0604020202020204" pitchFamily="34" charset="0"/>
              </a:rPr>
              <a:t> to write and test your code on the fly without the need to download or install anything.</a:t>
            </a:r>
            <a:endParaRPr lang="en-US" sz="2000" b="1"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611544" y="2821251"/>
            <a:ext cx="8535988" cy="1059736"/>
          </a:xfrm>
        </p:spPr>
        <p:txBody>
          <a:bodyPr>
            <a:normAutofit/>
          </a:bodyPr>
          <a:lstStyle/>
          <a:p>
            <a:pPr marL="342900" indent="-342900">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npm </a:t>
            </a:r>
            <a:r>
              <a:rPr lang="en-US" sz="1600" dirty="0">
                <a:solidFill>
                  <a:schemeClr val="tx1"/>
                </a:solidFill>
                <a:latin typeface="Arial" panose="020B0604020202020204" pitchFamily="34" charset="0"/>
                <a:cs typeface="Arial" panose="020B0604020202020204" pitchFamily="34" charset="0"/>
              </a:rPr>
              <a:t>install -g </a:t>
            </a:r>
            <a:r>
              <a:rPr lang="en-US" sz="1600" dirty="0" smtClean="0">
                <a:solidFill>
                  <a:schemeClr val="tx1"/>
                </a:solidFill>
                <a:latin typeface="Arial" panose="020B0604020202020204" pitchFamily="34" charset="0"/>
                <a:cs typeface="Arial" panose="020B0604020202020204" pitchFamily="34" charset="0"/>
              </a:rPr>
              <a:t>typescript</a:t>
            </a:r>
          </a:p>
          <a:p>
            <a:pPr marL="342900" indent="-342900">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tsc </a:t>
            </a:r>
            <a:r>
              <a:rPr lang="en-US" sz="1600" dirty="0">
                <a:solidFill>
                  <a:schemeClr val="tx1"/>
                </a:solidFill>
                <a:latin typeface="Arial" panose="020B0604020202020204" pitchFamily="34" charset="0"/>
                <a:cs typeface="Arial" panose="020B0604020202020204" pitchFamily="34" charset="0"/>
              </a:rPr>
              <a:t>-v</a:t>
            </a:r>
            <a:br>
              <a:rPr lang="en-US" sz="1600" dirty="0">
                <a:solidFill>
                  <a:schemeClr val="tx1"/>
                </a:solidFill>
                <a:latin typeface="Arial" panose="020B0604020202020204" pitchFamily="34" charset="0"/>
                <a:cs typeface="Arial" panose="020B0604020202020204" pitchFamily="34" charset="0"/>
              </a:rPr>
            </a:br>
            <a:r>
              <a:rPr lang="en-US" sz="1600" dirty="0" smtClean="0">
                <a:solidFill>
                  <a:schemeClr val="tx1"/>
                </a:solidFill>
                <a:latin typeface="Arial" panose="020B0604020202020204" pitchFamily="34" charset="0"/>
                <a:cs typeface="Arial" panose="020B0604020202020204" pitchFamily="34" charset="0"/>
              </a:rPr>
              <a:t>Version blah.blah</a:t>
            </a:r>
            <a:r>
              <a:rPr lang="en-US" sz="1600" dirty="0">
                <a:solidFill>
                  <a:schemeClr val="tx1"/>
                </a:solidFill>
                <a:latin typeface="Arial" panose="020B0604020202020204" pitchFamily="34" charset="0"/>
                <a:cs typeface="Arial" panose="020B0604020202020204" pitchFamily="34" charset="0"/>
              </a:rPr>
              <a:t>.</a:t>
            </a:r>
            <a:r>
              <a:rPr lang="en-US" sz="1600" dirty="0" smtClean="0">
                <a:solidFill>
                  <a:schemeClr val="tx1"/>
                </a:solidFill>
                <a:latin typeface="Arial" panose="020B0604020202020204" pitchFamily="34" charset="0"/>
                <a:cs typeface="Arial" panose="020B0604020202020204" pitchFamily="34" charset="0"/>
              </a:rPr>
              <a:t>blah</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8692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13" y="488913"/>
            <a:ext cx="6020549" cy="5632311"/>
          </a:xfrm>
          <a:prstGeom prst="rect">
            <a:avLst/>
          </a:prstGeom>
        </p:spPr>
        <p:txBody>
          <a:bodyPr wrap="square">
            <a:spAutoFit/>
          </a:bodyPr>
          <a:lstStyle/>
          <a:p>
            <a:pPr algn="just">
              <a:lnSpc>
                <a:spcPct val="150000"/>
              </a:lnSpc>
            </a:pPr>
            <a:r>
              <a:rPr lang="en-US" sz="2000" dirty="0" smtClean="0">
                <a:latin typeface="Arial" panose="020B0604020202020204" pitchFamily="34" charset="0"/>
                <a:cs typeface="Arial" panose="020B0604020202020204" pitchFamily="34" charset="0"/>
              </a:rP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p>
          <a:p>
            <a:pPr algn="just">
              <a:lnSpc>
                <a:spcPct val="150000"/>
              </a:lnSpc>
            </a:pPr>
            <a:r>
              <a:rPr lang="en-US" sz="2000" dirty="0" smtClean="0">
                <a:latin typeface="Arial" panose="020B0604020202020204" pitchFamily="34" charset="0"/>
                <a:cs typeface="Arial" panose="020B0604020202020204" pitchFamily="34" charset="0"/>
              </a:rPr>
              <a:t>Error ts2445: property 'empcode' is protected and only accessible within class 'employee' and its subclasses.</a:t>
            </a:r>
          </a:p>
          <a:p>
            <a:pPr algn="just">
              <a:lnSpc>
                <a:spcPct val="150000"/>
              </a:lnSpc>
            </a:pPr>
            <a:r>
              <a:rPr lang="en-US" sz="2000" dirty="0" smtClean="0">
                <a:latin typeface="Arial" panose="020B0604020202020204" pitchFamily="34" charset="0"/>
                <a:cs typeface="Arial" panose="020B0604020202020204" pitchFamily="34" charset="0"/>
              </a:rPr>
              <a:t>In addition to the access modifiers, typescript provides two more keywords: </a:t>
            </a:r>
            <a:r>
              <a:rPr lang="en-US" sz="2000" b="1" dirty="0" smtClean="0">
                <a:solidFill>
                  <a:schemeClr val="bg1"/>
                </a:solidFill>
                <a:latin typeface="Arial" panose="020B0604020202020204" pitchFamily="34" charset="0"/>
                <a:cs typeface="Arial" panose="020B0604020202020204" pitchFamily="34" charset="0"/>
              </a:rPr>
              <a:t>read-only</a:t>
            </a:r>
            <a:r>
              <a:rPr lang="en-US" sz="2000" dirty="0" smtClean="0">
                <a:latin typeface="Arial" panose="020B0604020202020204" pitchFamily="34" charset="0"/>
                <a:cs typeface="Arial" panose="020B0604020202020204" pitchFamily="34" charset="0"/>
              </a:rPr>
              <a:t> and </a:t>
            </a:r>
            <a:r>
              <a:rPr lang="en-US" sz="2000" b="1" dirty="0" smtClean="0">
                <a:solidFill>
                  <a:schemeClr val="bg1"/>
                </a:solidFill>
                <a:latin typeface="Arial" panose="020B0604020202020204" pitchFamily="34" charset="0"/>
                <a:cs typeface="Arial" panose="020B0604020202020204" pitchFamily="34" charset="0"/>
              </a:rPr>
              <a:t>static</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7" y="1848394"/>
            <a:ext cx="5213532" cy="3626104"/>
          </a:xfrm>
          <a:prstGeom prst="rect">
            <a:avLst/>
          </a:prstGeom>
        </p:spPr>
      </p:pic>
    </p:spTree>
    <p:extLst>
      <p:ext uri="{BB962C8B-B14F-4D97-AF65-F5344CB8AC3E}">
        <p14:creationId xmlns:p14="http://schemas.microsoft.com/office/powerpoint/2010/main" val="3154888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823" y="246408"/>
            <a:ext cx="4330160"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READONLY</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77823" y="831183"/>
            <a:ext cx="11385280" cy="216982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Typescript introduced the keyword read-only, which makes a property as read-only in the class, type or interface.</a:t>
            </a:r>
          </a:p>
          <a:p>
            <a:pPr>
              <a:lnSpc>
                <a:spcPct val="150000"/>
              </a:lnSpc>
            </a:pPr>
            <a:r>
              <a:rPr lang="en-US" dirty="0" smtClean="0">
                <a:latin typeface="Arial" panose="020B0604020202020204" pitchFamily="34" charset="0"/>
                <a:cs typeface="Arial" panose="020B0604020202020204" pitchFamily="34" charset="0"/>
              </a:rP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20" y="3001008"/>
            <a:ext cx="9831172" cy="3267531"/>
          </a:xfrm>
          <a:prstGeom prst="rect">
            <a:avLst/>
          </a:prstGeom>
        </p:spPr>
      </p:pic>
    </p:spTree>
    <p:extLst>
      <p:ext uri="{BB962C8B-B14F-4D97-AF65-F5344CB8AC3E}">
        <p14:creationId xmlns:p14="http://schemas.microsoft.com/office/powerpoint/2010/main" val="32421625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52" y="111600"/>
            <a:ext cx="11654246" cy="2118529"/>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last example, we have the employee class with two properties- empname and empcode. Since empcode is read only, it can be initialized at the time of declaration or in the constructor.</a:t>
            </a:r>
          </a:p>
          <a:p>
            <a:pPr>
              <a:lnSpc>
                <a:spcPct val="150000"/>
              </a:lnSpc>
            </a:pPr>
            <a:r>
              <a:rPr lang="en-US" dirty="0" smtClean="0">
                <a:latin typeface="Arial" panose="020B0604020202020204" pitchFamily="34" charset="0"/>
                <a:cs typeface="Arial" panose="020B0604020202020204" pitchFamily="34" charset="0"/>
              </a:rPr>
              <a:t>If we try to change the value of empcode after the object has been initialized, the compiler shows the following compilation error:</a:t>
            </a:r>
          </a:p>
          <a:p>
            <a:pPr>
              <a:lnSpc>
                <a:spcPct val="150000"/>
              </a:lnSpc>
            </a:pPr>
            <a:r>
              <a:rPr lang="en-US" dirty="0" smtClean="0">
                <a:latin typeface="Arial" panose="020B0604020202020204" pitchFamily="34" charset="0"/>
                <a:cs typeface="Arial" panose="020B0604020202020204" pitchFamily="34" charset="0"/>
              </a:rPr>
              <a:t>Error TS2540: cannot assign to empcode' because it is a constant or a read-only property.</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252552" y="2230129"/>
            <a:ext cx="8669383" cy="456535"/>
          </a:xfrm>
          <a:prstGeom prst="rect">
            <a:avLst/>
          </a:prstGeom>
        </p:spPr>
        <p:txBody>
          <a:bodyPr wrap="square">
            <a:spAutoFit/>
          </a:bodyPr>
          <a:lstStyle/>
          <a:p>
            <a:pPr>
              <a:lnSpc>
                <a:spcPct val="150000"/>
              </a:lnSpc>
            </a:pPr>
            <a:r>
              <a:rPr lang="en-US" b="1" dirty="0" smtClean="0">
                <a:solidFill>
                  <a:srgbClr val="181717"/>
                </a:solidFill>
                <a:latin typeface="Arial" panose="020B0604020202020204" pitchFamily="34" charset="0"/>
                <a:cs typeface="Arial" panose="020B0604020202020204" pitchFamily="34" charset="0"/>
              </a:rPr>
              <a:t>An interface can also have read-only member properties.</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8" y="2805535"/>
            <a:ext cx="9283338" cy="2872342"/>
          </a:xfrm>
          <a:prstGeom prst="rect">
            <a:avLst/>
          </a:prstGeom>
        </p:spPr>
      </p:pic>
      <p:sp>
        <p:nvSpPr>
          <p:cNvPr id="5" name="Rectangle 4"/>
          <p:cNvSpPr/>
          <p:nvPr/>
        </p:nvSpPr>
        <p:spPr>
          <a:xfrm>
            <a:off x="265610" y="5690939"/>
            <a:ext cx="11595463"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As you can see above, empcode is read-only, so we can assign a value at the time of creating an object but not after wards.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9723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423" y="179758"/>
            <a:ext cx="10093234"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same way you can use read-only&lt;t&gt; to create a read-only type, as shown below.</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08" y="749680"/>
            <a:ext cx="9869277" cy="4953691"/>
          </a:xfrm>
          <a:prstGeom prst="rect">
            <a:avLst/>
          </a:prstGeom>
        </p:spPr>
      </p:pic>
      <p:sp>
        <p:nvSpPr>
          <p:cNvPr id="4" name="Rectangle 3"/>
          <p:cNvSpPr/>
          <p:nvPr/>
        </p:nvSpPr>
        <p:spPr>
          <a:xfrm>
            <a:off x="226423" y="5716433"/>
            <a:ext cx="11680372" cy="87068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emp1 is declared as read-only&lt;iemployee&gt; and so values cannot be changed once initialized.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4267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06" y="1284906"/>
            <a:ext cx="3607206"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STATIC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46462" y="1869681"/>
            <a:ext cx="11497493" cy="170168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ES6 includes static members and so does typescript. The static members of a class are accessed using the class name and dot notation, without creating an object e.g. &lt;Classname&gt;.&lt;Staticmember&gt;.</a:t>
            </a:r>
          </a:p>
          <a:p>
            <a:pPr>
              <a:lnSpc>
                <a:spcPct val="150000"/>
              </a:lnSpc>
            </a:pPr>
            <a:r>
              <a:rPr lang="en-US" dirty="0" smtClean="0">
                <a:latin typeface="Arial" panose="020B0604020202020204" pitchFamily="34" charset="0"/>
                <a:cs typeface="Arial" panose="020B0604020202020204" pitchFamily="34" charset="0"/>
              </a:rPr>
              <a:t>The static members can be defined by using the keyword static. Consider the following example of a class with static property.</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0" y="3709756"/>
            <a:ext cx="9812119" cy="1371791"/>
          </a:xfrm>
          <a:prstGeom prst="rect">
            <a:avLst/>
          </a:prstGeom>
        </p:spPr>
      </p:pic>
      <p:sp>
        <p:nvSpPr>
          <p:cNvPr id="5" name="Rectangle 4"/>
          <p:cNvSpPr/>
          <p:nvPr/>
        </p:nvSpPr>
        <p:spPr>
          <a:xfrm>
            <a:off x="546462" y="5128498"/>
            <a:ext cx="11432178"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circle class includes a static property pi. This can be accessed using circle.Pi.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606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336" y="1113746"/>
            <a:ext cx="10661469"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following example defines a class with static property and method and how to access it.</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0" y="1736617"/>
            <a:ext cx="9840698" cy="2705478"/>
          </a:xfrm>
          <a:prstGeom prst="rect">
            <a:avLst/>
          </a:prstGeom>
        </p:spPr>
      </p:pic>
      <p:sp>
        <p:nvSpPr>
          <p:cNvPr id="4" name="Rectangle 3"/>
          <p:cNvSpPr/>
          <p:nvPr/>
        </p:nvSpPr>
        <p:spPr>
          <a:xfrm>
            <a:off x="566058" y="4520476"/>
            <a:ext cx="11301548"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circle class includes a static property and a static method. Inside the static method calculatearea, the static property can be accessed using this keyword or using the class name circle.Pi.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77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4" y="1192126"/>
            <a:ext cx="10008326" cy="45454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consider the following example with static and non-static members.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10" y="1797320"/>
            <a:ext cx="9802593" cy="2610214"/>
          </a:xfrm>
          <a:prstGeom prst="rect">
            <a:avLst/>
          </a:prstGeom>
        </p:spPr>
      </p:pic>
      <p:sp>
        <p:nvSpPr>
          <p:cNvPr id="4" name="Rectangle 3"/>
          <p:cNvSpPr/>
          <p:nvPr/>
        </p:nvSpPr>
        <p:spPr>
          <a:xfrm>
            <a:off x="500744" y="4505932"/>
            <a:ext cx="11288484"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As you can see, static and non-static fields with the same name can exists without any error. The static field will be accessed using dot notation and the non-static field can be accessed using an object.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139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925" y="207220"/>
            <a:ext cx="4034631"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MODULE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7456" y="791995"/>
            <a:ext cx="11131731"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typescript code we write is in the global scope by default. If we have multiple files in a project, the variables, functions, etc. Written in one file are accessible in all the other files.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37456" y="1664029"/>
            <a:ext cx="9662160" cy="456535"/>
          </a:xfrm>
          <a:prstGeom prst="rect">
            <a:avLst/>
          </a:prstGeom>
        </p:spPr>
        <p:txBody>
          <a:bodyPr wrap="square">
            <a:spAutoFit/>
          </a:bodyPr>
          <a:lstStyle/>
          <a:p>
            <a:pPr>
              <a:lnSpc>
                <a:spcPct val="150000"/>
              </a:lnSpc>
            </a:pPr>
            <a:r>
              <a:rPr lang="en-US" dirty="0">
                <a:solidFill>
                  <a:schemeClr val="bg1"/>
                </a:solidFill>
                <a:latin typeface="Arial" panose="020B0604020202020204" pitchFamily="34" charset="0"/>
                <a:cs typeface="Arial" panose="020B0604020202020204" pitchFamily="34" charset="0"/>
              </a:rPr>
              <a:t>For example, consider the following </a:t>
            </a:r>
            <a:r>
              <a:rPr lang="en-US" dirty="0" smtClean="0">
                <a:solidFill>
                  <a:schemeClr val="bg1"/>
                </a:solidFill>
                <a:latin typeface="Arial" panose="020B0604020202020204" pitchFamily="34" charset="0"/>
                <a:cs typeface="Arial" panose="020B0604020202020204" pitchFamily="34" charset="0"/>
              </a:rPr>
              <a:t>Typescript </a:t>
            </a:r>
            <a:r>
              <a:rPr lang="en-US" dirty="0">
                <a:solidFill>
                  <a:schemeClr val="bg1"/>
                </a:solidFill>
                <a:latin typeface="Arial" panose="020B0604020202020204" pitchFamily="34" charset="0"/>
                <a:cs typeface="Arial" panose="020B0604020202020204" pitchFamily="34" charset="0"/>
              </a:rPr>
              <a:t>files: file1.ts and file2.ts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9" y="2248804"/>
            <a:ext cx="9831172" cy="990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9" y="3367782"/>
            <a:ext cx="9831172" cy="1371568"/>
          </a:xfrm>
          <a:prstGeom prst="rect">
            <a:avLst/>
          </a:prstGeom>
        </p:spPr>
      </p:pic>
      <p:sp>
        <p:nvSpPr>
          <p:cNvPr id="8" name="Rectangle 7"/>
          <p:cNvSpPr/>
          <p:nvPr/>
        </p:nvSpPr>
        <p:spPr>
          <a:xfrm>
            <a:off x="337456" y="4789213"/>
            <a:ext cx="10700658" cy="17030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p>
          <a:p>
            <a:pPr>
              <a:lnSpc>
                <a:spcPct val="150000"/>
              </a:lnSpc>
            </a:pPr>
            <a:r>
              <a:rPr lang="en-US" dirty="0" smtClean="0">
                <a:latin typeface="Arial" panose="020B0604020202020204" pitchFamily="34" charset="0"/>
                <a:cs typeface="Arial" panose="020B0604020202020204" pitchFamily="34" charset="0"/>
              </a:rPr>
              <a:t>Let's learn </a:t>
            </a:r>
            <a:r>
              <a:rPr lang="en-US" b="1" dirty="0" smtClean="0">
                <a:solidFill>
                  <a:schemeClr val="bg1"/>
                </a:solidFill>
                <a:latin typeface="Arial" panose="020B0604020202020204" pitchFamily="34" charset="0"/>
                <a:cs typeface="Arial" panose="020B0604020202020204" pitchFamily="34" charset="0"/>
              </a:rPr>
              <a:t>export</a:t>
            </a:r>
            <a:r>
              <a:rPr lang="en-US" dirty="0" smtClean="0">
                <a:latin typeface="Arial" panose="020B0604020202020204" pitchFamily="34" charset="0"/>
                <a:cs typeface="Arial" panose="020B0604020202020204" pitchFamily="34" charset="0"/>
              </a:rPr>
              <a:t> and </a:t>
            </a:r>
            <a:r>
              <a:rPr lang="en-US" b="1" dirty="0" smtClean="0">
                <a:solidFill>
                  <a:schemeClr val="bg1"/>
                </a:solidFill>
                <a:latin typeface="Arial" panose="020B0604020202020204" pitchFamily="34" charset="0"/>
                <a:cs typeface="Arial" panose="020B0604020202020204" pitchFamily="34" charset="0"/>
              </a:rPr>
              <a:t>import</a:t>
            </a:r>
            <a:r>
              <a:rPr lang="en-US" dirty="0" smtClean="0">
                <a:latin typeface="Arial" panose="020B0604020202020204" pitchFamily="34" charset="0"/>
                <a:cs typeface="Arial" panose="020B0604020202020204" pitchFamily="34" charset="0"/>
              </a:rPr>
              <a:t> in detail.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9939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202" y="141905"/>
            <a:ext cx="1303562" cy="584775"/>
          </a:xfrm>
          <a:prstGeom prst="rect">
            <a:avLst/>
          </a:prstGeom>
        </p:spPr>
        <p:txBody>
          <a:bodyPr wrap="none">
            <a:spAutoFit/>
          </a:bodyPr>
          <a:lstStyle/>
          <a:p>
            <a:pPr algn="just"/>
            <a:r>
              <a:rPr lang="en-US" sz="3200" b="1" dirty="0">
                <a:solidFill>
                  <a:schemeClr val="bg1"/>
                </a:solidFill>
                <a:latin typeface="Calibri" panose="020F0502020204030204" pitchFamily="34" charset="0"/>
                <a:cs typeface="Calibri" panose="020F0502020204030204" pitchFamily="34" charset="0"/>
              </a:rPr>
              <a:t>Export</a:t>
            </a:r>
            <a:endParaRPr lang="en-US" sz="3200" b="1" i="0" dirty="0">
              <a:solidFill>
                <a:schemeClr val="bg1"/>
              </a:solidFill>
              <a:effectLst/>
              <a:latin typeface="Calibri" panose="020F0502020204030204" pitchFamily="34" charset="0"/>
              <a:cs typeface="Calibri" panose="020F0502020204030204" pitchFamily="34" charset="0"/>
            </a:endParaRPr>
          </a:p>
        </p:txBody>
      </p:sp>
      <p:sp>
        <p:nvSpPr>
          <p:cNvPr id="3" name="Rectangle 2"/>
          <p:cNvSpPr/>
          <p:nvPr/>
        </p:nvSpPr>
        <p:spPr>
          <a:xfrm>
            <a:off x="245202" y="654834"/>
            <a:ext cx="116224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module can be defined in a separate </a:t>
            </a:r>
            <a:r>
              <a:rPr lang="en-US" dirty="0">
                <a:solidFill>
                  <a:schemeClr val="bg1"/>
                </a:solidFill>
                <a:latin typeface="Arial" panose="020B0604020202020204" pitchFamily="34" charset="0"/>
                <a:cs typeface="Arial" panose="020B0604020202020204" pitchFamily="34" charset="0"/>
              </a:rPr>
              <a:t>.ts </a:t>
            </a:r>
            <a:r>
              <a:rPr lang="en-US" dirty="0">
                <a:latin typeface="Arial" panose="020B0604020202020204" pitchFamily="34" charset="0"/>
                <a:cs typeface="Arial" panose="020B0604020202020204" pitchFamily="34" charset="0"/>
              </a:rPr>
              <a:t>file which can contain functions, variables, interfaces and classes. Use the prefix export with all the definitions you want to include in a module and want to access from other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4" y="1624182"/>
            <a:ext cx="7964804" cy="2783068"/>
          </a:xfrm>
          <a:prstGeom prst="rect">
            <a:avLst/>
          </a:prstGeom>
        </p:spPr>
      </p:pic>
      <p:sp>
        <p:nvSpPr>
          <p:cNvPr id="5" name="Rectangle 4"/>
          <p:cNvSpPr/>
          <p:nvPr/>
        </p:nvSpPr>
        <p:spPr>
          <a:xfrm>
            <a:off x="245202" y="4452317"/>
            <a:ext cx="11622404" cy="216982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819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97" y="194157"/>
            <a:ext cx="1578445"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IMPORT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23296" y="778932"/>
            <a:ext cx="11407149"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module can be used in another module using an import statement.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323296" y="1276504"/>
            <a:ext cx="9250680" cy="456535"/>
          </a:xfrm>
          <a:prstGeom prst="rect">
            <a:avLst/>
          </a:prstGeom>
        </p:spPr>
        <p:txBody>
          <a:bodyPr wrap="square">
            <a:spAutoFit/>
          </a:bodyPr>
          <a:lstStyle/>
          <a:p>
            <a:pPr>
              <a:lnSpc>
                <a:spcPct val="150000"/>
              </a:lnSpc>
            </a:pPr>
            <a:r>
              <a:rPr lang="en-US" dirty="0" smtClean="0">
                <a:solidFill>
                  <a:srgbClr val="181717"/>
                </a:solidFill>
                <a:latin typeface="Arial" panose="020B0604020202020204" pitchFamily="34" charset="0"/>
                <a:cs typeface="Arial" panose="020B0604020202020204" pitchFamily="34" charset="0"/>
              </a:rPr>
              <a:t>Let's see different ways of importing a module export.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10234" y="1832203"/>
            <a:ext cx="3441968" cy="369332"/>
          </a:xfrm>
          <a:prstGeom prst="rect">
            <a:avLst/>
          </a:prstGeom>
        </p:spPr>
        <p:txBody>
          <a:bodyPr wrap="none">
            <a:spAutoFit/>
          </a:bodyPr>
          <a:lstStyle/>
          <a:p>
            <a:pPr algn="just"/>
            <a:r>
              <a:rPr lang="en-US" b="1" dirty="0" smtClean="0">
                <a:latin typeface="Roboto"/>
              </a:rPr>
              <a:t>* Single </a:t>
            </a:r>
            <a:r>
              <a:rPr lang="en-US" b="1" dirty="0">
                <a:latin typeface="Roboto"/>
              </a:rPr>
              <a:t>export </a:t>
            </a:r>
            <a:r>
              <a:rPr lang="en-US" b="1" dirty="0">
                <a:latin typeface="Arial" panose="020B0604020202020204" pitchFamily="34" charset="0"/>
                <a:cs typeface="Arial" panose="020B0604020202020204" pitchFamily="34" charset="0"/>
              </a:rPr>
              <a:t>from</a:t>
            </a:r>
            <a:r>
              <a:rPr lang="en-US" b="1" dirty="0">
                <a:latin typeface="Roboto"/>
              </a:rPr>
              <a:t> a Module</a:t>
            </a:r>
            <a:endParaRPr lang="en-US" b="1" i="0" dirty="0">
              <a:effectLst/>
              <a:latin typeface="Roboto"/>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3" y="2240214"/>
            <a:ext cx="9802593" cy="1409897"/>
          </a:xfrm>
          <a:prstGeom prst="rect">
            <a:avLst/>
          </a:prstGeom>
        </p:spPr>
      </p:pic>
      <p:sp>
        <p:nvSpPr>
          <p:cNvPr id="8" name="Rectangle 7"/>
          <p:cNvSpPr/>
          <p:nvPr/>
        </p:nvSpPr>
        <p:spPr>
          <a:xfrm>
            <a:off x="310234" y="3727470"/>
            <a:ext cx="3493329" cy="369332"/>
          </a:xfrm>
          <a:prstGeom prst="rect">
            <a:avLst/>
          </a:prstGeom>
        </p:spPr>
        <p:txBody>
          <a:bodyPr wrap="none">
            <a:spAutoFit/>
          </a:bodyPr>
          <a:lstStyle/>
          <a:p>
            <a:pPr algn="just"/>
            <a:r>
              <a:rPr lang="en-US" b="1" dirty="0" smtClean="0">
                <a:latin typeface="Arial" panose="020B0604020202020204" pitchFamily="34" charset="0"/>
                <a:cs typeface="Arial" panose="020B0604020202020204" pitchFamily="34" charset="0"/>
              </a:rPr>
              <a:t>* Entire </a:t>
            </a:r>
            <a:r>
              <a:rPr lang="en-US" b="1" dirty="0">
                <a:latin typeface="Arial" panose="020B0604020202020204" pitchFamily="34" charset="0"/>
                <a:cs typeface="Arial" panose="020B0604020202020204" pitchFamily="34" charset="0"/>
              </a:rPr>
              <a:t>Module into a Variable</a:t>
            </a:r>
            <a:endParaRPr lang="en-US" b="1" i="0" dirty="0">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3" y="4174161"/>
            <a:ext cx="9831172" cy="1790950"/>
          </a:xfrm>
          <a:prstGeom prst="rect">
            <a:avLst/>
          </a:prstGeom>
        </p:spPr>
      </p:pic>
    </p:spTree>
    <p:extLst>
      <p:ext uri="{BB962C8B-B14F-4D97-AF65-F5344CB8AC3E}">
        <p14:creationId xmlns:p14="http://schemas.microsoft.com/office/powerpoint/2010/main" val="2277794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871935" y="1030972"/>
            <a:ext cx="4937655" cy="5006492"/>
          </a:xfrm>
        </p:spPr>
        <p:txBody>
          <a:bodyPr>
            <a:normAutofit fontScale="92500" lnSpcReduction="20000"/>
          </a:bodyPr>
          <a:lstStyle/>
          <a:p>
            <a:pPr marL="0" indent="0">
              <a:buNone/>
            </a:pPr>
            <a:r>
              <a:rPr lang="en-US" sz="3500" b="1" dirty="0">
                <a:solidFill>
                  <a:schemeClr val="bg1"/>
                </a:solidFill>
                <a:latin typeface="Calibri" panose="020F0502020204030204" pitchFamily="34" charset="0"/>
                <a:cs typeface="Calibri" panose="020F0502020204030204" pitchFamily="34" charset="0"/>
              </a:rPr>
              <a:t>TypeScript Data Type</a:t>
            </a:r>
            <a:endParaRPr lang="en-US" sz="3500"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Number</a:t>
            </a:r>
            <a:endParaRPr lang="en-US" sz="26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String</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Boolean</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Array</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Tuple</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Enum</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Union</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Any</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Void</a:t>
            </a:r>
          </a:p>
          <a:p>
            <a:pPr marL="342900" indent="-342900">
              <a:buFont typeface="Arial" panose="020B0604020202020204" pitchFamily="34" charset="0"/>
              <a:buChar char="•"/>
            </a:pPr>
            <a:r>
              <a:rPr lang="en-US" sz="2600" dirty="0" smtClean="0">
                <a:solidFill>
                  <a:schemeClr val="tx1"/>
                </a:solidFill>
                <a:latin typeface="Arial" panose="020B0604020202020204" pitchFamily="34" charset="0"/>
                <a:cs typeface="Arial" panose="020B0604020202020204" pitchFamily="34" charset="0"/>
              </a:rPr>
              <a:t>Never</a:t>
            </a:r>
            <a:endParaRPr lang="en-US" sz="2600" dirty="0">
              <a:solidFill>
                <a:schemeClr val="tx1"/>
              </a:solidFill>
            </a:endParaRPr>
          </a:p>
        </p:txBody>
      </p:sp>
      <p:sp>
        <p:nvSpPr>
          <p:cNvPr id="4" name="Content Placeholder 3"/>
          <p:cNvSpPr>
            <a:spLocks noGrp="1"/>
          </p:cNvSpPr>
          <p:nvPr>
            <p:ph sz="half" idx="2"/>
          </p:nvPr>
        </p:nvSpPr>
        <p:spPr>
          <a:xfrm>
            <a:off x="5880799" y="2460101"/>
            <a:ext cx="4934479" cy="1678979"/>
          </a:xfrm>
        </p:spPr>
        <p:txBody>
          <a:bodyPr>
            <a:normAutofit fontScale="92500" lnSpcReduction="20000"/>
          </a:bodyPr>
          <a:lstStyle/>
          <a:p>
            <a:pPr marL="0" indent="0">
              <a:lnSpc>
                <a:spcPct val="120000"/>
              </a:lnSpc>
              <a:buNone/>
            </a:pPr>
            <a:r>
              <a:rPr lang="en-US" sz="3500" b="1" dirty="0">
                <a:solidFill>
                  <a:schemeClr val="bg1"/>
                </a:solidFill>
                <a:latin typeface="Calibri" panose="020F0502020204030204" pitchFamily="34" charset="0"/>
                <a:cs typeface="Calibri" panose="020F0502020204030204" pitchFamily="34" charset="0"/>
              </a:rPr>
              <a:t>Variable Declaration</a:t>
            </a:r>
            <a:r>
              <a:rPr lang="en-US" dirty="0"/>
              <a:t/>
            </a:r>
            <a:br>
              <a:rPr lang="en-US" dirty="0"/>
            </a:br>
            <a:r>
              <a:rPr lang="en-US" sz="2600" dirty="0">
                <a:solidFill>
                  <a:schemeClr val="tx1"/>
                </a:solidFill>
                <a:latin typeface="Arial" panose="020B0604020202020204" pitchFamily="34" charset="0"/>
                <a:cs typeface="Arial" panose="020B0604020202020204" pitchFamily="34" charset="0"/>
              </a:rPr>
              <a:t>Variables can be declared using : </a:t>
            </a:r>
            <a:r>
              <a:rPr lang="en-US" sz="2600" dirty="0">
                <a:latin typeface="Arial" panose="020B0604020202020204" pitchFamily="34" charset="0"/>
                <a:cs typeface="Arial" panose="020B0604020202020204" pitchFamily="34" charset="0"/>
              </a:rPr>
              <a:t/>
            </a:r>
            <a:br>
              <a:rPr lang="en-US" sz="2600" dirty="0">
                <a:latin typeface="Arial" panose="020B0604020202020204" pitchFamily="34" charset="0"/>
                <a:cs typeface="Arial" panose="020B0604020202020204" pitchFamily="34" charset="0"/>
              </a:rPr>
            </a:br>
            <a:r>
              <a:rPr lang="en-US" sz="2600" b="1" dirty="0">
                <a:solidFill>
                  <a:schemeClr val="bg1"/>
                </a:solidFill>
                <a:latin typeface="Arial" panose="020B0604020202020204" pitchFamily="34" charset="0"/>
                <a:cs typeface="Arial" panose="020B0604020202020204" pitchFamily="34" charset="0"/>
              </a:rPr>
              <a:t>var, let, const</a:t>
            </a:r>
            <a:endParaRPr lang="en-US" sz="2600" dirty="0"/>
          </a:p>
        </p:txBody>
      </p:sp>
    </p:spTree>
    <p:extLst>
      <p:ext uri="{BB962C8B-B14F-4D97-AF65-F5344CB8AC3E}">
        <p14:creationId xmlns:p14="http://schemas.microsoft.com/office/powerpoint/2010/main" val="41474441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032" y="239877"/>
            <a:ext cx="4224233" cy="369332"/>
          </a:xfrm>
          <a:prstGeom prst="rect">
            <a:avLst/>
          </a:prstGeom>
        </p:spPr>
        <p:txBody>
          <a:bodyPr wrap="none">
            <a:spAutoFit/>
          </a:bodyPr>
          <a:lstStyle/>
          <a:p>
            <a:pPr algn="just"/>
            <a:r>
              <a:rPr lang="en-US" b="1" dirty="0" smtClean="0">
                <a:latin typeface="Arial" panose="020B0604020202020204" pitchFamily="34" charset="0"/>
                <a:cs typeface="Arial" panose="020B0604020202020204" pitchFamily="34" charset="0"/>
              </a:rPr>
              <a:t>* Renaming </a:t>
            </a:r>
            <a:r>
              <a:rPr lang="en-US" b="1" dirty="0">
                <a:latin typeface="Arial" panose="020B0604020202020204" pitchFamily="34" charset="0"/>
                <a:cs typeface="Arial" panose="020B0604020202020204" pitchFamily="34" charset="0"/>
              </a:rPr>
              <a:t>an Export from a Module</a:t>
            </a:r>
            <a:endParaRPr lang="en-US" b="1" i="0"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0" y="737635"/>
            <a:ext cx="9840698" cy="1390844"/>
          </a:xfrm>
          <a:prstGeom prst="rect">
            <a:avLst/>
          </a:prstGeom>
        </p:spPr>
      </p:pic>
      <p:sp>
        <p:nvSpPr>
          <p:cNvPr id="4" name="Rectangle 3"/>
          <p:cNvSpPr/>
          <p:nvPr/>
        </p:nvSpPr>
        <p:spPr>
          <a:xfrm>
            <a:off x="274032" y="2259742"/>
            <a:ext cx="3996800" cy="400110"/>
          </a:xfrm>
          <a:prstGeom prst="rect">
            <a:avLst/>
          </a:prstGeom>
        </p:spPr>
        <p:txBody>
          <a:bodyPr wrap="none">
            <a:spAutoFit/>
          </a:bodyPr>
          <a:lstStyle/>
          <a:p>
            <a:pPr algn="just"/>
            <a:r>
              <a:rPr lang="en-US" sz="2000" b="1" dirty="0">
                <a:solidFill>
                  <a:srgbClr val="181717"/>
                </a:solidFill>
                <a:latin typeface="Arial" panose="020B0604020202020204" pitchFamily="34" charset="0"/>
                <a:cs typeface="Arial" panose="020B0604020202020204" pitchFamily="34" charset="0"/>
              </a:rPr>
              <a:t>Compiling a </a:t>
            </a:r>
            <a:r>
              <a:rPr lang="en-US" sz="2000" b="1" dirty="0" smtClean="0">
                <a:solidFill>
                  <a:srgbClr val="181717"/>
                </a:solidFill>
                <a:latin typeface="Arial" panose="020B0604020202020204" pitchFamily="34" charset="0"/>
                <a:cs typeface="Arial" panose="020B0604020202020204" pitchFamily="34" charset="0"/>
              </a:rPr>
              <a:t>Typescript </a:t>
            </a:r>
            <a:r>
              <a:rPr lang="en-US" sz="2000" b="1" dirty="0">
                <a:solidFill>
                  <a:srgbClr val="181717"/>
                </a:solidFill>
                <a:latin typeface="Arial" panose="020B0604020202020204" pitchFamily="34" charset="0"/>
                <a:cs typeface="Arial" panose="020B0604020202020204" pitchFamily="34" charset="0"/>
              </a:rPr>
              <a:t>Module</a:t>
            </a:r>
            <a:endParaRPr lang="en-US" sz="2000" b="1" i="0" dirty="0">
              <a:solidFill>
                <a:srgbClr val="181717"/>
              </a:solidFill>
              <a:effectLst/>
              <a:latin typeface="Arial" panose="020B0604020202020204" pitchFamily="34" charset="0"/>
              <a:cs typeface="Arial" panose="020B0604020202020204" pitchFamily="34" charset="0"/>
            </a:endParaRPr>
          </a:p>
        </p:txBody>
      </p:sp>
      <p:sp>
        <p:nvSpPr>
          <p:cNvPr id="5" name="Rectangle 4"/>
          <p:cNvSpPr/>
          <p:nvPr/>
        </p:nvSpPr>
        <p:spPr>
          <a:xfrm>
            <a:off x="330925" y="2659852"/>
            <a:ext cx="11458304" cy="2585323"/>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We cannot use typescript modules directly in our application. We need to use the JavaScript for typescript modules. To get the JavaScript files for the typescript modules, we need to compile modules using typescript compiler.</a:t>
            </a:r>
          </a:p>
          <a:p>
            <a:pPr>
              <a:lnSpc>
                <a:spcPct val="150000"/>
              </a:lnSpc>
            </a:pPr>
            <a:r>
              <a:rPr lang="en-US" dirty="0" smtClean="0">
                <a:latin typeface="Arial" panose="020B0604020202020204" pitchFamily="34" charset="0"/>
                <a:cs typeface="Arial" panose="020B0604020202020204" pitchFamily="34" charset="0"/>
              </a:rPr>
              <a:t>Compilation of a module depends on the target environment you are aiming for. The typescript compiler generates the JavaScript code based on the module target option specified during compilation.</a:t>
            </a:r>
          </a:p>
          <a:p>
            <a:pPr>
              <a:lnSpc>
                <a:spcPct val="150000"/>
              </a:lnSpc>
            </a:pPr>
            <a:r>
              <a:rPr lang="en-US" dirty="0" smtClean="0">
                <a:latin typeface="Arial" panose="020B0604020202020204" pitchFamily="34" charset="0"/>
                <a:cs typeface="Arial" panose="020B0604020202020204" pitchFamily="34" charset="0"/>
              </a:rPr>
              <a:t>Use the following command to compile a typescript module and generate the JavaScript code.</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444138" y="5341073"/>
            <a:ext cx="3520440" cy="435475"/>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p:txBody>
      </p:sp>
      <p:sp>
        <p:nvSpPr>
          <p:cNvPr id="7" name="Rectangle 6"/>
          <p:cNvSpPr/>
          <p:nvPr/>
        </p:nvSpPr>
        <p:spPr>
          <a:xfrm>
            <a:off x="564133" y="5358881"/>
            <a:ext cx="3280449" cy="369332"/>
          </a:xfrm>
          <a:prstGeom prst="rect">
            <a:avLst/>
          </a:prstGeom>
        </p:spPr>
        <p:txBody>
          <a:bodyPr wrap="none">
            <a:spAutoFit/>
          </a:bodyPr>
          <a:lstStyle/>
          <a:p>
            <a:pPr algn="ctr"/>
            <a:r>
              <a:rPr lang="en-US" dirty="0">
                <a:solidFill>
                  <a:schemeClr val="bg1"/>
                </a:solidFill>
                <a:latin typeface="Calibri" panose="020F0502020204030204" pitchFamily="34" charset="0"/>
                <a:cs typeface="Calibri" panose="020F0502020204030204" pitchFamily="34" charset="0"/>
              </a:rPr>
              <a:t>Tsc --module &lt;target&gt; &lt;file path&gt;</a:t>
            </a:r>
          </a:p>
        </p:txBody>
      </p:sp>
    </p:spTree>
    <p:extLst>
      <p:ext uri="{BB962C8B-B14F-4D97-AF65-F5344CB8AC3E}">
        <p14:creationId xmlns:p14="http://schemas.microsoft.com/office/powerpoint/2010/main" val="4264219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 y="134027"/>
            <a:ext cx="4619919"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NAMESPACE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6004" y="656524"/>
            <a:ext cx="11575879" cy="170168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namespace is used for logical grouping of functionalities. A namespace can include interfaces, classes, functions and variables to support a single or a group of related functionalities.</a:t>
            </a:r>
          </a:p>
          <a:p>
            <a:pPr>
              <a:lnSpc>
                <a:spcPct val="150000"/>
              </a:lnSpc>
            </a:pPr>
            <a:r>
              <a:rPr lang="en-US" dirty="0" smtClean="0">
                <a:latin typeface="Arial" panose="020B0604020202020204" pitchFamily="34" charset="0"/>
                <a:cs typeface="Arial" panose="020B0604020202020204" pitchFamily="34" charset="0"/>
              </a:rPr>
              <a:t>A namespace can be created using the namespace keyword followed by the namespace name. All the interfaces, classes etc. Can be defined in the curly brackets { }.</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246004" y="2362728"/>
            <a:ext cx="10981519" cy="369332"/>
          </a:xfrm>
          <a:prstGeom prst="rect">
            <a:avLst/>
          </a:prstGeom>
        </p:spPr>
        <p:txBody>
          <a:bodyPr wrap="square">
            <a:spAutoFit/>
          </a:bodyPr>
          <a:lstStyle/>
          <a:p>
            <a:r>
              <a:rPr lang="en-US" dirty="0" smtClean="0">
                <a:solidFill>
                  <a:schemeClr val="bg1"/>
                </a:solidFill>
                <a:latin typeface="Arial" panose="020B0604020202020204" pitchFamily="34" charset="0"/>
                <a:cs typeface="Arial" panose="020B0604020202020204" pitchFamily="34" charset="0"/>
              </a:rPr>
              <a:t>Consider the following example of different string functions in the stringutilities namespace.</a:t>
            </a:r>
            <a:endParaRPr lang="en-US"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50" y="2914786"/>
            <a:ext cx="9296413" cy="2743796"/>
          </a:xfrm>
          <a:prstGeom prst="rect">
            <a:avLst/>
          </a:prstGeom>
        </p:spPr>
      </p:pic>
      <p:sp>
        <p:nvSpPr>
          <p:cNvPr id="6" name="Rectangle 5"/>
          <p:cNvSpPr/>
          <p:nvPr/>
        </p:nvSpPr>
        <p:spPr>
          <a:xfrm>
            <a:off x="246004" y="5658582"/>
            <a:ext cx="113799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StringUtility.ts file includes the namespace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which includes two simple string functions. The </a:t>
            </a:r>
            <a:r>
              <a:rPr lang="en-US" dirty="0" err="1" smtClean="0">
                <a:latin typeface="Arial" panose="020B0604020202020204" pitchFamily="34" charset="0"/>
                <a:cs typeface="Arial" panose="020B0604020202020204" pitchFamily="34" charset="0"/>
              </a:rPr>
              <a:t>StringUtility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namespace makes a logical grouping of the important string functions for our application.</a:t>
            </a:r>
          </a:p>
        </p:txBody>
      </p:sp>
    </p:spTree>
    <p:extLst>
      <p:ext uri="{BB962C8B-B14F-4D97-AF65-F5344CB8AC3E}">
        <p14:creationId xmlns:p14="http://schemas.microsoft.com/office/powerpoint/2010/main" val="1231277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843" y="808575"/>
            <a:ext cx="11517087"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By default, namespace components cannot be used in other modules or namespaces. You must export each component to make it accessible outside, using the export keyword as shown below.</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56" y="1802057"/>
            <a:ext cx="9831172" cy="2857899"/>
          </a:xfrm>
          <a:prstGeom prst="rect">
            <a:avLst/>
          </a:prstGeom>
        </p:spPr>
      </p:pic>
      <p:sp>
        <p:nvSpPr>
          <p:cNvPr id="4" name="Rectangle 3"/>
          <p:cNvSpPr/>
          <p:nvPr/>
        </p:nvSpPr>
        <p:spPr>
          <a:xfrm>
            <a:off x="572843" y="4775655"/>
            <a:ext cx="9798424"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Now, we can use the stringutility namespace elsewhere. The following JavaScript code will be generated for the above namespace.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452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5" y="590820"/>
            <a:ext cx="10526594" cy="4134427"/>
          </a:xfrm>
          <a:prstGeom prst="rect">
            <a:avLst/>
          </a:prstGeom>
        </p:spPr>
      </p:pic>
      <p:sp>
        <p:nvSpPr>
          <p:cNvPr id="3" name="Rectangle 2"/>
          <p:cNvSpPr/>
          <p:nvPr/>
        </p:nvSpPr>
        <p:spPr>
          <a:xfrm>
            <a:off x="384468" y="4958406"/>
            <a:ext cx="10327341"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As you can see, the above generated JavaScript code for the namespace uses the IIFE pattern to stop polluting the global scope.</a:t>
            </a:r>
          </a:p>
          <a:p>
            <a:pPr>
              <a:lnSpc>
                <a:spcPct val="150000"/>
              </a:lnSpc>
            </a:pPr>
            <a:r>
              <a:rPr lang="en-US" dirty="0" smtClean="0">
                <a:latin typeface="Arial" panose="020B0604020202020204" pitchFamily="34" charset="0"/>
                <a:cs typeface="Arial" panose="020B0604020202020204" pitchFamily="34" charset="0"/>
              </a:rPr>
              <a:t>Let's use the above stringutility namespace in the employee module, as shown below.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27697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23" y="309234"/>
            <a:ext cx="10109583" cy="4520545"/>
          </a:xfrm>
          <a:prstGeom prst="rect">
            <a:avLst/>
          </a:prstGeom>
        </p:spPr>
      </p:pic>
      <p:sp>
        <p:nvSpPr>
          <p:cNvPr id="3" name="Rectangle 2"/>
          <p:cNvSpPr/>
          <p:nvPr/>
        </p:nvSpPr>
        <p:spPr>
          <a:xfrm>
            <a:off x="188256" y="4829779"/>
            <a:ext cx="11438967" cy="1754326"/>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7780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233" y="232193"/>
            <a:ext cx="3989747"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GENERIC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64233" y="671006"/>
            <a:ext cx="11479532" cy="2532681"/>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When writing programs, one of the most important aspects is to build reusable components. This ensures that the program is flexible as well as scalable in the long-term.</a:t>
            </a:r>
          </a:p>
          <a:p>
            <a:pPr>
              <a:lnSpc>
                <a:spcPct val="150000"/>
              </a:lnSpc>
            </a:pPr>
            <a:r>
              <a:rPr lang="en-US" dirty="0" smtClean="0">
                <a:latin typeface="Arial" panose="020B0604020202020204" pitchFamily="34" charset="0"/>
                <a:cs typeface="Arial" panose="020B0604020202020204" pitchFamily="34" charset="0"/>
              </a:rP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p>
          <a:p>
            <a:pPr>
              <a:lnSpc>
                <a:spcPct val="150000"/>
              </a:lnSpc>
            </a:pPr>
            <a:r>
              <a:rPr lang="en-US" dirty="0" smtClean="0">
                <a:latin typeface="Arial" panose="020B0604020202020204" pitchFamily="34" charset="0"/>
                <a:cs typeface="Arial" panose="020B0604020202020204" pitchFamily="34" charset="0"/>
              </a:rPr>
              <a:t>Let's see why we need generics using the following example.</a:t>
            </a: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353880" y="3260002"/>
            <a:ext cx="10869932" cy="3281082"/>
            <a:chOff x="264233" y="3352800"/>
            <a:chExt cx="10869932" cy="3281082"/>
          </a:xfrm>
        </p:grpSpPr>
        <p:sp>
          <p:nvSpPr>
            <p:cNvPr id="5" name="Rectangle 4"/>
            <p:cNvSpPr/>
            <p:nvPr/>
          </p:nvSpPr>
          <p:spPr>
            <a:xfrm>
              <a:off x="264233" y="3352800"/>
              <a:ext cx="10869932" cy="328108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9" y="3455120"/>
              <a:ext cx="10669489" cy="3067478"/>
            </a:xfrm>
            <a:prstGeom prst="rect">
              <a:avLst/>
            </a:prstGeom>
          </p:spPr>
        </p:pic>
      </p:grpSp>
    </p:spTree>
    <p:extLst>
      <p:ext uri="{BB962C8B-B14F-4D97-AF65-F5344CB8AC3E}">
        <p14:creationId xmlns:p14="http://schemas.microsoft.com/office/powerpoint/2010/main" val="590747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4" y="3572375"/>
            <a:ext cx="9484682" cy="3047115"/>
          </a:xfrm>
          <a:prstGeom prst="rect">
            <a:avLst/>
          </a:prstGeom>
        </p:spPr>
      </p:pic>
      <p:sp>
        <p:nvSpPr>
          <p:cNvPr id="10" name="Rectangle 9"/>
          <p:cNvSpPr/>
          <p:nvPr/>
        </p:nvSpPr>
        <p:spPr>
          <a:xfrm>
            <a:off x="188259" y="96015"/>
            <a:ext cx="11707906"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p>
          <a:p>
            <a:pPr>
              <a:lnSpc>
                <a:spcPct val="150000"/>
              </a:lnSpc>
            </a:pPr>
            <a:r>
              <a:rPr lang="en-US" dirty="0">
                <a:latin typeface="Arial" panose="020B0604020202020204" pitchFamily="34" charset="0"/>
                <a:cs typeface="Arial" panose="020B0604020202020204" pitchFamily="34" charset="0"/>
              </a:rP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p>
          <a:p>
            <a:pPr>
              <a:lnSpc>
                <a:spcPct val="150000"/>
              </a:lnSpc>
            </a:pPr>
            <a:r>
              <a:rPr lang="en-US" dirty="0">
                <a:solidFill>
                  <a:schemeClr val="bg1"/>
                </a:solidFill>
                <a:latin typeface="Arial" panose="020B0604020202020204" pitchFamily="34" charset="0"/>
                <a:cs typeface="Arial" panose="020B0604020202020204" pitchFamily="34" charset="0"/>
              </a:rPr>
              <a:t>The above function can be rewritten as a generic function as below.</a:t>
            </a:r>
          </a:p>
        </p:txBody>
      </p:sp>
    </p:spTree>
    <p:extLst>
      <p:ext uri="{BB962C8B-B14F-4D97-AF65-F5344CB8AC3E}">
        <p14:creationId xmlns:p14="http://schemas.microsoft.com/office/powerpoint/2010/main" val="29121043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68" y="214264"/>
            <a:ext cx="3678956" cy="461665"/>
          </a:xfrm>
          <a:prstGeom prst="rect">
            <a:avLst/>
          </a:prstGeom>
        </p:spPr>
        <p:txBody>
          <a:bodyPr wrap="none">
            <a:spAutoFit/>
          </a:bodyPr>
          <a:lstStyle/>
          <a:p>
            <a:pPr algn="just"/>
            <a:r>
              <a:rPr lang="en-US" sz="2400" b="1" dirty="0" smtClean="0">
                <a:solidFill>
                  <a:srgbClr val="181717"/>
                </a:solidFill>
                <a:latin typeface="Calibri" panose="020F0502020204030204" pitchFamily="34" charset="0"/>
                <a:cs typeface="Calibri" panose="020F0502020204030204" pitchFamily="34" charset="0"/>
              </a:rPr>
              <a:t>MULTIPLE TYPE VARIABLES:</a:t>
            </a:r>
            <a:endParaRPr lang="en-US" sz="24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9298" y="634681"/>
            <a:ext cx="9439835"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We can specify multiple type variables with different names as shown below.</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249298" y="3633183"/>
            <a:ext cx="91440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Generic type can also be used with other non-generic types.</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55" y="1190461"/>
            <a:ext cx="10564699" cy="23434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1" y="4101760"/>
            <a:ext cx="10555173" cy="2295845"/>
          </a:xfrm>
          <a:prstGeom prst="rect">
            <a:avLst/>
          </a:prstGeom>
        </p:spPr>
      </p:pic>
    </p:spTree>
    <p:extLst>
      <p:ext uri="{BB962C8B-B14F-4D97-AF65-F5344CB8AC3E}">
        <p14:creationId xmlns:p14="http://schemas.microsoft.com/office/powerpoint/2010/main" val="26085048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52" y="250122"/>
            <a:ext cx="6073073" cy="461665"/>
          </a:xfrm>
          <a:prstGeom prst="rect">
            <a:avLst/>
          </a:prstGeom>
        </p:spPr>
        <p:txBody>
          <a:bodyPr wrap="none">
            <a:spAutoFit/>
          </a:bodyPr>
          <a:lstStyle/>
          <a:p>
            <a:pPr algn="just"/>
            <a:r>
              <a:rPr lang="en-US" sz="2400" b="1" dirty="0" smtClean="0">
                <a:solidFill>
                  <a:srgbClr val="181717"/>
                </a:solidFill>
                <a:latin typeface="Calibri" panose="020F0502020204030204" pitchFamily="34" charset="0"/>
                <a:cs typeface="Calibri" panose="020F0502020204030204" pitchFamily="34" charset="0"/>
              </a:rPr>
              <a:t>METHODS AND PROPERTIES OF GENERIC TYPE</a:t>
            </a:r>
            <a:endParaRPr lang="en-US" sz="24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35581" y="679789"/>
            <a:ext cx="11660583"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When using type variables to create generic components, typescript forces us to use only general methods which are available for every type.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90" y="1627405"/>
            <a:ext cx="10555173" cy="3639058"/>
          </a:xfrm>
          <a:prstGeom prst="rect">
            <a:avLst/>
          </a:prstGeom>
        </p:spPr>
      </p:pic>
      <p:sp>
        <p:nvSpPr>
          <p:cNvPr id="5" name="Rectangle 4"/>
          <p:cNvSpPr/>
          <p:nvPr/>
        </p:nvSpPr>
        <p:spPr>
          <a:xfrm>
            <a:off x="235581" y="5230940"/>
            <a:ext cx="11579774"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example, id.Tostring() and name.Tostring() method calls are correct because the tostring() method is available for all types. However, type specific methods such as tofixed() for number type or touppercase() for string type cannot be called. The compiler will give an error.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3314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592" y="205299"/>
            <a:ext cx="5398081"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COMPILE TYPESCRIPT PROJECT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223452" y="790074"/>
            <a:ext cx="11690642" cy="1287532"/>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As you know, typescript files can be compiled using the tsc &lt;file name&gt;.ts command. It will be tedious to compile multiple .ts files in a large project. So, typescript provides another option to compile all or certain .Ts files of the project.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223452" y="2400771"/>
            <a:ext cx="2970685" cy="523220"/>
          </a:xfrm>
          <a:prstGeom prst="rect">
            <a:avLst/>
          </a:prstGeom>
        </p:spPr>
        <p:txBody>
          <a:bodyPr wrap="none">
            <a:spAutoFit/>
          </a:bodyPr>
          <a:lstStyle/>
          <a:p>
            <a:pPr algn="just"/>
            <a:r>
              <a:rPr lang="en-US" sz="2800" b="1" dirty="0" smtClean="0">
                <a:solidFill>
                  <a:srgbClr val="181717"/>
                </a:solidFill>
                <a:latin typeface="Roboto"/>
              </a:rPr>
              <a:t>“ tsconfig.json “</a:t>
            </a:r>
            <a:endParaRPr lang="en-US" sz="2800" b="1" i="0" dirty="0">
              <a:solidFill>
                <a:srgbClr val="181717"/>
              </a:solidFill>
              <a:effectLst/>
              <a:latin typeface="Roboto"/>
            </a:endParaRPr>
          </a:p>
        </p:txBody>
      </p:sp>
      <p:sp>
        <p:nvSpPr>
          <p:cNvPr id="6" name="Rectangle 5"/>
          <p:cNvSpPr/>
          <p:nvPr/>
        </p:nvSpPr>
        <p:spPr>
          <a:xfrm>
            <a:off x="223452" y="2926188"/>
            <a:ext cx="7136572" cy="3000821"/>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Typescript supports compiling a whole project at once by including the tsconfig.Json file in the root directory.</a:t>
            </a:r>
          </a:p>
          <a:p>
            <a:pPr>
              <a:lnSpc>
                <a:spcPct val="150000"/>
              </a:lnSpc>
            </a:pPr>
            <a:r>
              <a:rPr lang="en-US" dirty="0" smtClean="0">
                <a:latin typeface="Arial" panose="020B0604020202020204" pitchFamily="34" charset="0"/>
                <a:cs typeface="Arial" panose="020B0604020202020204" pitchFamily="34" charset="0"/>
              </a:rPr>
              <a:t>The tsconfig.Json file is a simple file in JSON format where we can specify various options to tell the compiler how to compile the current project.</a:t>
            </a:r>
          </a:p>
          <a:p>
            <a:pPr>
              <a:lnSpc>
                <a:spcPct val="150000"/>
              </a:lnSpc>
            </a:pPr>
            <a:r>
              <a:rPr lang="en-US" dirty="0" smtClean="0">
                <a:latin typeface="Arial" panose="020B0604020202020204" pitchFamily="34" charset="0"/>
                <a:cs typeface="Arial" panose="020B0604020202020204" pitchFamily="34" charset="0"/>
              </a:rPr>
              <a:t>Consider the following simple project which includes two module files, one namespace file, tsconfig.Json and an html file.</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547" y="2954794"/>
            <a:ext cx="3886742" cy="2972215"/>
          </a:xfrm>
          <a:prstGeom prst="rect">
            <a:avLst/>
          </a:prstGeom>
        </p:spPr>
      </p:pic>
    </p:spTree>
    <p:extLst>
      <p:ext uri="{BB962C8B-B14F-4D97-AF65-F5344CB8AC3E}">
        <p14:creationId xmlns:p14="http://schemas.microsoft.com/office/powerpoint/2010/main" val="3506319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60" y="872894"/>
            <a:ext cx="9926435" cy="2762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834" y="4389740"/>
            <a:ext cx="9946071" cy="1466039"/>
          </a:xfrm>
          <a:prstGeom prst="rect">
            <a:avLst/>
          </a:prstGeom>
        </p:spPr>
      </p:pic>
      <p:sp>
        <p:nvSpPr>
          <p:cNvPr id="4" name="Rectangle 3"/>
          <p:cNvSpPr/>
          <p:nvPr/>
        </p:nvSpPr>
        <p:spPr>
          <a:xfrm>
            <a:off x="1068958" y="207788"/>
            <a:ext cx="5633465"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NUMBER</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5" name="Rectangle 4"/>
          <p:cNvSpPr/>
          <p:nvPr/>
        </p:nvSpPr>
        <p:spPr>
          <a:xfrm>
            <a:off x="1023279" y="3778476"/>
            <a:ext cx="5339282" cy="9706"/>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STRING</a:t>
            </a:r>
            <a:endParaRPr lang="en-US" sz="3200" b="1" i="0" dirty="0">
              <a:solidFill>
                <a:srgbClr val="18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6163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4" y="325621"/>
            <a:ext cx="11170024" cy="133882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tsconfig.Json file includes empty curly brackets { } and does not include any options. In this case, the tsc command will consider the default values for the compiler options and compile all the .Ts files in a root directory and its sub-directories.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97224" y="2758263"/>
            <a:ext cx="9332259"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tsc command will generate .js files for all .Ts files, as shown below.</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507" y="2074816"/>
            <a:ext cx="3361766" cy="3757268"/>
          </a:xfrm>
          <a:prstGeom prst="rect">
            <a:avLst/>
          </a:prstGeom>
        </p:spPr>
      </p:pic>
      <p:sp>
        <p:nvSpPr>
          <p:cNvPr id="6" name="Rectangle 5"/>
          <p:cNvSpPr/>
          <p:nvPr/>
        </p:nvSpPr>
        <p:spPr>
          <a:xfrm>
            <a:off x="197224" y="3200594"/>
            <a:ext cx="8014446" cy="2169825"/>
          </a:xfrm>
          <a:prstGeom prst="rect">
            <a:avLst/>
          </a:prstGeom>
        </p:spPr>
        <p:txBody>
          <a:bodyPr wrap="square">
            <a:spAutoFit/>
          </a:bodyPr>
          <a:lstStyle/>
          <a:p>
            <a:pPr algn="just">
              <a:lnSpc>
                <a:spcPct val="150000"/>
              </a:lnSpc>
            </a:pPr>
            <a:r>
              <a:rPr lang="en-US" dirty="0"/>
              <a:t>When using the tsc command to compile files, if a path to tsconfig.json is not specified, the compiler will look for the file in the current directory. If not found in the current directory, it will search for the tsconfig.json file in the parent directory. The compiler will not compile a project if a tsconfig file is absent.</a:t>
            </a:r>
          </a:p>
        </p:txBody>
      </p:sp>
      <p:sp>
        <p:nvSpPr>
          <p:cNvPr id="7" name="Rectangle 6"/>
          <p:cNvSpPr/>
          <p:nvPr/>
        </p:nvSpPr>
        <p:spPr>
          <a:xfrm>
            <a:off x="295836" y="1931713"/>
            <a:ext cx="2348754" cy="540364"/>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latin typeface="Arial" panose="020B0604020202020204" pitchFamily="34" charset="0"/>
                <a:cs typeface="Arial" panose="020B0604020202020204" pitchFamily="34" charset="0"/>
              </a:rPr>
              <a:t>  D:\typescript&gt;tsc</a:t>
            </a:r>
            <a:endParaRPr lang="en-US" sz="1600" dirty="0">
              <a:latin typeface="Arial" panose="020B0604020202020204" pitchFamily="34" charset="0"/>
              <a:cs typeface="Arial" panose="020B0604020202020204" pitchFamily="34" charset="0"/>
            </a:endParaRPr>
          </a:p>
        </p:txBody>
      </p:sp>
      <p:sp>
        <p:nvSpPr>
          <p:cNvPr id="9" name="Rectangle 8"/>
          <p:cNvSpPr/>
          <p:nvPr/>
        </p:nvSpPr>
        <p:spPr>
          <a:xfrm>
            <a:off x="197224" y="5370419"/>
            <a:ext cx="801444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the tsconfig.json file is not found in the root directory, then you can specify the path using the --project or -p option, as shown below.</a:t>
            </a:r>
          </a:p>
        </p:txBody>
      </p:sp>
      <p:sp>
        <p:nvSpPr>
          <p:cNvPr id="10" name="Rectangle 9"/>
          <p:cNvSpPr/>
          <p:nvPr/>
        </p:nvSpPr>
        <p:spPr>
          <a:xfrm>
            <a:off x="8507507" y="5985337"/>
            <a:ext cx="3361766" cy="5468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latin typeface="Arial" panose="020B0604020202020204" pitchFamily="34" charset="0"/>
                <a:cs typeface="Arial" panose="020B0604020202020204" pitchFamily="34" charset="0"/>
              </a:rPr>
              <a:t>  tsc </a:t>
            </a:r>
            <a:r>
              <a:rPr lang="en-US" sz="1600" dirty="0">
                <a:latin typeface="Arial" panose="020B0604020202020204" pitchFamily="34" charset="0"/>
                <a:cs typeface="Arial" panose="020B0604020202020204" pitchFamily="34" charset="0"/>
              </a:rPr>
              <a:t>-p &lt;path to tsconfig.json&gt;</a:t>
            </a:r>
          </a:p>
        </p:txBody>
      </p:sp>
    </p:spTree>
    <p:extLst>
      <p:ext uri="{BB962C8B-B14F-4D97-AF65-F5344CB8AC3E}">
        <p14:creationId xmlns:p14="http://schemas.microsoft.com/office/powerpoint/2010/main" val="13607409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88" y="269865"/>
            <a:ext cx="11492753" cy="133882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Until now, we used an empty tsconfig.Json file and so, the typescript compiler used default settings to compile the typescript files. You can set different compiler options in the "compileroptions" property in the tsconfig.Json file, as shown below.</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3560"/>
            <a:ext cx="10536120" cy="3591426"/>
          </a:xfrm>
          <a:prstGeom prst="rect">
            <a:avLst/>
          </a:prstGeom>
        </p:spPr>
      </p:pic>
      <p:sp>
        <p:nvSpPr>
          <p:cNvPr id="4" name="Rectangle 3"/>
          <p:cNvSpPr/>
          <p:nvPr/>
        </p:nvSpPr>
        <p:spPr>
          <a:xfrm>
            <a:off x="358588" y="5611941"/>
            <a:ext cx="11672047"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In the above sample tsconfig.Json file, the compileroptions specifies the custom options for the typescript compiler to use when compiling a project.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719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7" y="242064"/>
            <a:ext cx="11672047"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You can also specify specific files to be compiled by using the "files" option. The files property provides a list of all files to be compiled.</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78" y="1245784"/>
            <a:ext cx="10517068" cy="4420217"/>
          </a:xfrm>
          <a:prstGeom prst="rect">
            <a:avLst/>
          </a:prstGeom>
        </p:spPr>
      </p:pic>
      <p:sp>
        <p:nvSpPr>
          <p:cNvPr id="4" name="Rectangle 3"/>
          <p:cNvSpPr/>
          <p:nvPr/>
        </p:nvSpPr>
        <p:spPr>
          <a:xfrm>
            <a:off x="245792" y="5734932"/>
            <a:ext cx="11713125" cy="9233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 above files option includes the file names to be compiled. Here, the compiler will only compile the employee.Ts file.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5228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76" y="308847"/>
            <a:ext cx="11313459"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There are two additional properties that can be used to include or omit certain files: </a:t>
            </a:r>
            <a:r>
              <a:rPr lang="en-US" dirty="0" smtClean="0">
                <a:solidFill>
                  <a:schemeClr val="bg1"/>
                </a:solidFill>
                <a:latin typeface="Arial" panose="020B0604020202020204" pitchFamily="34" charset="0"/>
                <a:cs typeface="Arial" panose="020B0604020202020204" pitchFamily="34" charset="0"/>
              </a:rPr>
              <a:t>include</a:t>
            </a:r>
            <a:r>
              <a:rPr lang="en-US" dirty="0" smtClean="0">
                <a:latin typeface="Arial" panose="020B0604020202020204" pitchFamily="34" charset="0"/>
                <a:cs typeface="Arial" panose="020B0604020202020204" pitchFamily="34" charset="0"/>
              </a:rPr>
              <a:t> and </a:t>
            </a:r>
            <a:r>
              <a:rPr lang="en-US" dirty="0" smtClean="0">
                <a:solidFill>
                  <a:schemeClr val="bg1"/>
                </a:solidFill>
                <a:latin typeface="Arial" panose="020B0604020202020204" pitchFamily="34" charset="0"/>
                <a:cs typeface="Arial" panose="020B0604020202020204" pitchFamily="34" charset="0"/>
              </a:rPr>
              <a:t>exclude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259976" y="678179"/>
            <a:ext cx="10452847"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All files specified in </a:t>
            </a:r>
            <a:r>
              <a:rPr lang="en-US" dirty="0" smtClean="0">
                <a:solidFill>
                  <a:schemeClr val="bg1"/>
                </a:solidFill>
                <a:latin typeface="Arial" panose="020B0604020202020204" pitchFamily="34" charset="0"/>
                <a:cs typeface="Arial" panose="020B0604020202020204" pitchFamily="34" charset="0"/>
              </a:rPr>
              <a:t>include</a:t>
            </a:r>
            <a:r>
              <a:rPr lang="en-US" dirty="0" smtClean="0">
                <a:latin typeface="Arial" panose="020B0604020202020204" pitchFamily="34" charset="0"/>
                <a:cs typeface="Arial" panose="020B0604020202020204" pitchFamily="34" charset="0"/>
              </a:rPr>
              <a:t> will be compiled, except the ones specified in the exclude property.</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242046" y="1134714"/>
            <a:ext cx="11537577" cy="923330"/>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All files specified in the exclude option are excluded by the compiler. Note that if a file in include has a dependency on another file, that file cannot be specified in the exclude property.</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4" y="2340954"/>
            <a:ext cx="7664824" cy="4140528"/>
          </a:xfrm>
          <a:prstGeom prst="rect">
            <a:avLst/>
          </a:prstGeom>
        </p:spPr>
      </p:pic>
      <p:sp>
        <p:nvSpPr>
          <p:cNvPr id="7" name="Rectangle 6"/>
          <p:cNvSpPr/>
          <p:nvPr/>
        </p:nvSpPr>
        <p:spPr>
          <a:xfrm>
            <a:off x="8274423" y="2447364"/>
            <a:ext cx="2779060" cy="2308324"/>
          </a:xfrm>
          <a:prstGeom prst="rect">
            <a:avLst/>
          </a:prstGeom>
        </p:spPr>
        <p:txBody>
          <a:bodyPr wrap="square">
            <a:spAutoFit/>
          </a:bodyPr>
          <a:lstStyle/>
          <a:p>
            <a:pPr algn="just">
              <a:lnSpc>
                <a:spcPct val="150000"/>
              </a:lnSpc>
            </a:pPr>
            <a:r>
              <a:rPr lang="en-US" sz="1600" dirty="0" smtClean="0">
                <a:solidFill>
                  <a:schemeClr val="bg1"/>
                </a:solidFill>
                <a:latin typeface="Arial" panose="020B0604020202020204" pitchFamily="34" charset="0"/>
                <a:cs typeface="Arial" panose="020B0604020202020204" pitchFamily="34" charset="0"/>
              </a:rPr>
              <a:t>Thus, the tsconfig.Json file includes all the options to indicate the compiler how to compile a project. Learn more about tsconfig.Json here.</a:t>
            </a:r>
            <a:endParaRPr lang="en-US" sz="16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8274424" y="4755688"/>
            <a:ext cx="2779060" cy="523220"/>
          </a:xfrm>
          <a:prstGeom prst="rect">
            <a:avLst/>
          </a:prstGeom>
        </p:spPr>
        <p:txBody>
          <a:bodyPr wrap="square">
            <a:spAutoFit/>
          </a:bodyPr>
          <a:lstStyle/>
          <a:p>
            <a:r>
              <a:rPr lang="en-US" sz="1400" dirty="0">
                <a:solidFill>
                  <a:schemeClr val="tx2">
                    <a:lumMod val="40000"/>
                    <a:lumOff val="60000"/>
                  </a:schemeClr>
                </a:solidFill>
                <a:latin typeface="Arial" panose="020B0604020202020204" pitchFamily="34" charset="0"/>
                <a:cs typeface="Arial" panose="020B0604020202020204" pitchFamily="34" charset="0"/>
              </a:rPr>
              <a:t>https://www.typescriptlang.org/docs/handbook/tsconfig-json.html</a:t>
            </a:r>
          </a:p>
        </p:txBody>
      </p:sp>
    </p:spTree>
    <p:extLst>
      <p:ext uri="{BB962C8B-B14F-4D97-AF65-F5344CB8AC3E}">
        <p14:creationId xmlns:p14="http://schemas.microsoft.com/office/powerpoint/2010/main" val="10225999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900" y="213637"/>
            <a:ext cx="4744953" cy="584775"/>
          </a:xfrm>
          <a:prstGeom prst="rect">
            <a:avLst/>
          </a:prstGeom>
        </p:spPr>
        <p:txBody>
          <a:bodyPr wrap="none">
            <a:spAutoFit/>
          </a:bodyPr>
          <a:lstStyle/>
          <a:p>
            <a:pPr algn="just"/>
            <a:r>
              <a:rPr lang="en-US" sz="3200" b="1" dirty="0" smtClean="0">
                <a:solidFill>
                  <a:srgbClr val="181717"/>
                </a:solidFill>
                <a:latin typeface="Calibri" panose="020F0502020204030204" pitchFamily="34" charset="0"/>
                <a:cs typeface="Calibri" panose="020F0502020204030204" pitchFamily="34" charset="0"/>
              </a:rPr>
              <a:t>TYPESCRIPT - BUILD TOOLS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08314" y="670298"/>
            <a:ext cx="11555437" cy="87203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Build tools are utilities that help automate the transformation and bundling of your code into a single file. Most javascript projects use these build tools to automate the build process.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08314" y="1500270"/>
            <a:ext cx="11394831" cy="87068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There are several common build tools available that can be integrated with typescript. We will take a look at how to integrate typescript with some of these tools:</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325900" y="2367993"/>
            <a:ext cx="6096000" cy="1524007"/>
          </a:xfrm>
          <a:prstGeom prst="rect">
            <a:avLst/>
          </a:prstGeom>
        </p:spPr>
        <p:txBody>
          <a:bodyPr>
            <a:spAutoFit/>
          </a:bodyPr>
          <a:lstStyle/>
          <a:p>
            <a:pPr algn="just">
              <a:lnSpc>
                <a:spcPct val="150000"/>
              </a:lnSpc>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  Browserify</a:t>
            </a:r>
            <a:endParaRPr lang="en-US" sz="1600" b="1"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  Grunt</a:t>
            </a:r>
            <a:endParaRPr lang="en-US" sz="1600" b="1"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  Gulp</a:t>
            </a:r>
            <a:endParaRPr lang="en-US" sz="1600" b="1"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  Webpack</a:t>
            </a:r>
            <a:endParaRPr lang="en-US" sz="1600" b="1" i="0" dirty="0">
              <a:effectLst/>
              <a:latin typeface="Arial" panose="020B0604020202020204" pitchFamily="34" charset="0"/>
              <a:cs typeface="Arial" panose="020B0604020202020204" pitchFamily="34" charset="0"/>
            </a:endParaRPr>
          </a:p>
        </p:txBody>
      </p:sp>
      <p:sp>
        <p:nvSpPr>
          <p:cNvPr id="6" name="Rectangle 5"/>
          <p:cNvSpPr/>
          <p:nvPr/>
        </p:nvSpPr>
        <p:spPr>
          <a:xfrm>
            <a:off x="308314" y="4000474"/>
            <a:ext cx="1377300"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Browserify</a:t>
            </a:r>
            <a:endParaRPr lang="en-US" b="1" i="0" dirty="0">
              <a:solidFill>
                <a:schemeClr val="bg1"/>
              </a:solidFill>
              <a:effectLst/>
              <a:latin typeface="Arial" panose="020B0604020202020204" pitchFamily="34" charset="0"/>
              <a:cs typeface="Arial" panose="020B0604020202020204" pitchFamily="34" charset="0"/>
            </a:endParaRPr>
          </a:p>
        </p:txBody>
      </p:sp>
      <p:cxnSp>
        <p:nvCxnSpPr>
          <p:cNvPr id="8" name="Straight Connector 7"/>
          <p:cNvCxnSpPr/>
          <p:nvPr/>
        </p:nvCxnSpPr>
        <p:spPr>
          <a:xfrm>
            <a:off x="398585" y="277016"/>
            <a:ext cx="0" cy="608606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8585" y="4489938"/>
            <a:ext cx="6400800" cy="738554"/>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1"/>
                </a:solidFill>
                <a:latin typeface="Arial" panose="020B0604020202020204" pitchFamily="34" charset="0"/>
                <a:cs typeface="Arial" panose="020B0604020202020204" pitchFamily="34" charset="0"/>
              </a:rPr>
              <a:t>npm install </a:t>
            </a:r>
            <a:r>
              <a:rPr lang="en-US" sz="1400" dirty="0" err="1">
                <a:solidFill>
                  <a:schemeClr val="bg1"/>
                </a:solidFill>
                <a:latin typeface="Arial" panose="020B0604020202020204" pitchFamily="34" charset="0"/>
                <a:cs typeface="Arial" panose="020B0604020202020204" pitchFamily="34" charset="0"/>
              </a:rPr>
              <a:t>tsify</a:t>
            </a:r>
            <a:endParaRPr lang="en-US" sz="1400" dirty="0">
              <a:solidFill>
                <a:schemeClr val="bg1"/>
              </a:solidFill>
              <a:latin typeface="Arial" panose="020B0604020202020204" pitchFamily="34" charset="0"/>
              <a:cs typeface="Arial" panose="020B0604020202020204" pitchFamily="34" charset="0"/>
            </a:endParaRPr>
          </a:p>
          <a:p>
            <a:pPr>
              <a:lnSpc>
                <a:spcPct val="150000"/>
              </a:lnSpc>
            </a:pPr>
            <a:r>
              <a:rPr lang="en-US" sz="1400" dirty="0" err="1">
                <a:solidFill>
                  <a:schemeClr val="bg1"/>
                </a:solidFill>
                <a:latin typeface="Arial" panose="020B0604020202020204" pitchFamily="34" charset="0"/>
                <a:cs typeface="Arial" panose="020B0604020202020204" pitchFamily="34" charset="0"/>
              </a:rPr>
              <a:t>browserify</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main.ts</a:t>
            </a:r>
            <a:r>
              <a:rPr lang="en-US" sz="1400" dirty="0">
                <a:solidFill>
                  <a:schemeClr val="bg1"/>
                </a:solidFill>
                <a:latin typeface="Arial" panose="020B0604020202020204" pitchFamily="34" charset="0"/>
                <a:cs typeface="Arial" panose="020B0604020202020204" pitchFamily="34" charset="0"/>
              </a:rPr>
              <a:t> -p [ </a:t>
            </a:r>
            <a:r>
              <a:rPr lang="en-US" sz="1400" dirty="0" err="1">
                <a:solidFill>
                  <a:schemeClr val="bg1"/>
                </a:solidFill>
                <a:latin typeface="Arial" panose="020B0604020202020204" pitchFamily="34" charset="0"/>
                <a:cs typeface="Arial" panose="020B0604020202020204" pitchFamily="34" charset="0"/>
              </a:rPr>
              <a:t>tsify</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noImplicitAny</a:t>
            </a:r>
            <a:r>
              <a:rPr lang="en-US" sz="1400" dirty="0">
                <a:solidFill>
                  <a:schemeClr val="bg1"/>
                </a:solidFill>
                <a:latin typeface="Arial" panose="020B0604020202020204" pitchFamily="34" charset="0"/>
                <a:cs typeface="Arial" panose="020B0604020202020204" pitchFamily="34" charset="0"/>
              </a:rPr>
              <a:t> ] &gt; bundle.js</a:t>
            </a:r>
          </a:p>
        </p:txBody>
      </p:sp>
      <p:sp>
        <p:nvSpPr>
          <p:cNvPr id="10" name="Rectangle 9"/>
          <p:cNvSpPr/>
          <p:nvPr/>
        </p:nvSpPr>
        <p:spPr>
          <a:xfrm>
            <a:off x="308314" y="5348624"/>
            <a:ext cx="813043"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Grunt</a:t>
            </a:r>
            <a:endParaRPr lang="en-US" b="1" i="0" dirty="0">
              <a:solidFill>
                <a:srgbClr val="181717"/>
              </a:solidFill>
              <a:effectLst/>
              <a:latin typeface="Arial" panose="020B0604020202020204" pitchFamily="34" charset="0"/>
              <a:cs typeface="Arial" panose="020B0604020202020204" pitchFamily="34" charset="0"/>
            </a:endParaRPr>
          </a:p>
        </p:txBody>
      </p:sp>
      <p:sp>
        <p:nvSpPr>
          <p:cNvPr id="11" name="Rectangle 10"/>
          <p:cNvSpPr/>
          <p:nvPr/>
        </p:nvSpPr>
        <p:spPr>
          <a:xfrm>
            <a:off x="398585" y="582643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1"/>
                </a:solidFill>
                <a:latin typeface="Arial" panose="020B0604020202020204" pitchFamily="34" charset="0"/>
                <a:cs typeface="Arial" panose="020B0604020202020204" pitchFamily="34" charset="0"/>
              </a:rPr>
              <a:t>npm install grunt-ts</a:t>
            </a:r>
          </a:p>
        </p:txBody>
      </p:sp>
    </p:spTree>
    <p:extLst>
      <p:ext uri="{BB962C8B-B14F-4D97-AF65-F5344CB8AC3E}">
        <p14:creationId xmlns:p14="http://schemas.microsoft.com/office/powerpoint/2010/main" val="1241535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59" y="178749"/>
            <a:ext cx="4716035" cy="456535"/>
          </a:xfrm>
          <a:prstGeom prst="rect">
            <a:avLst/>
          </a:prstGeom>
        </p:spPr>
        <p:txBody>
          <a:bodyPr wrap="none">
            <a:spAutoFit/>
          </a:bodyPr>
          <a:lstStyle/>
          <a:p>
            <a:pPr>
              <a:lnSpc>
                <a:spcPct val="150000"/>
              </a:lnSpc>
            </a:pPr>
            <a:r>
              <a:rPr lang="en-US" dirty="0" smtClean="0">
                <a:latin typeface="Arial" panose="020B0604020202020204" pitchFamily="34" charset="0"/>
                <a:cs typeface="Arial" panose="020B0604020202020204" pitchFamily="34" charset="0"/>
              </a:rPr>
              <a:t>You will need to include the grunt config file:</a:t>
            </a:r>
            <a:endParaRPr lang="en-US" dirty="0">
              <a:latin typeface="Arial" panose="020B0604020202020204" pitchFamily="34" charset="0"/>
              <a:cs typeface="Arial" panose="020B0604020202020204" pitchFamily="34" charset="0"/>
            </a:endParaRPr>
          </a:p>
        </p:txBody>
      </p:sp>
      <p:grpSp>
        <p:nvGrpSpPr>
          <p:cNvPr id="5" name="Group 4"/>
          <p:cNvGrpSpPr/>
          <p:nvPr/>
        </p:nvGrpSpPr>
        <p:grpSpPr>
          <a:xfrm>
            <a:off x="375134" y="767859"/>
            <a:ext cx="7426569" cy="3593123"/>
            <a:chOff x="275488" y="633042"/>
            <a:chExt cx="7426569" cy="3593123"/>
          </a:xfrm>
          <a:solidFill>
            <a:srgbClr val="D8E5EE"/>
          </a:solidFill>
        </p:grpSpPr>
        <p:sp>
          <p:nvSpPr>
            <p:cNvPr id="4" name="Rectangle 3"/>
            <p:cNvSpPr/>
            <p:nvPr/>
          </p:nvSpPr>
          <p:spPr>
            <a:xfrm>
              <a:off x="275488" y="633042"/>
              <a:ext cx="7426569" cy="3593123"/>
            </a:xfrm>
            <a:prstGeom prst="rect">
              <a:avLst/>
            </a:prstGeom>
            <a:grp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87" y="739671"/>
              <a:ext cx="7206757" cy="3386853"/>
            </a:xfrm>
            <a:prstGeom prst="rect">
              <a:avLst/>
            </a:prstGeom>
            <a:grpFill/>
            <a:ln>
              <a:solidFill>
                <a:srgbClr val="D8E5EE"/>
              </a:solidFill>
            </a:ln>
          </p:spPr>
        </p:pic>
      </p:grpSp>
      <p:sp>
        <p:nvSpPr>
          <p:cNvPr id="6" name="Rectangle 5"/>
          <p:cNvSpPr/>
          <p:nvPr/>
        </p:nvSpPr>
        <p:spPr>
          <a:xfrm>
            <a:off x="268969" y="4458385"/>
            <a:ext cx="704049" cy="369332"/>
          </a:xfrm>
          <a:prstGeom prst="rect">
            <a:avLst/>
          </a:prstGeom>
        </p:spPr>
        <p:txBody>
          <a:bodyPr wrap="square">
            <a:spAutoFit/>
          </a:bodyPr>
          <a:lstStyle/>
          <a:p>
            <a:pPr algn="just"/>
            <a:r>
              <a:rPr lang="en-US" b="1" dirty="0">
                <a:solidFill>
                  <a:srgbClr val="181717"/>
                </a:solidFill>
                <a:latin typeface="Arial" panose="020B0604020202020204" pitchFamily="34" charset="0"/>
                <a:cs typeface="Arial" panose="020B0604020202020204" pitchFamily="34" charset="0"/>
              </a:rPr>
              <a:t>Gulp</a:t>
            </a:r>
            <a:endParaRPr lang="en-US" b="1" i="0" dirty="0">
              <a:solidFill>
                <a:srgbClr val="181717"/>
              </a:solidFill>
              <a:effectLst/>
              <a:latin typeface="Arial" panose="020B0604020202020204" pitchFamily="34" charset="0"/>
              <a:cs typeface="Arial" panose="020B0604020202020204" pitchFamily="34" charset="0"/>
            </a:endParaRPr>
          </a:p>
        </p:txBody>
      </p:sp>
      <p:sp>
        <p:nvSpPr>
          <p:cNvPr id="7" name="Rectangle 6"/>
          <p:cNvSpPr/>
          <p:nvPr/>
        </p:nvSpPr>
        <p:spPr>
          <a:xfrm>
            <a:off x="375134" y="4942706"/>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gulp-typescript</a:t>
            </a:r>
          </a:p>
        </p:txBody>
      </p:sp>
      <p:sp>
        <p:nvSpPr>
          <p:cNvPr id="8" name="Rectangle 7"/>
          <p:cNvSpPr/>
          <p:nvPr/>
        </p:nvSpPr>
        <p:spPr>
          <a:xfrm>
            <a:off x="310191" y="5579190"/>
            <a:ext cx="4574970" cy="456535"/>
          </a:xfrm>
          <a:prstGeom prst="rect">
            <a:avLst/>
          </a:prstGeom>
        </p:spPr>
        <p:txBody>
          <a:bodyPr wrap="none">
            <a:spAutoFit/>
          </a:bodyPr>
          <a:lstStyle/>
          <a:p>
            <a:pPr>
              <a:lnSpc>
                <a:spcPct val="150000"/>
              </a:lnSpc>
            </a:pPr>
            <a:r>
              <a:rPr lang="en-US" dirty="0" smtClean="0">
                <a:latin typeface="Arial" panose="020B0604020202020204" pitchFamily="34" charset="0"/>
                <a:cs typeface="Arial" panose="020B0604020202020204" pitchFamily="34" charset="0"/>
              </a:rPr>
              <a:t>You will need to include the gulp config file: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10862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198" y="492368"/>
            <a:ext cx="6453554" cy="3089030"/>
            <a:chOff x="257906" y="298937"/>
            <a:chExt cx="6453554" cy="3089030"/>
          </a:xfrm>
        </p:grpSpPr>
        <p:sp>
          <p:nvSpPr>
            <p:cNvPr id="3" name="Rectangle 2"/>
            <p:cNvSpPr/>
            <p:nvPr/>
          </p:nvSpPr>
          <p:spPr>
            <a:xfrm>
              <a:off x="257906" y="298937"/>
              <a:ext cx="6453554" cy="3089030"/>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44" y="395677"/>
              <a:ext cx="6256834" cy="2895121"/>
            </a:xfrm>
            <a:prstGeom prst="rect">
              <a:avLst/>
            </a:prstGeom>
          </p:spPr>
        </p:pic>
      </p:grpSp>
      <p:sp>
        <p:nvSpPr>
          <p:cNvPr id="5" name="Rectangle 4"/>
          <p:cNvSpPr/>
          <p:nvPr/>
        </p:nvSpPr>
        <p:spPr>
          <a:xfrm>
            <a:off x="346909" y="3760150"/>
            <a:ext cx="1193596"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Webpack</a:t>
            </a:r>
            <a:endParaRPr lang="en-US" b="1" i="0" dirty="0">
              <a:solidFill>
                <a:schemeClr val="bg1"/>
              </a:solidFill>
              <a:effectLst/>
              <a:latin typeface="Arial" panose="020B0604020202020204" pitchFamily="34" charset="0"/>
              <a:cs typeface="Arial" panose="020B0604020202020204" pitchFamily="34" charset="0"/>
            </a:endParaRPr>
          </a:p>
        </p:txBody>
      </p:sp>
      <p:sp>
        <p:nvSpPr>
          <p:cNvPr id="6" name="Rectangle 5"/>
          <p:cNvSpPr/>
          <p:nvPr/>
        </p:nvSpPr>
        <p:spPr>
          <a:xfrm>
            <a:off x="457198" y="4198291"/>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ts-loader --save-dev</a:t>
            </a:r>
          </a:p>
        </p:txBody>
      </p:sp>
      <p:sp>
        <p:nvSpPr>
          <p:cNvPr id="7" name="Rectangle 6"/>
          <p:cNvSpPr/>
          <p:nvPr/>
        </p:nvSpPr>
        <p:spPr>
          <a:xfrm>
            <a:off x="457198" y="522406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awesome-typescript-loader</a:t>
            </a:r>
          </a:p>
        </p:txBody>
      </p:sp>
      <p:sp>
        <p:nvSpPr>
          <p:cNvPr id="8" name="Rectangle 7"/>
          <p:cNvSpPr/>
          <p:nvPr/>
        </p:nvSpPr>
        <p:spPr>
          <a:xfrm>
            <a:off x="370357" y="4803746"/>
            <a:ext cx="5309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OR</a:t>
            </a:r>
          </a:p>
        </p:txBody>
      </p:sp>
      <p:sp>
        <p:nvSpPr>
          <p:cNvPr id="9" name="Rectangle 8"/>
          <p:cNvSpPr/>
          <p:nvPr/>
        </p:nvSpPr>
        <p:spPr>
          <a:xfrm>
            <a:off x="370357" y="5811688"/>
            <a:ext cx="7911998" cy="456535"/>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You will need to include the webpack.Config.Js config file: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9725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935" y="269626"/>
            <a:ext cx="10503877" cy="4882661"/>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19" y="390392"/>
            <a:ext cx="10268187" cy="4673978"/>
          </a:xfrm>
          <a:prstGeom prst="rect">
            <a:avLst/>
          </a:prstGeom>
        </p:spPr>
      </p:pic>
      <p:sp>
        <p:nvSpPr>
          <p:cNvPr id="4" name="Rectangle 3"/>
          <p:cNvSpPr/>
          <p:nvPr/>
        </p:nvSpPr>
        <p:spPr>
          <a:xfrm>
            <a:off x="9535478" y="6474644"/>
            <a:ext cx="2534668" cy="261610"/>
          </a:xfrm>
          <a:prstGeom prst="rect">
            <a:avLst/>
          </a:prstGeom>
        </p:spPr>
        <p:txBody>
          <a:bodyPr wrap="none">
            <a:spAutoFit/>
          </a:bodyPr>
          <a:lstStyle/>
          <a:p>
            <a:r>
              <a:rPr lang="en-US" sz="1100" dirty="0">
                <a:solidFill>
                  <a:schemeClr val="bg1"/>
                </a:solidFill>
              </a:rPr>
              <a:t>Created by Fatemeh </a:t>
            </a:r>
            <a:r>
              <a:rPr lang="en-US" sz="1100" dirty="0" smtClean="0">
                <a:solidFill>
                  <a:schemeClr val="bg1"/>
                </a:solidFill>
              </a:rPr>
              <a:t>Qasemkhnai</a:t>
            </a:r>
            <a:endParaRPr lang="en-US" sz="1100" dirty="0">
              <a:solidFill>
                <a:schemeClr val="bg1"/>
              </a:solidFill>
            </a:endParaRPr>
          </a:p>
        </p:txBody>
      </p:sp>
    </p:spTree>
    <p:extLst>
      <p:ext uri="{BB962C8B-B14F-4D97-AF65-F5344CB8AC3E}">
        <p14:creationId xmlns:p14="http://schemas.microsoft.com/office/powerpoint/2010/main" val="378643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759" y="1812528"/>
            <a:ext cx="5747086"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BOOLEAN</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30" y="2616566"/>
            <a:ext cx="2657846" cy="428685"/>
          </a:xfrm>
          <a:prstGeom prst="rect">
            <a:avLst/>
          </a:prstGeom>
        </p:spPr>
      </p:pic>
      <p:sp>
        <p:nvSpPr>
          <p:cNvPr id="4" name="Rectangle 3"/>
          <p:cNvSpPr/>
          <p:nvPr/>
        </p:nvSpPr>
        <p:spPr>
          <a:xfrm>
            <a:off x="866815" y="3329298"/>
            <a:ext cx="10747445" cy="1703030"/>
          </a:xfrm>
          <a:prstGeom prst="rect">
            <a:avLst/>
          </a:prstGeom>
        </p:spPr>
        <p:txBody>
          <a:bodyPr wrap="square">
            <a:spAutoFit/>
          </a:bodyPr>
          <a:lstStyle/>
          <a:p>
            <a:pPr>
              <a:lnSpc>
                <a:spcPct val="150000"/>
              </a:lnSpc>
            </a:pPr>
            <a:r>
              <a:rPr lang="en-US" b="0" i="0" dirty="0" smtClean="0">
                <a:effectLst/>
                <a:latin typeface="Arial" panose="020B0604020202020204" pitchFamily="34" charset="0"/>
                <a:cs typeface="Arial" panose="020B0604020202020204" pitchFamily="34" charset="0"/>
              </a:rP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4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814" y="404243"/>
            <a:ext cx="4993418" cy="584775"/>
          </a:xfrm>
          <a:prstGeom prst="rect">
            <a:avLst/>
          </a:prstGeom>
        </p:spPr>
        <p:txBody>
          <a:bodyPr wrap="none">
            <a:spAutoFit/>
          </a:bodyPr>
          <a:lstStyle/>
          <a:p>
            <a:pPr algn="just"/>
            <a:r>
              <a:rPr lang="en-US" sz="3200" b="1" i="0" dirty="0" smtClean="0">
                <a:solidFill>
                  <a:srgbClr val="181717"/>
                </a:solidFill>
                <a:effectLst/>
                <a:latin typeface="Calibri" panose="020F0502020204030204" pitchFamily="34" charset="0"/>
                <a:cs typeface="Calibri" panose="020F0502020204030204" pitchFamily="34" charset="0"/>
              </a:rPr>
              <a:t>TypeScript Data Type - Array</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825814" y="2113525"/>
            <a:ext cx="8534400" cy="1507067"/>
          </a:xfrm>
        </p:spPr>
        <p:txBody>
          <a:bodyPr>
            <a:normAutofit fontScale="90000"/>
          </a:bodyPr>
          <a:lstStyle/>
          <a:p>
            <a:pPr>
              <a:lnSpc>
                <a:spcPct val="150000"/>
              </a:lnSpc>
            </a:pPr>
            <a:r>
              <a:rPr lang="en-US" sz="2000" cap="none" dirty="0" smtClean="0">
                <a:latin typeface="Arial" panose="020B0604020202020204" pitchFamily="34" charset="0"/>
                <a:cs typeface="Arial" panose="020B0604020202020204" pitchFamily="34" charset="0"/>
              </a:rPr>
              <a:t/>
            </a:r>
            <a:br>
              <a:rPr lang="en-US" sz="2000" cap="none" dirty="0" smtClean="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1. Using square brackets. This method is similar to how you would declare arrays in JavaScript.</a:t>
            </a:r>
            <a:br>
              <a:rPr lang="en-US" sz="2000" cap="none" dirty="0" smtClean="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
            </a:r>
            <a:br>
              <a:rPr lang="en-US" sz="2000" cap="none" dirty="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
            </a:r>
            <a:br>
              <a:rPr lang="en-US" sz="2000" cap="none" dirty="0" smtClean="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2. Using a generic array type, array&lt;element type&gt;.</a:t>
            </a:r>
            <a:r>
              <a:rPr lang="en-US" dirty="0" smtClean="0"/>
              <a:t/>
            </a:r>
            <a:br>
              <a:rPr lang="en-US" dirty="0" smtClean="0"/>
            </a:br>
            <a:r>
              <a:rPr lang="en-US" dirty="0"/>
              <a:t/>
            </a:r>
            <a:br>
              <a:rPr lang="en-US" dirty="0"/>
            </a:br>
            <a:r>
              <a:rPr lang="en-US" sz="1800" cap="none" dirty="0">
                <a:latin typeface="Arial" panose="020B0604020202020204" pitchFamily="34" charset="0"/>
                <a:cs typeface="Arial" panose="020B0604020202020204" pitchFamily="34" charset="0"/>
              </a:rPr>
              <a:t/>
            </a:r>
            <a:br>
              <a:rPr lang="en-US" sz="1800" cap="none" dirty="0">
                <a:latin typeface="Arial" panose="020B0604020202020204" pitchFamily="34" charset="0"/>
                <a:cs typeface="Arial" panose="020B0604020202020204" pitchFamily="34" charset="0"/>
              </a:rPr>
            </a:br>
            <a:r>
              <a:rPr lang="en-US" sz="2000" cap="none" dirty="0" smtClean="0">
                <a:latin typeface="Arial" panose="020B0604020202020204" pitchFamily="34" charset="0"/>
                <a:cs typeface="Arial" panose="020B0604020202020204" pitchFamily="34" charset="0"/>
              </a:rPr>
              <a:t>Of course, you can always initialize an array like shown below, but you will not get the advantage of typescript's type system.</a:t>
            </a:r>
            <a:endParaRPr lang="en-US" sz="2000" cap="none"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4" y="2174567"/>
            <a:ext cx="4648849" cy="400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14" y="3415776"/>
            <a:ext cx="5087060" cy="40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14" y="5293916"/>
            <a:ext cx="5182323" cy="400106"/>
          </a:xfrm>
          <a:prstGeom prst="rect">
            <a:avLst/>
          </a:prstGeom>
        </p:spPr>
      </p:pic>
    </p:spTree>
    <p:extLst>
      <p:ext uri="{BB962C8B-B14F-4D97-AF65-F5344CB8AC3E}">
        <p14:creationId xmlns:p14="http://schemas.microsoft.com/office/powerpoint/2010/main" val="1143491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6264</TotalTime>
  <Words>5230</Words>
  <Application>Microsoft Office PowerPoint</Application>
  <PresentationFormat>Widescreen</PresentationFormat>
  <Paragraphs>266</Paragraphs>
  <Slides>77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Century Gothic</vt:lpstr>
      <vt:lpstr>Roboto</vt:lpstr>
      <vt:lpstr>Verdana</vt:lpstr>
      <vt:lpstr>Wingdings</vt:lpstr>
      <vt:lpstr>Wingdings 3</vt:lpstr>
      <vt:lpstr>Slice</vt:lpstr>
      <vt:lpstr>TYPESCRIPT</vt:lpstr>
      <vt:lpstr>A brief history of typescript in 2010, anders hejlsberg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 The first version of typescript (typescript 0.8) released to the public October 2012. The latest version of typescript (typescript 3.0) was released to the public in July 2018.</vt:lpstr>
      <vt:lpstr>Why typescript? Typescript is open source. Typescript simplifies JavaScript code, making it easier to read and debug. Typescript is a superset of ES3, ES5, and ES6. Typescript will save developers time. Typescript code can be compiled as per ES5 and ES6 standards to support the latest browser. Typescript can help us to avoid painful bugs that developers commonly run into when writing JavaScript by type checking the code. Typescript is nothing but JavaScript with some additional features. …</vt:lpstr>
      <vt:lpstr>Typescript features Cross-platform: typescript runs on any platform that JavaScript runs on. The typescript compiler can be installed on any operating system such as windows, mac os and Linux. Object oriented language: typescript provides powerful features such as classes, interfaces, and modules. You can write pure object-oriented code for client-side as well as server-side development. Static type-checking: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 Optional static typing: typescript also allows optional static typing if you would rather use JavaScript's dynamic typing. DOM manipulation: just like JavaScript, typescript can be used to manipulate the DOM for adding or removing elements. ES 6 features: typescript includes most features of planned ECMAScript 2015 (ES 6, 7) such as class, interface, arrow functions etc. </vt:lpstr>
      <vt:lpstr>Setup Development Environment Install typescript using node.Js package manager (npm). Install the typescript plug-in in your IDE (integrated development environment).    Typescript Playground Typescript provides an online playground https://www.Typescriptlang.Org/play to write and test your code on the fly without the need to download or install anything.</vt:lpstr>
      <vt:lpstr>PowerPoint Presentation</vt:lpstr>
      <vt:lpstr>PowerPoint Presentation</vt:lpstr>
      <vt:lpstr>PowerPoint Presentation</vt:lpstr>
      <vt:lpstr> 1. Using square brackets. This method is similar to how you would declare arrays in JavaScript.   2. Using a generic array type, array&lt;element type&gt;.   Of course, you can always initialize an array like shown below, but you will not get the advantage of typescript's type system.</vt:lpstr>
      <vt:lpstr>PowerPoint Presentation</vt:lpstr>
      <vt:lpstr>TypeScript Data Type - Tuple Typescript introduced a new data type called tuple. There are other data types such as number, string, boolean etc. In typescript which only store a value of that particular data type. Tuple is a new data type which includes two set of values of different data types.</vt:lpstr>
      <vt:lpstr>PowerPoint Presentation</vt:lpstr>
      <vt:lpstr>TypeScript Data Type - Enum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Windows User</dc:creator>
  <cp:lastModifiedBy>Windows User</cp:lastModifiedBy>
  <cp:revision>103</cp:revision>
  <dcterms:created xsi:type="dcterms:W3CDTF">2019-12-07T07:16:01Z</dcterms:created>
  <dcterms:modified xsi:type="dcterms:W3CDTF">2020-03-23T19:25:52Z</dcterms:modified>
  <cp:contentStatus/>
</cp:coreProperties>
</file>