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4"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CCE17-2D18-153D-EDC0-E81FE149E7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AB9743-B56A-11EF-B175-1A604FEE12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8467AF-8155-2580-0E34-103AA62B6D59}"/>
              </a:ext>
            </a:extLst>
          </p:cNvPr>
          <p:cNvSpPr>
            <a:spLocks noGrp="1"/>
          </p:cNvSpPr>
          <p:nvPr>
            <p:ph type="dt" sz="half" idx="10"/>
          </p:nvPr>
        </p:nvSpPr>
        <p:spPr/>
        <p:txBody>
          <a:bodyPr/>
          <a:lstStyle/>
          <a:p>
            <a:fld id="{B6B00D4A-EF7D-42D9-8DD4-D61231C15FE5}" type="datetimeFigureOut">
              <a:rPr lang="en-US" smtClean="0"/>
              <a:t>11/17/2024</a:t>
            </a:fld>
            <a:endParaRPr lang="en-US"/>
          </a:p>
        </p:txBody>
      </p:sp>
      <p:sp>
        <p:nvSpPr>
          <p:cNvPr id="5" name="Footer Placeholder 4">
            <a:extLst>
              <a:ext uri="{FF2B5EF4-FFF2-40B4-BE49-F238E27FC236}">
                <a16:creationId xmlns:a16="http://schemas.microsoft.com/office/drawing/2014/main" id="{632F8B06-3FCA-B748-61C3-3EEBD8E7C1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46E5CB-05F5-4DCA-E893-51C0333CD436}"/>
              </a:ext>
            </a:extLst>
          </p:cNvPr>
          <p:cNvSpPr>
            <a:spLocks noGrp="1"/>
          </p:cNvSpPr>
          <p:nvPr>
            <p:ph type="sldNum" sz="quarter" idx="12"/>
          </p:nvPr>
        </p:nvSpPr>
        <p:spPr/>
        <p:txBody>
          <a:bodyPr/>
          <a:lstStyle/>
          <a:p>
            <a:fld id="{EC56E21B-956A-4BF8-9F0C-8E3A4D10C56A}" type="slidenum">
              <a:rPr lang="en-US" smtClean="0"/>
              <a:t>‹#›</a:t>
            </a:fld>
            <a:endParaRPr lang="en-US"/>
          </a:p>
        </p:txBody>
      </p:sp>
    </p:spTree>
    <p:extLst>
      <p:ext uri="{BB962C8B-B14F-4D97-AF65-F5344CB8AC3E}">
        <p14:creationId xmlns:p14="http://schemas.microsoft.com/office/powerpoint/2010/main" val="2317462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C651-44D0-2509-068C-5AF32EE8F9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22074B-209A-9D11-F8CA-17FE947635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CBF262-CC2E-E393-D2AE-95180BF2579B}"/>
              </a:ext>
            </a:extLst>
          </p:cNvPr>
          <p:cNvSpPr>
            <a:spLocks noGrp="1"/>
          </p:cNvSpPr>
          <p:nvPr>
            <p:ph type="dt" sz="half" idx="10"/>
          </p:nvPr>
        </p:nvSpPr>
        <p:spPr/>
        <p:txBody>
          <a:bodyPr/>
          <a:lstStyle/>
          <a:p>
            <a:fld id="{B6B00D4A-EF7D-42D9-8DD4-D61231C15FE5}" type="datetimeFigureOut">
              <a:rPr lang="en-US" smtClean="0"/>
              <a:t>11/17/2024</a:t>
            </a:fld>
            <a:endParaRPr lang="en-US"/>
          </a:p>
        </p:txBody>
      </p:sp>
      <p:sp>
        <p:nvSpPr>
          <p:cNvPr id="5" name="Footer Placeholder 4">
            <a:extLst>
              <a:ext uri="{FF2B5EF4-FFF2-40B4-BE49-F238E27FC236}">
                <a16:creationId xmlns:a16="http://schemas.microsoft.com/office/drawing/2014/main" id="{CBC07187-FC6C-3A66-5EFC-7EE6AD3639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2F183-41CB-93A9-93F7-A5E506CC76FB}"/>
              </a:ext>
            </a:extLst>
          </p:cNvPr>
          <p:cNvSpPr>
            <a:spLocks noGrp="1"/>
          </p:cNvSpPr>
          <p:nvPr>
            <p:ph type="sldNum" sz="quarter" idx="12"/>
          </p:nvPr>
        </p:nvSpPr>
        <p:spPr/>
        <p:txBody>
          <a:bodyPr/>
          <a:lstStyle/>
          <a:p>
            <a:fld id="{EC56E21B-956A-4BF8-9F0C-8E3A4D10C56A}" type="slidenum">
              <a:rPr lang="en-US" smtClean="0"/>
              <a:t>‹#›</a:t>
            </a:fld>
            <a:endParaRPr lang="en-US"/>
          </a:p>
        </p:txBody>
      </p:sp>
    </p:spTree>
    <p:extLst>
      <p:ext uri="{BB962C8B-B14F-4D97-AF65-F5344CB8AC3E}">
        <p14:creationId xmlns:p14="http://schemas.microsoft.com/office/powerpoint/2010/main" val="1999440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EB3113-BC0B-7BB9-DF29-A9EAA458A8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85B50F-E9AF-EB66-DF52-A7EFBD0E9C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F8EF3D-D878-4FD1-2896-EAC34454E248}"/>
              </a:ext>
            </a:extLst>
          </p:cNvPr>
          <p:cNvSpPr>
            <a:spLocks noGrp="1"/>
          </p:cNvSpPr>
          <p:nvPr>
            <p:ph type="dt" sz="half" idx="10"/>
          </p:nvPr>
        </p:nvSpPr>
        <p:spPr/>
        <p:txBody>
          <a:bodyPr/>
          <a:lstStyle/>
          <a:p>
            <a:fld id="{B6B00D4A-EF7D-42D9-8DD4-D61231C15FE5}" type="datetimeFigureOut">
              <a:rPr lang="en-US" smtClean="0"/>
              <a:t>11/17/2024</a:t>
            </a:fld>
            <a:endParaRPr lang="en-US"/>
          </a:p>
        </p:txBody>
      </p:sp>
      <p:sp>
        <p:nvSpPr>
          <p:cNvPr id="5" name="Footer Placeholder 4">
            <a:extLst>
              <a:ext uri="{FF2B5EF4-FFF2-40B4-BE49-F238E27FC236}">
                <a16:creationId xmlns:a16="http://schemas.microsoft.com/office/drawing/2014/main" id="{4AAFEC08-F214-CF8C-4287-B403BEFCEF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044866-DD2C-2804-7500-4D1E701D5A98}"/>
              </a:ext>
            </a:extLst>
          </p:cNvPr>
          <p:cNvSpPr>
            <a:spLocks noGrp="1"/>
          </p:cNvSpPr>
          <p:nvPr>
            <p:ph type="sldNum" sz="quarter" idx="12"/>
          </p:nvPr>
        </p:nvSpPr>
        <p:spPr/>
        <p:txBody>
          <a:bodyPr/>
          <a:lstStyle/>
          <a:p>
            <a:fld id="{EC56E21B-956A-4BF8-9F0C-8E3A4D10C56A}" type="slidenum">
              <a:rPr lang="en-US" smtClean="0"/>
              <a:t>‹#›</a:t>
            </a:fld>
            <a:endParaRPr lang="en-US"/>
          </a:p>
        </p:txBody>
      </p:sp>
    </p:spTree>
    <p:extLst>
      <p:ext uri="{BB962C8B-B14F-4D97-AF65-F5344CB8AC3E}">
        <p14:creationId xmlns:p14="http://schemas.microsoft.com/office/powerpoint/2010/main" val="2530193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106F-A246-2E48-9544-E8146AB80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29C53-2CA9-764A-93AB-ECAD546B0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C782C-8745-7347-B6AC-4D8772289B98}"/>
              </a:ext>
            </a:extLst>
          </p:cNvPr>
          <p:cNvSpPr>
            <a:spLocks noGrp="1"/>
          </p:cNvSpPr>
          <p:nvPr>
            <p:ph type="dt" sz="half" idx="10"/>
          </p:nvPr>
        </p:nvSpPr>
        <p:spPr/>
        <p:txBody>
          <a:bodyPr/>
          <a:lstStyle/>
          <a:p>
            <a:fld id="{37A2730A-859E-B540-ADF3-E97069AD1FDB}" type="datetimeFigureOut">
              <a:rPr lang="en-US" smtClean="0"/>
              <a:t>11/17/2024</a:t>
            </a:fld>
            <a:endParaRPr lang="en-US"/>
          </a:p>
        </p:txBody>
      </p:sp>
      <p:sp>
        <p:nvSpPr>
          <p:cNvPr id="5" name="Footer Placeholder 4">
            <a:extLst>
              <a:ext uri="{FF2B5EF4-FFF2-40B4-BE49-F238E27FC236}">
                <a16:creationId xmlns:a16="http://schemas.microsoft.com/office/drawing/2014/main" id="{0A1CFD0D-118D-4441-A91C-1B836A28A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B8388-0632-6942-96AC-2D619404EDC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80246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EA2F-4473-0948-AB43-EBE335118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8B151-747D-604F-903D-9A920F3178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47E0C-8A67-AE45-9E33-B90E65F82661}"/>
              </a:ext>
            </a:extLst>
          </p:cNvPr>
          <p:cNvSpPr>
            <a:spLocks noGrp="1"/>
          </p:cNvSpPr>
          <p:nvPr>
            <p:ph type="dt" sz="half" idx="10"/>
          </p:nvPr>
        </p:nvSpPr>
        <p:spPr/>
        <p:txBody>
          <a:bodyPr/>
          <a:lstStyle/>
          <a:p>
            <a:fld id="{37A2730A-859E-B540-ADF3-E97069AD1FDB}" type="datetimeFigureOut">
              <a:rPr lang="en-US" smtClean="0"/>
              <a:t>11/17/2024</a:t>
            </a:fld>
            <a:endParaRPr lang="en-US"/>
          </a:p>
        </p:txBody>
      </p:sp>
      <p:sp>
        <p:nvSpPr>
          <p:cNvPr id="5" name="Footer Placeholder 4">
            <a:extLst>
              <a:ext uri="{FF2B5EF4-FFF2-40B4-BE49-F238E27FC236}">
                <a16:creationId xmlns:a16="http://schemas.microsoft.com/office/drawing/2014/main" id="{702C27D1-B1FA-884E-BB86-6AA912AD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0875C-8A74-6B43-8AF6-63659F8EC74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898271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3F97-6513-314A-BEB3-8AC3A43CE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AC1008-6364-A640-BA0B-D8775884B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5AB27E-7D19-9148-AFBE-D10DF7C15B9E}"/>
              </a:ext>
            </a:extLst>
          </p:cNvPr>
          <p:cNvSpPr>
            <a:spLocks noGrp="1"/>
          </p:cNvSpPr>
          <p:nvPr>
            <p:ph type="dt" sz="half" idx="10"/>
          </p:nvPr>
        </p:nvSpPr>
        <p:spPr/>
        <p:txBody>
          <a:bodyPr/>
          <a:lstStyle/>
          <a:p>
            <a:fld id="{37A2730A-859E-B540-ADF3-E97069AD1FDB}" type="datetimeFigureOut">
              <a:rPr lang="en-US" smtClean="0"/>
              <a:t>11/17/2024</a:t>
            </a:fld>
            <a:endParaRPr lang="en-US"/>
          </a:p>
        </p:txBody>
      </p:sp>
      <p:sp>
        <p:nvSpPr>
          <p:cNvPr id="5" name="Footer Placeholder 4">
            <a:extLst>
              <a:ext uri="{FF2B5EF4-FFF2-40B4-BE49-F238E27FC236}">
                <a16:creationId xmlns:a16="http://schemas.microsoft.com/office/drawing/2014/main" id="{FF17AB2F-DBDD-3343-AB56-539EF251B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2543B-D933-004D-99FF-224DE8B9700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73261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5657-C487-1D4B-9C65-4DD0F323D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F2E6E-20E6-9043-A03F-A481416CA8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CB42E3-D2BE-6F4D-92FC-1494FD65C1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5245B-18BD-FF4F-92B6-242006FB81F1}"/>
              </a:ext>
            </a:extLst>
          </p:cNvPr>
          <p:cNvSpPr>
            <a:spLocks noGrp="1"/>
          </p:cNvSpPr>
          <p:nvPr>
            <p:ph type="dt" sz="half" idx="10"/>
          </p:nvPr>
        </p:nvSpPr>
        <p:spPr/>
        <p:txBody>
          <a:bodyPr/>
          <a:lstStyle/>
          <a:p>
            <a:fld id="{37A2730A-859E-B540-ADF3-E97069AD1FDB}" type="datetimeFigureOut">
              <a:rPr lang="en-US" smtClean="0"/>
              <a:t>11/17/2024</a:t>
            </a:fld>
            <a:endParaRPr lang="en-US"/>
          </a:p>
        </p:txBody>
      </p:sp>
      <p:sp>
        <p:nvSpPr>
          <p:cNvPr id="6" name="Footer Placeholder 5">
            <a:extLst>
              <a:ext uri="{FF2B5EF4-FFF2-40B4-BE49-F238E27FC236}">
                <a16:creationId xmlns:a16="http://schemas.microsoft.com/office/drawing/2014/main" id="{BE081255-874F-754B-A47E-861DA0CD1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19D76-7CF9-AC46-8DF1-89FFCD7B2D7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280549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E17C-5F89-8D43-BA72-7627FFCB1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969009-5908-0446-A2D3-27CA7612D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A4F87B-6AD1-4F41-B65A-1712AF5CC5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9BD845-9E91-C744-AC94-1F3B0763A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5476AE-7625-BD41-9CA9-51364370D3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E53358-AC69-5B4B-A141-FBCF7AC85089}"/>
              </a:ext>
            </a:extLst>
          </p:cNvPr>
          <p:cNvSpPr>
            <a:spLocks noGrp="1"/>
          </p:cNvSpPr>
          <p:nvPr>
            <p:ph type="dt" sz="half" idx="10"/>
          </p:nvPr>
        </p:nvSpPr>
        <p:spPr/>
        <p:txBody>
          <a:bodyPr/>
          <a:lstStyle/>
          <a:p>
            <a:fld id="{37A2730A-859E-B540-ADF3-E97069AD1FDB}" type="datetimeFigureOut">
              <a:rPr lang="en-US" smtClean="0"/>
              <a:t>11/17/2024</a:t>
            </a:fld>
            <a:endParaRPr lang="en-US"/>
          </a:p>
        </p:txBody>
      </p:sp>
      <p:sp>
        <p:nvSpPr>
          <p:cNvPr id="8" name="Footer Placeholder 7">
            <a:extLst>
              <a:ext uri="{FF2B5EF4-FFF2-40B4-BE49-F238E27FC236}">
                <a16:creationId xmlns:a16="http://schemas.microsoft.com/office/drawing/2014/main" id="{D9FCEA71-D074-9149-9053-65C6E547F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C57ED6-3E53-184B-96E1-A81C0B366A20}"/>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09967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7104-1EED-AC46-9BFE-74C4C89738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CA8C08-9E8C-6741-A2F0-5FAB6AE5E4F9}"/>
              </a:ext>
            </a:extLst>
          </p:cNvPr>
          <p:cNvSpPr>
            <a:spLocks noGrp="1"/>
          </p:cNvSpPr>
          <p:nvPr>
            <p:ph type="dt" sz="half" idx="10"/>
          </p:nvPr>
        </p:nvSpPr>
        <p:spPr/>
        <p:txBody>
          <a:bodyPr/>
          <a:lstStyle/>
          <a:p>
            <a:fld id="{37A2730A-859E-B540-ADF3-E97069AD1FDB}" type="datetimeFigureOut">
              <a:rPr lang="en-US" smtClean="0"/>
              <a:t>11/17/2024</a:t>
            </a:fld>
            <a:endParaRPr lang="en-US"/>
          </a:p>
        </p:txBody>
      </p:sp>
      <p:sp>
        <p:nvSpPr>
          <p:cNvPr id="4" name="Footer Placeholder 3">
            <a:extLst>
              <a:ext uri="{FF2B5EF4-FFF2-40B4-BE49-F238E27FC236}">
                <a16:creationId xmlns:a16="http://schemas.microsoft.com/office/drawing/2014/main" id="{2AD7E1B8-2D7B-4548-B1EC-8C766C92D9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E0B748-F1C5-8749-8C42-DAC929DFFC5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8241168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E7249-F53D-4B4D-A448-22699C3D26CB}"/>
              </a:ext>
            </a:extLst>
          </p:cNvPr>
          <p:cNvSpPr>
            <a:spLocks noGrp="1"/>
          </p:cNvSpPr>
          <p:nvPr>
            <p:ph type="dt" sz="half" idx="10"/>
          </p:nvPr>
        </p:nvSpPr>
        <p:spPr/>
        <p:txBody>
          <a:bodyPr/>
          <a:lstStyle/>
          <a:p>
            <a:fld id="{37A2730A-859E-B540-ADF3-E97069AD1FDB}" type="datetimeFigureOut">
              <a:rPr lang="en-US" smtClean="0"/>
              <a:t>11/17/2024</a:t>
            </a:fld>
            <a:endParaRPr lang="en-US"/>
          </a:p>
        </p:txBody>
      </p:sp>
      <p:sp>
        <p:nvSpPr>
          <p:cNvPr id="3" name="Footer Placeholder 2">
            <a:extLst>
              <a:ext uri="{FF2B5EF4-FFF2-40B4-BE49-F238E27FC236}">
                <a16:creationId xmlns:a16="http://schemas.microsoft.com/office/drawing/2014/main" id="{54682F3B-F381-C642-956B-8B897A4E6B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599A17-3A94-2D4B-863A-D140FD43EA0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011028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8CEF-1C51-8C45-A4DD-823EF2ED1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E374CA-1122-FA4B-B960-C80ADBD8C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A1D2F-31D9-944B-9E05-A6DF632D8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38C1F2-E75A-7847-BE97-4BAFD26A3C17}"/>
              </a:ext>
            </a:extLst>
          </p:cNvPr>
          <p:cNvSpPr>
            <a:spLocks noGrp="1"/>
          </p:cNvSpPr>
          <p:nvPr>
            <p:ph type="dt" sz="half" idx="10"/>
          </p:nvPr>
        </p:nvSpPr>
        <p:spPr/>
        <p:txBody>
          <a:bodyPr/>
          <a:lstStyle/>
          <a:p>
            <a:fld id="{37A2730A-859E-B540-ADF3-E97069AD1FDB}" type="datetimeFigureOut">
              <a:rPr lang="en-US" smtClean="0"/>
              <a:t>11/17/2024</a:t>
            </a:fld>
            <a:endParaRPr lang="en-US"/>
          </a:p>
        </p:txBody>
      </p:sp>
      <p:sp>
        <p:nvSpPr>
          <p:cNvPr id="6" name="Footer Placeholder 5">
            <a:extLst>
              <a:ext uri="{FF2B5EF4-FFF2-40B4-BE49-F238E27FC236}">
                <a16:creationId xmlns:a16="http://schemas.microsoft.com/office/drawing/2014/main" id="{87989FF9-DBBA-CD42-95A8-C1446B010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18F56-7D9A-9D48-8FD1-C96B13CCAF54}"/>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26677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363E7-F6BA-59AF-7F89-E2E51F80ED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621BE9-B0B6-0723-9978-83DB9C90D6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3AFD68-FAC5-D227-B9AA-D432DF027AD8}"/>
              </a:ext>
            </a:extLst>
          </p:cNvPr>
          <p:cNvSpPr>
            <a:spLocks noGrp="1"/>
          </p:cNvSpPr>
          <p:nvPr>
            <p:ph type="dt" sz="half" idx="10"/>
          </p:nvPr>
        </p:nvSpPr>
        <p:spPr/>
        <p:txBody>
          <a:bodyPr/>
          <a:lstStyle/>
          <a:p>
            <a:fld id="{B6B00D4A-EF7D-42D9-8DD4-D61231C15FE5}" type="datetimeFigureOut">
              <a:rPr lang="en-US" smtClean="0"/>
              <a:t>11/17/2024</a:t>
            </a:fld>
            <a:endParaRPr lang="en-US"/>
          </a:p>
        </p:txBody>
      </p:sp>
      <p:sp>
        <p:nvSpPr>
          <p:cNvPr id="5" name="Footer Placeholder 4">
            <a:extLst>
              <a:ext uri="{FF2B5EF4-FFF2-40B4-BE49-F238E27FC236}">
                <a16:creationId xmlns:a16="http://schemas.microsoft.com/office/drawing/2014/main" id="{89A5FBAF-F838-AA25-93E9-D2FC9C9D39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205D32-0FF9-2C57-6E4F-65B81C999227}"/>
              </a:ext>
            </a:extLst>
          </p:cNvPr>
          <p:cNvSpPr>
            <a:spLocks noGrp="1"/>
          </p:cNvSpPr>
          <p:nvPr>
            <p:ph type="sldNum" sz="quarter" idx="12"/>
          </p:nvPr>
        </p:nvSpPr>
        <p:spPr/>
        <p:txBody>
          <a:bodyPr/>
          <a:lstStyle/>
          <a:p>
            <a:fld id="{EC56E21B-956A-4BF8-9F0C-8E3A4D10C56A}" type="slidenum">
              <a:rPr lang="en-US" smtClean="0"/>
              <a:t>‹#›</a:t>
            </a:fld>
            <a:endParaRPr lang="en-US"/>
          </a:p>
        </p:txBody>
      </p:sp>
    </p:spTree>
    <p:extLst>
      <p:ext uri="{BB962C8B-B14F-4D97-AF65-F5344CB8AC3E}">
        <p14:creationId xmlns:p14="http://schemas.microsoft.com/office/powerpoint/2010/main" val="36725862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87D9-2240-8D42-BF6D-3237D5EF1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3825A-5AFC-8A42-93C4-F00E40A0F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956E5-5DA8-AB49-9E03-65283DF2A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8163D5-4687-C243-A8A2-0650A7887076}"/>
              </a:ext>
            </a:extLst>
          </p:cNvPr>
          <p:cNvSpPr>
            <a:spLocks noGrp="1"/>
          </p:cNvSpPr>
          <p:nvPr>
            <p:ph type="dt" sz="half" idx="10"/>
          </p:nvPr>
        </p:nvSpPr>
        <p:spPr/>
        <p:txBody>
          <a:bodyPr/>
          <a:lstStyle/>
          <a:p>
            <a:fld id="{37A2730A-859E-B540-ADF3-E97069AD1FDB}" type="datetimeFigureOut">
              <a:rPr lang="en-US" smtClean="0"/>
              <a:t>11/17/2024</a:t>
            </a:fld>
            <a:endParaRPr lang="en-US"/>
          </a:p>
        </p:txBody>
      </p:sp>
      <p:sp>
        <p:nvSpPr>
          <p:cNvPr id="6" name="Footer Placeholder 5">
            <a:extLst>
              <a:ext uri="{FF2B5EF4-FFF2-40B4-BE49-F238E27FC236}">
                <a16:creationId xmlns:a16="http://schemas.microsoft.com/office/drawing/2014/main" id="{38300BF0-29B6-B343-A484-59353A8AC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8E5C9-1065-5147-B725-91FB99153EC6}"/>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7372061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9CC8-54DA-0A42-9DA3-C9E7FB11FD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1DD596-2259-614F-A986-3F25CF600F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5B1C8-F927-B147-8326-E3862924A8F1}"/>
              </a:ext>
            </a:extLst>
          </p:cNvPr>
          <p:cNvSpPr>
            <a:spLocks noGrp="1"/>
          </p:cNvSpPr>
          <p:nvPr>
            <p:ph type="dt" sz="half" idx="10"/>
          </p:nvPr>
        </p:nvSpPr>
        <p:spPr/>
        <p:txBody>
          <a:bodyPr/>
          <a:lstStyle/>
          <a:p>
            <a:fld id="{37A2730A-859E-B540-ADF3-E97069AD1FDB}" type="datetimeFigureOut">
              <a:rPr lang="en-US" smtClean="0"/>
              <a:t>11/17/2024</a:t>
            </a:fld>
            <a:endParaRPr lang="en-US"/>
          </a:p>
        </p:txBody>
      </p:sp>
      <p:sp>
        <p:nvSpPr>
          <p:cNvPr id="5" name="Footer Placeholder 4">
            <a:extLst>
              <a:ext uri="{FF2B5EF4-FFF2-40B4-BE49-F238E27FC236}">
                <a16:creationId xmlns:a16="http://schemas.microsoft.com/office/drawing/2014/main" id="{EC0B53A9-157A-9941-B952-607DAB5FA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F697C-66DE-734A-9CA9-579BCEA17025}"/>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354243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AABD5-DA08-A547-B641-D0E0889172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B8267B-68DB-BD49-A9B4-434AE7BB23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2D5EC-A445-FF43-82E6-1E7554A5DCB3}"/>
              </a:ext>
            </a:extLst>
          </p:cNvPr>
          <p:cNvSpPr>
            <a:spLocks noGrp="1"/>
          </p:cNvSpPr>
          <p:nvPr>
            <p:ph type="dt" sz="half" idx="10"/>
          </p:nvPr>
        </p:nvSpPr>
        <p:spPr/>
        <p:txBody>
          <a:bodyPr/>
          <a:lstStyle/>
          <a:p>
            <a:fld id="{37A2730A-859E-B540-ADF3-E97069AD1FDB}" type="datetimeFigureOut">
              <a:rPr lang="en-US" smtClean="0"/>
              <a:t>11/17/2024</a:t>
            </a:fld>
            <a:endParaRPr lang="en-US"/>
          </a:p>
        </p:txBody>
      </p:sp>
      <p:sp>
        <p:nvSpPr>
          <p:cNvPr id="5" name="Footer Placeholder 4">
            <a:extLst>
              <a:ext uri="{FF2B5EF4-FFF2-40B4-BE49-F238E27FC236}">
                <a16:creationId xmlns:a16="http://schemas.microsoft.com/office/drawing/2014/main" id="{5A76C67B-5186-6A4F-8CC0-6CBFEB118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F1686-2B7E-F34D-B970-CC7FA2D3BC5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47099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DE8D-9A96-18CB-E431-762F5A30D9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A1E0-241E-9711-5A7A-41CAD48481C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B0F522-EC56-0AE9-6934-239EB4299AF7}"/>
              </a:ext>
            </a:extLst>
          </p:cNvPr>
          <p:cNvSpPr>
            <a:spLocks noGrp="1"/>
          </p:cNvSpPr>
          <p:nvPr>
            <p:ph type="dt" sz="half" idx="10"/>
          </p:nvPr>
        </p:nvSpPr>
        <p:spPr/>
        <p:txBody>
          <a:bodyPr/>
          <a:lstStyle/>
          <a:p>
            <a:fld id="{B6B00D4A-EF7D-42D9-8DD4-D61231C15FE5}" type="datetimeFigureOut">
              <a:rPr lang="en-US" smtClean="0"/>
              <a:t>11/17/2024</a:t>
            </a:fld>
            <a:endParaRPr lang="en-US"/>
          </a:p>
        </p:txBody>
      </p:sp>
      <p:sp>
        <p:nvSpPr>
          <p:cNvPr id="5" name="Footer Placeholder 4">
            <a:extLst>
              <a:ext uri="{FF2B5EF4-FFF2-40B4-BE49-F238E27FC236}">
                <a16:creationId xmlns:a16="http://schemas.microsoft.com/office/drawing/2014/main" id="{A4792BA8-FC32-C1C6-0376-3E17F17FC6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C47316-BB6B-148D-CDBE-19F63AC8DFF4}"/>
              </a:ext>
            </a:extLst>
          </p:cNvPr>
          <p:cNvSpPr>
            <a:spLocks noGrp="1"/>
          </p:cNvSpPr>
          <p:nvPr>
            <p:ph type="sldNum" sz="quarter" idx="12"/>
          </p:nvPr>
        </p:nvSpPr>
        <p:spPr/>
        <p:txBody>
          <a:bodyPr/>
          <a:lstStyle/>
          <a:p>
            <a:fld id="{EC56E21B-956A-4BF8-9F0C-8E3A4D10C56A}" type="slidenum">
              <a:rPr lang="en-US" smtClean="0"/>
              <a:t>‹#›</a:t>
            </a:fld>
            <a:endParaRPr lang="en-US"/>
          </a:p>
        </p:txBody>
      </p:sp>
    </p:spTree>
    <p:extLst>
      <p:ext uri="{BB962C8B-B14F-4D97-AF65-F5344CB8AC3E}">
        <p14:creationId xmlns:p14="http://schemas.microsoft.com/office/powerpoint/2010/main" val="2377145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46D85-8F28-C87C-B0CB-0FB70A463C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94E2CD-FF4D-3C8C-8575-9EB0208FDA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0B3B25-B71A-D104-F80F-DD9A17ED81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A23F33-AB07-DF7C-0E03-805A53A32543}"/>
              </a:ext>
            </a:extLst>
          </p:cNvPr>
          <p:cNvSpPr>
            <a:spLocks noGrp="1"/>
          </p:cNvSpPr>
          <p:nvPr>
            <p:ph type="dt" sz="half" idx="10"/>
          </p:nvPr>
        </p:nvSpPr>
        <p:spPr/>
        <p:txBody>
          <a:bodyPr/>
          <a:lstStyle/>
          <a:p>
            <a:fld id="{B6B00D4A-EF7D-42D9-8DD4-D61231C15FE5}" type="datetimeFigureOut">
              <a:rPr lang="en-US" smtClean="0"/>
              <a:t>11/17/2024</a:t>
            </a:fld>
            <a:endParaRPr lang="en-US"/>
          </a:p>
        </p:txBody>
      </p:sp>
      <p:sp>
        <p:nvSpPr>
          <p:cNvPr id="6" name="Footer Placeholder 5">
            <a:extLst>
              <a:ext uri="{FF2B5EF4-FFF2-40B4-BE49-F238E27FC236}">
                <a16:creationId xmlns:a16="http://schemas.microsoft.com/office/drawing/2014/main" id="{C1C0C234-6A2D-2397-55DB-1C2B781235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2FC2A6-2F86-4A2B-EB25-3FC0AC3A35D2}"/>
              </a:ext>
            </a:extLst>
          </p:cNvPr>
          <p:cNvSpPr>
            <a:spLocks noGrp="1"/>
          </p:cNvSpPr>
          <p:nvPr>
            <p:ph type="sldNum" sz="quarter" idx="12"/>
          </p:nvPr>
        </p:nvSpPr>
        <p:spPr/>
        <p:txBody>
          <a:bodyPr/>
          <a:lstStyle/>
          <a:p>
            <a:fld id="{EC56E21B-956A-4BF8-9F0C-8E3A4D10C56A}" type="slidenum">
              <a:rPr lang="en-US" smtClean="0"/>
              <a:t>‹#›</a:t>
            </a:fld>
            <a:endParaRPr lang="en-US"/>
          </a:p>
        </p:txBody>
      </p:sp>
    </p:spTree>
    <p:extLst>
      <p:ext uri="{BB962C8B-B14F-4D97-AF65-F5344CB8AC3E}">
        <p14:creationId xmlns:p14="http://schemas.microsoft.com/office/powerpoint/2010/main" val="3404105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9487-4644-6307-87EA-9917EB2943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D20947-CF21-8597-009D-17BDEC6F22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ED37ED-07DF-6E46-2768-A142A8C409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183539-90CF-D9BA-B2A3-37837913DB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3D0071-2488-CF17-BE2E-862D7B8D7C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3FB090-6BA0-418A-894C-54F27F893689}"/>
              </a:ext>
            </a:extLst>
          </p:cNvPr>
          <p:cNvSpPr>
            <a:spLocks noGrp="1"/>
          </p:cNvSpPr>
          <p:nvPr>
            <p:ph type="dt" sz="half" idx="10"/>
          </p:nvPr>
        </p:nvSpPr>
        <p:spPr/>
        <p:txBody>
          <a:bodyPr/>
          <a:lstStyle/>
          <a:p>
            <a:fld id="{B6B00D4A-EF7D-42D9-8DD4-D61231C15FE5}" type="datetimeFigureOut">
              <a:rPr lang="en-US" smtClean="0"/>
              <a:t>11/17/2024</a:t>
            </a:fld>
            <a:endParaRPr lang="en-US"/>
          </a:p>
        </p:txBody>
      </p:sp>
      <p:sp>
        <p:nvSpPr>
          <p:cNvPr id="8" name="Footer Placeholder 7">
            <a:extLst>
              <a:ext uri="{FF2B5EF4-FFF2-40B4-BE49-F238E27FC236}">
                <a16:creationId xmlns:a16="http://schemas.microsoft.com/office/drawing/2014/main" id="{B33E3656-C751-781D-B631-18DDCFC2D5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F3E323-AD60-DC98-60C9-33BF83A172D3}"/>
              </a:ext>
            </a:extLst>
          </p:cNvPr>
          <p:cNvSpPr>
            <a:spLocks noGrp="1"/>
          </p:cNvSpPr>
          <p:nvPr>
            <p:ph type="sldNum" sz="quarter" idx="12"/>
          </p:nvPr>
        </p:nvSpPr>
        <p:spPr/>
        <p:txBody>
          <a:bodyPr/>
          <a:lstStyle/>
          <a:p>
            <a:fld id="{EC56E21B-956A-4BF8-9F0C-8E3A4D10C56A}" type="slidenum">
              <a:rPr lang="en-US" smtClean="0"/>
              <a:t>‹#›</a:t>
            </a:fld>
            <a:endParaRPr lang="en-US"/>
          </a:p>
        </p:txBody>
      </p:sp>
    </p:spTree>
    <p:extLst>
      <p:ext uri="{BB962C8B-B14F-4D97-AF65-F5344CB8AC3E}">
        <p14:creationId xmlns:p14="http://schemas.microsoft.com/office/powerpoint/2010/main" val="2131681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077FE-D0B6-B625-11C2-1AFA2BB65A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1613B9-D86E-07AF-3F5D-1D9E5458C068}"/>
              </a:ext>
            </a:extLst>
          </p:cNvPr>
          <p:cNvSpPr>
            <a:spLocks noGrp="1"/>
          </p:cNvSpPr>
          <p:nvPr>
            <p:ph type="dt" sz="half" idx="10"/>
          </p:nvPr>
        </p:nvSpPr>
        <p:spPr/>
        <p:txBody>
          <a:bodyPr/>
          <a:lstStyle/>
          <a:p>
            <a:fld id="{B6B00D4A-EF7D-42D9-8DD4-D61231C15FE5}" type="datetimeFigureOut">
              <a:rPr lang="en-US" smtClean="0"/>
              <a:t>11/17/2024</a:t>
            </a:fld>
            <a:endParaRPr lang="en-US"/>
          </a:p>
        </p:txBody>
      </p:sp>
      <p:sp>
        <p:nvSpPr>
          <p:cNvPr id="4" name="Footer Placeholder 3">
            <a:extLst>
              <a:ext uri="{FF2B5EF4-FFF2-40B4-BE49-F238E27FC236}">
                <a16:creationId xmlns:a16="http://schemas.microsoft.com/office/drawing/2014/main" id="{752DD8AF-95E3-03FB-940B-0C75612415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092218-4933-BC2D-96F1-C17ECCEA1B2D}"/>
              </a:ext>
            </a:extLst>
          </p:cNvPr>
          <p:cNvSpPr>
            <a:spLocks noGrp="1"/>
          </p:cNvSpPr>
          <p:nvPr>
            <p:ph type="sldNum" sz="quarter" idx="12"/>
          </p:nvPr>
        </p:nvSpPr>
        <p:spPr/>
        <p:txBody>
          <a:bodyPr/>
          <a:lstStyle/>
          <a:p>
            <a:fld id="{EC56E21B-956A-4BF8-9F0C-8E3A4D10C56A}" type="slidenum">
              <a:rPr lang="en-US" smtClean="0"/>
              <a:t>‹#›</a:t>
            </a:fld>
            <a:endParaRPr lang="en-US"/>
          </a:p>
        </p:txBody>
      </p:sp>
    </p:spTree>
    <p:extLst>
      <p:ext uri="{BB962C8B-B14F-4D97-AF65-F5344CB8AC3E}">
        <p14:creationId xmlns:p14="http://schemas.microsoft.com/office/powerpoint/2010/main" val="1475434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A08004-B1CB-7F08-84C8-7BEAED130B0E}"/>
              </a:ext>
            </a:extLst>
          </p:cNvPr>
          <p:cNvSpPr>
            <a:spLocks noGrp="1"/>
          </p:cNvSpPr>
          <p:nvPr>
            <p:ph type="dt" sz="half" idx="10"/>
          </p:nvPr>
        </p:nvSpPr>
        <p:spPr/>
        <p:txBody>
          <a:bodyPr/>
          <a:lstStyle/>
          <a:p>
            <a:fld id="{B6B00D4A-EF7D-42D9-8DD4-D61231C15FE5}" type="datetimeFigureOut">
              <a:rPr lang="en-US" smtClean="0"/>
              <a:t>11/17/2024</a:t>
            </a:fld>
            <a:endParaRPr lang="en-US"/>
          </a:p>
        </p:txBody>
      </p:sp>
      <p:sp>
        <p:nvSpPr>
          <p:cNvPr id="3" name="Footer Placeholder 2">
            <a:extLst>
              <a:ext uri="{FF2B5EF4-FFF2-40B4-BE49-F238E27FC236}">
                <a16:creationId xmlns:a16="http://schemas.microsoft.com/office/drawing/2014/main" id="{F16A4104-9244-2CC3-0BA0-64E9530898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19D967-50BC-D79F-A121-A098E914105E}"/>
              </a:ext>
            </a:extLst>
          </p:cNvPr>
          <p:cNvSpPr>
            <a:spLocks noGrp="1"/>
          </p:cNvSpPr>
          <p:nvPr>
            <p:ph type="sldNum" sz="quarter" idx="12"/>
          </p:nvPr>
        </p:nvSpPr>
        <p:spPr/>
        <p:txBody>
          <a:bodyPr/>
          <a:lstStyle/>
          <a:p>
            <a:fld id="{EC56E21B-956A-4BF8-9F0C-8E3A4D10C56A}" type="slidenum">
              <a:rPr lang="en-US" smtClean="0"/>
              <a:t>‹#›</a:t>
            </a:fld>
            <a:endParaRPr lang="en-US"/>
          </a:p>
        </p:txBody>
      </p:sp>
    </p:spTree>
    <p:extLst>
      <p:ext uri="{BB962C8B-B14F-4D97-AF65-F5344CB8AC3E}">
        <p14:creationId xmlns:p14="http://schemas.microsoft.com/office/powerpoint/2010/main" val="3682583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53D7-8F7F-AA66-2F92-4E01DA7FB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89F352-72DF-586B-4542-73081AE33B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E7CC6F-68A3-5A72-DD6D-BD14FFC12C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A24E7-1C99-5937-6200-FD5EFFE1B6D1}"/>
              </a:ext>
            </a:extLst>
          </p:cNvPr>
          <p:cNvSpPr>
            <a:spLocks noGrp="1"/>
          </p:cNvSpPr>
          <p:nvPr>
            <p:ph type="dt" sz="half" idx="10"/>
          </p:nvPr>
        </p:nvSpPr>
        <p:spPr/>
        <p:txBody>
          <a:bodyPr/>
          <a:lstStyle/>
          <a:p>
            <a:fld id="{B6B00D4A-EF7D-42D9-8DD4-D61231C15FE5}" type="datetimeFigureOut">
              <a:rPr lang="en-US" smtClean="0"/>
              <a:t>11/17/2024</a:t>
            </a:fld>
            <a:endParaRPr lang="en-US"/>
          </a:p>
        </p:txBody>
      </p:sp>
      <p:sp>
        <p:nvSpPr>
          <p:cNvPr id="6" name="Footer Placeholder 5">
            <a:extLst>
              <a:ext uri="{FF2B5EF4-FFF2-40B4-BE49-F238E27FC236}">
                <a16:creationId xmlns:a16="http://schemas.microsoft.com/office/drawing/2014/main" id="{BC5F3E65-FDAE-0B64-6DE0-3FE56B9670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A7685D-808D-A797-952E-EC7EBE1DDE0B}"/>
              </a:ext>
            </a:extLst>
          </p:cNvPr>
          <p:cNvSpPr>
            <a:spLocks noGrp="1"/>
          </p:cNvSpPr>
          <p:nvPr>
            <p:ph type="sldNum" sz="quarter" idx="12"/>
          </p:nvPr>
        </p:nvSpPr>
        <p:spPr/>
        <p:txBody>
          <a:bodyPr/>
          <a:lstStyle/>
          <a:p>
            <a:fld id="{EC56E21B-956A-4BF8-9F0C-8E3A4D10C56A}" type="slidenum">
              <a:rPr lang="en-US" smtClean="0"/>
              <a:t>‹#›</a:t>
            </a:fld>
            <a:endParaRPr lang="en-US"/>
          </a:p>
        </p:txBody>
      </p:sp>
    </p:spTree>
    <p:extLst>
      <p:ext uri="{BB962C8B-B14F-4D97-AF65-F5344CB8AC3E}">
        <p14:creationId xmlns:p14="http://schemas.microsoft.com/office/powerpoint/2010/main" val="216564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650B-C8EA-1CAE-C707-139D1B4D84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179F37-134A-7395-683A-EDD730C0FC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739BCB-8B5C-F027-DC45-1303D59A03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BD5904-A784-C93B-2947-8585D0A85795}"/>
              </a:ext>
            </a:extLst>
          </p:cNvPr>
          <p:cNvSpPr>
            <a:spLocks noGrp="1"/>
          </p:cNvSpPr>
          <p:nvPr>
            <p:ph type="dt" sz="half" idx="10"/>
          </p:nvPr>
        </p:nvSpPr>
        <p:spPr/>
        <p:txBody>
          <a:bodyPr/>
          <a:lstStyle/>
          <a:p>
            <a:fld id="{B6B00D4A-EF7D-42D9-8DD4-D61231C15FE5}" type="datetimeFigureOut">
              <a:rPr lang="en-US" smtClean="0"/>
              <a:t>11/17/2024</a:t>
            </a:fld>
            <a:endParaRPr lang="en-US"/>
          </a:p>
        </p:txBody>
      </p:sp>
      <p:sp>
        <p:nvSpPr>
          <p:cNvPr id="6" name="Footer Placeholder 5">
            <a:extLst>
              <a:ext uri="{FF2B5EF4-FFF2-40B4-BE49-F238E27FC236}">
                <a16:creationId xmlns:a16="http://schemas.microsoft.com/office/drawing/2014/main" id="{12322B31-4C57-3D4F-0598-55FCAACCF1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2185FE-9310-C9DC-0733-C9BC803DFB9C}"/>
              </a:ext>
            </a:extLst>
          </p:cNvPr>
          <p:cNvSpPr>
            <a:spLocks noGrp="1"/>
          </p:cNvSpPr>
          <p:nvPr>
            <p:ph type="sldNum" sz="quarter" idx="12"/>
          </p:nvPr>
        </p:nvSpPr>
        <p:spPr/>
        <p:txBody>
          <a:bodyPr/>
          <a:lstStyle/>
          <a:p>
            <a:fld id="{EC56E21B-956A-4BF8-9F0C-8E3A4D10C56A}" type="slidenum">
              <a:rPr lang="en-US" smtClean="0"/>
              <a:t>‹#›</a:t>
            </a:fld>
            <a:endParaRPr lang="en-US"/>
          </a:p>
        </p:txBody>
      </p:sp>
    </p:spTree>
    <p:extLst>
      <p:ext uri="{BB962C8B-B14F-4D97-AF65-F5344CB8AC3E}">
        <p14:creationId xmlns:p14="http://schemas.microsoft.com/office/powerpoint/2010/main" val="622358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A4EF64-46C5-D790-5C0F-8E9AF1546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539928-A19F-0B4A-5C89-25C3481571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266A5-2798-E4CD-DB77-90A65F5180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6B00D4A-EF7D-42D9-8DD4-D61231C15FE5}" type="datetimeFigureOut">
              <a:rPr lang="en-US" smtClean="0"/>
              <a:t>11/17/2024</a:t>
            </a:fld>
            <a:endParaRPr lang="en-US"/>
          </a:p>
        </p:txBody>
      </p:sp>
      <p:sp>
        <p:nvSpPr>
          <p:cNvPr id="5" name="Footer Placeholder 4">
            <a:extLst>
              <a:ext uri="{FF2B5EF4-FFF2-40B4-BE49-F238E27FC236}">
                <a16:creationId xmlns:a16="http://schemas.microsoft.com/office/drawing/2014/main" id="{425F6BD6-B044-C654-3DF3-C00919B5AE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D807A08-2B60-1040-9891-347F35804B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56E21B-956A-4BF8-9F0C-8E3A4D10C56A}" type="slidenum">
              <a:rPr lang="en-US" smtClean="0"/>
              <a:t>‹#›</a:t>
            </a:fld>
            <a:endParaRPr lang="en-US"/>
          </a:p>
        </p:txBody>
      </p:sp>
    </p:spTree>
    <p:extLst>
      <p:ext uri="{BB962C8B-B14F-4D97-AF65-F5344CB8AC3E}">
        <p14:creationId xmlns:p14="http://schemas.microsoft.com/office/powerpoint/2010/main" val="4074982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B6787-B51F-DB42-9E52-63E10EB865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3B9472-27F5-2144-BCEC-3E0A96761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52788-8A6E-D24F-82D2-F38C9E41A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2730A-859E-B540-ADF3-E97069AD1FDB}" type="datetimeFigureOut">
              <a:rPr lang="en-US" smtClean="0"/>
              <a:t>11/17/2024</a:t>
            </a:fld>
            <a:endParaRPr lang="en-US"/>
          </a:p>
        </p:txBody>
      </p:sp>
      <p:sp>
        <p:nvSpPr>
          <p:cNvPr id="5" name="Footer Placeholder 4">
            <a:extLst>
              <a:ext uri="{FF2B5EF4-FFF2-40B4-BE49-F238E27FC236}">
                <a16:creationId xmlns:a16="http://schemas.microsoft.com/office/drawing/2014/main" id="{A81DDB45-653D-0C49-B78E-967549C7BA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DC715-0B9A-0348-A62C-3F8BCE535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13198908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6BE55-F7C8-4243-DD2A-CDB88797299D}"/>
              </a:ext>
            </a:extLst>
          </p:cNvPr>
          <p:cNvSpPr>
            <a:spLocks noGrp="1"/>
          </p:cNvSpPr>
          <p:nvPr>
            <p:ph type="ctrTitle"/>
          </p:nvPr>
        </p:nvSpPr>
        <p:spPr/>
        <p:txBody>
          <a:bodyPr/>
          <a:lstStyle/>
          <a:p>
            <a:r>
              <a:rPr lang="en-US" dirty="0"/>
              <a:t>HR Employees Attrition</a:t>
            </a:r>
          </a:p>
        </p:txBody>
      </p:sp>
      <p:sp>
        <p:nvSpPr>
          <p:cNvPr id="3" name="Subtitle 2">
            <a:extLst>
              <a:ext uri="{FF2B5EF4-FFF2-40B4-BE49-F238E27FC236}">
                <a16:creationId xmlns:a16="http://schemas.microsoft.com/office/drawing/2014/main" id="{79609E15-1D55-D4BD-3DCD-77657E246F2B}"/>
              </a:ext>
            </a:extLst>
          </p:cNvPr>
          <p:cNvSpPr>
            <a:spLocks noGrp="1"/>
          </p:cNvSpPr>
          <p:nvPr>
            <p:ph type="subTitle" idx="1"/>
          </p:nvPr>
        </p:nvSpPr>
        <p:spPr/>
        <p:txBody>
          <a:bodyPr>
            <a:normAutofit/>
          </a:bodyPr>
          <a:lstStyle/>
          <a:p>
            <a:r>
              <a:rPr lang="en-US" sz="3200" dirty="0"/>
              <a:t>Narratives &amp; Recommendations</a:t>
            </a:r>
          </a:p>
        </p:txBody>
      </p:sp>
    </p:spTree>
    <p:extLst>
      <p:ext uri="{BB962C8B-B14F-4D97-AF65-F5344CB8AC3E}">
        <p14:creationId xmlns:p14="http://schemas.microsoft.com/office/powerpoint/2010/main" val="2260652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9E49385-D92A-0028-05B3-9B3618CC55E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706DA4C-4DA0-8980-FE40-0496DF4A2035}"/>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Narratives: Key Insights Summary</a:t>
            </a:r>
          </a:p>
        </p:txBody>
      </p:sp>
      <p:sp>
        <p:nvSpPr>
          <p:cNvPr id="3" name="Content Placeholder 2">
            <a:extLst>
              <a:ext uri="{FF2B5EF4-FFF2-40B4-BE49-F238E27FC236}">
                <a16:creationId xmlns:a16="http://schemas.microsoft.com/office/drawing/2014/main" id="{36A0A68E-1A15-271C-0CB1-7E3B7B2FDCD4}"/>
              </a:ext>
            </a:extLst>
          </p:cNvPr>
          <p:cNvSpPr>
            <a:spLocks noGrp="1"/>
          </p:cNvSpPr>
          <p:nvPr>
            <p:ph idx="1"/>
          </p:nvPr>
        </p:nvSpPr>
        <p:spPr>
          <a:xfrm>
            <a:off x="1957987" y="2431765"/>
            <a:ext cx="8276026" cy="3320031"/>
          </a:xfrm>
        </p:spPr>
        <p:txBody>
          <a:bodyPr anchor="ctr">
            <a:normAutofit/>
          </a:bodyPr>
          <a:lstStyle/>
          <a:p>
            <a:r>
              <a:rPr lang="en-US" sz="2000">
                <a:solidFill>
                  <a:schemeClr val="tx1">
                    <a:lumMod val="85000"/>
                    <a:lumOff val="15000"/>
                  </a:schemeClr>
                </a:solidFill>
              </a:rPr>
              <a:t>The analysis reveals that high performance, low satisfaction, and pay inequities are critical factors driving attrition. Gender disparities in satisfaction and challenges in workload balance highlight the need for a comprehensive approach to retention. Addressing these areas offers significant opportunities to enhance employee satisfaction and long-term organizational success.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8847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E23978-EDEE-2D1F-7498-564D20A690E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0A3E21-CC76-B227-FFC1-6B824848ACF4}"/>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Recommendations</a:t>
            </a:r>
          </a:p>
        </p:txBody>
      </p:sp>
      <p:sp>
        <p:nvSpPr>
          <p:cNvPr id="3" name="Content Placeholder 2">
            <a:extLst>
              <a:ext uri="{FF2B5EF4-FFF2-40B4-BE49-F238E27FC236}">
                <a16:creationId xmlns:a16="http://schemas.microsoft.com/office/drawing/2014/main" id="{5A8AEE11-CE1C-39E9-A7D0-7AE388FE5363}"/>
              </a:ext>
            </a:extLst>
          </p:cNvPr>
          <p:cNvSpPr>
            <a:spLocks noGrp="1"/>
          </p:cNvSpPr>
          <p:nvPr>
            <p:ph idx="1"/>
          </p:nvPr>
        </p:nvSpPr>
        <p:spPr>
          <a:xfrm>
            <a:off x="1957987" y="2431765"/>
            <a:ext cx="8276026" cy="3320031"/>
          </a:xfrm>
        </p:spPr>
        <p:txBody>
          <a:bodyPr anchor="ctr">
            <a:normAutofit/>
          </a:bodyPr>
          <a:lstStyle/>
          <a:p>
            <a:r>
              <a:rPr lang="en-US" sz="2000" dirty="0">
                <a:solidFill>
                  <a:schemeClr val="tx1">
                    <a:lumMod val="85000"/>
                    <a:lumOff val="15000"/>
                  </a:schemeClr>
                </a:solidFill>
              </a:rPr>
              <a:t>Recommendations for Improving Employee Retention, Performance and Reduce Attrition.</a:t>
            </a:r>
            <a:br>
              <a:rPr lang="en-US" sz="2000" dirty="0">
                <a:solidFill>
                  <a:schemeClr val="tx1">
                    <a:lumMod val="85000"/>
                    <a:lumOff val="15000"/>
                  </a:schemeClr>
                </a:solidFill>
              </a:rPr>
            </a:br>
            <a:br>
              <a:rPr lang="en-US" sz="2000" dirty="0">
                <a:solidFill>
                  <a:schemeClr val="tx1">
                    <a:lumMod val="85000"/>
                    <a:lumOff val="15000"/>
                  </a:schemeClr>
                </a:solidFill>
              </a:rPr>
            </a:br>
            <a:r>
              <a:rPr lang="en-US" sz="2000" dirty="0">
                <a:solidFill>
                  <a:schemeClr val="tx1">
                    <a:lumMod val="85000"/>
                    <a:lumOff val="15000"/>
                  </a:schemeClr>
                </a:solidFill>
              </a:rPr>
              <a:t>Based on the findings and analysis, the following recommendations are presented to address key areas of concern and opportunities for organizational improvement. Each recommendation is aligned with the insights derived from the data.</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2932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D371CB-7514-52EC-5569-0AE7565C0B7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06824A9-9FAC-CA89-AFFF-925F73941049}"/>
              </a:ext>
            </a:extLst>
          </p:cNvPr>
          <p:cNvSpPr>
            <a:spLocks noGrp="1"/>
          </p:cNvSpPr>
          <p:nvPr>
            <p:ph type="title"/>
          </p:nvPr>
        </p:nvSpPr>
        <p:spPr>
          <a:xfrm>
            <a:off x="1137036" y="548640"/>
            <a:ext cx="9543405" cy="1188720"/>
          </a:xfrm>
        </p:spPr>
        <p:txBody>
          <a:bodyPr>
            <a:normAutofit/>
          </a:bodyPr>
          <a:lstStyle/>
          <a:p>
            <a:r>
              <a:rPr lang="en-US" sz="3700">
                <a:solidFill>
                  <a:schemeClr val="tx1">
                    <a:lumMod val="85000"/>
                    <a:lumOff val="15000"/>
                  </a:schemeClr>
                </a:solidFill>
              </a:rPr>
              <a:t>Recommendations: Retention of High Performers</a:t>
            </a:r>
          </a:p>
        </p:txBody>
      </p:sp>
      <p:sp>
        <p:nvSpPr>
          <p:cNvPr id="3" name="Content Placeholder 2">
            <a:extLst>
              <a:ext uri="{FF2B5EF4-FFF2-40B4-BE49-F238E27FC236}">
                <a16:creationId xmlns:a16="http://schemas.microsoft.com/office/drawing/2014/main" id="{05C711B0-50EA-68C1-AC59-995DF2F81895}"/>
              </a:ext>
            </a:extLst>
          </p:cNvPr>
          <p:cNvSpPr>
            <a:spLocks noGrp="1"/>
          </p:cNvSpPr>
          <p:nvPr>
            <p:ph idx="1"/>
          </p:nvPr>
        </p:nvSpPr>
        <p:spPr>
          <a:xfrm>
            <a:off x="1957987" y="2431765"/>
            <a:ext cx="8276026" cy="3320031"/>
          </a:xfrm>
        </p:spPr>
        <p:txBody>
          <a:bodyPr anchor="ctr">
            <a:normAutofit/>
          </a:bodyPr>
          <a:lstStyle/>
          <a:p>
            <a:r>
              <a:rPr lang="en-US" sz="2000" b="1" dirty="0">
                <a:solidFill>
                  <a:schemeClr val="tx1">
                    <a:lumMod val="85000"/>
                    <a:lumOff val="15000"/>
                  </a:schemeClr>
                </a:solidFill>
              </a:rPr>
              <a:t>Observation</a:t>
            </a:r>
            <a:r>
              <a:rPr lang="en-US" sz="2000" dirty="0">
                <a:solidFill>
                  <a:schemeClr val="tx1">
                    <a:lumMod val="85000"/>
                    <a:lumOff val="15000"/>
                  </a:schemeClr>
                </a:solidFill>
              </a:rPr>
              <a:t>: High-performing employees face higher attrition risks, particularly in departments with lower compensation or recognition.</a:t>
            </a:r>
            <a:br>
              <a:rPr lang="en-US" sz="2000" dirty="0">
                <a:solidFill>
                  <a:schemeClr val="tx1">
                    <a:lumMod val="85000"/>
                    <a:lumOff val="15000"/>
                  </a:schemeClr>
                </a:solidFill>
              </a:rPr>
            </a:br>
            <a:r>
              <a:rPr lang="en-US" sz="2000" b="1" dirty="0">
                <a:solidFill>
                  <a:schemeClr val="tx1">
                    <a:lumMod val="85000"/>
                    <a:lumOff val="15000"/>
                  </a:schemeClr>
                </a:solidFill>
              </a:rPr>
              <a:t>Recommendations</a:t>
            </a:r>
            <a:r>
              <a:rPr lang="en-US" sz="2000" dirty="0">
                <a:solidFill>
                  <a:schemeClr val="tx1">
                    <a:lumMod val="85000"/>
                    <a:lumOff val="15000"/>
                  </a:schemeClr>
                </a:solidFill>
              </a:rPr>
              <a:t>:</a:t>
            </a:r>
          </a:p>
          <a:p>
            <a:pPr lvl="1">
              <a:buFont typeface="+mj-lt"/>
              <a:buAutoNum type="arabicPeriod"/>
            </a:pPr>
            <a:r>
              <a:rPr lang="en-US" sz="2000" b="1" dirty="0">
                <a:solidFill>
                  <a:schemeClr val="tx1">
                    <a:lumMod val="85000"/>
                    <a:lumOff val="15000"/>
                  </a:schemeClr>
                </a:solidFill>
              </a:rPr>
              <a:t>Enhance Incentives</a:t>
            </a:r>
            <a:r>
              <a:rPr lang="en-US" sz="2000" dirty="0">
                <a:solidFill>
                  <a:schemeClr val="tx1">
                    <a:lumMod val="85000"/>
                    <a:lumOff val="15000"/>
                  </a:schemeClr>
                </a:solidFill>
              </a:rPr>
              <a:t>: Implement tailored salary adjustments and Stock Options for High Performing Employees specially with those who are in non career development roles such as sales representatives.</a:t>
            </a:r>
          </a:p>
          <a:p>
            <a:pPr lvl="1">
              <a:buFont typeface="+mj-lt"/>
              <a:buAutoNum type="arabicPeriod"/>
            </a:pPr>
            <a:r>
              <a:rPr lang="en-US" sz="2000" b="1" dirty="0">
                <a:solidFill>
                  <a:schemeClr val="tx1">
                    <a:lumMod val="85000"/>
                    <a:lumOff val="15000"/>
                  </a:schemeClr>
                </a:solidFill>
              </a:rPr>
              <a:t>Career Development</a:t>
            </a:r>
            <a:r>
              <a:rPr lang="en-US" sz="2000" dirty="0">
                <a:solidFill>
                  <a:schemeClr val="tx1">
                    <a:lumMod val="85000"/>
                    <a:lumOff val="15000"/>
                  </a:schemeClr>
                </a:solidFill>
              </a:rPr>
              <a:t>: Provide career development trainings</a:t>
            </a:r>
          </a:p>
          <a:p>
            <a:pPr lvl="1">
              <a:buFont typeface="+mj-lt"/>
              <a:buAutoNum type="arabicPeriod"/>
            </a:pPr>
            <a:r>
              <a:rPr lang="en-US" sz="2000" b="1" dirty="0">
                <a:solidFill>
                  <a:schemeClr val="tx1">
                    <a:lumMod val="85000"/>
                    <a:lumOff val="15000"/>
                  </a:schemeClr>
                </a:solidFill>
              </a:rPr>
              <a:t>Employee Engagement</a:t>
            </a:r>
            <a:r>
              <a:rPr lang="en-US" sz="2000" dirty="0">
                <a:solidFill>
                  <a:schemeClr val="tx1">
                    <a:lumMod val="85000"/>
                    <a:lumOff val="15000"/>
                  </a:schemeClr>
                </a:solidFill>
              </a:rPr>
              <a:t>: Provide career promotions for high performing employees ensure that there is a good work environment to avoid low environment satisfaction</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0762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465AFA-FB67-3A16-84CB-D59FB13AD77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4FBA024-27DF-D3FD-8AB5-3F33FB7E704D}"/>
              </a:ext>
            </a:extLst>
          </p:cNvPr>
          <p:cNvSpPr>
            <a:spLocks noGrp="1"/>
          </p:cNvSpPr>
          <p:nvPr>
            <p:ph type="title"/>
          </p:nvPr>
        </p:nvSpPr>
        <p:spPr>
          <a:xfrm>
            <a:off x="1137036" y="548640"/>
            <a:ext cx="9543405" cy="1188720"/>
          </a:xfrm>
        </p:spPr>
        <p:txBody>
          <a:bodyPr>
            <a:normAutofit/>
          </a:bodyPr>
          <a:lstStyle/>
          <a:p>
            <a:r>
              <a:rPr lang="en-US" sz="3700">
                <a:solidFill>
                  <a:schemeClr val="tx1">
                    <a:lumMod val="85000"/>
                    <a:lumOff val="15000"/>
                  </a:schemeClr>
                </a:solidFill>
              </a:rPr>
              <a:t>Recommendations: Advancing Gender Diversity and Inclusion</a:t>
            </a:r>
          </a:p>
        </p:txBody>
      </p:sp>
      <p:sp>
        <p:nvSpPr>
          <p:cNvPr id="3" name="Content Placeholder 2">
            <a:extLst>
              <a:ext uri="{FF2B5EF4-FFF2-40B4-BE49-F238E27FC236}">
                <a16:creationId xmlns:a16="http://schemas.microsoft.com/office/drawing/2014/main" id="{48697C37-5BF2-75A7-CCD6-B40CCBF2E80A}"/>
              </a:ext>
            </a:extLst>
          </p:cNvPr>
          <p:cNvSpPr>
            <a:spLocks noGrp="1"/>
          </p:cNvSpPr>
          <p:nvPr>
            <p:ph idx="1"/>
          </p:nvPr>
        </p:nvSpPr>
        <p:spPr>
          <a:xfrm>
            <a:off x="1957987" y="2431765"/>
            <a:ext cx="8276026" cy="3320031"/>
          </a:xfrm>
        </p:spPr>
        <p:txBody>
          <a:bodyPr anchor="ctr">
            <a:normAutofit/>
          </a:bodyPr>
          <a:lstStyle/>
          <a:p>
            <a:r>
              <a:rPr lang="en-US" sz="2000" b="1">
                <a:solidFill>
                  <a:schemeClr val="tx1">
                    <a:lumMod val="85000"/>
                    <a:lumOff val="15000"/>
                  </a:schemeClr>
                </a:solidFill>
              </a:rPr>
              <a:t>Observation</a:t>
            </a:r>
            <a:r>
              <a:rPr lang="en-US" sz="2000">
                <a:solidFill>
                  <a:schemeClr val="tx1">
                    <a:lumMod val="85000"/>
                    <a:lumOff val="15000"/>
                  </a:schemeClr>
                </a:solidFill>
              </a:rPr>
              <a:t>: Female employees in sales and Laboratory technician roles report lower Environment and Job satisfaction despite similar performance levels.</a:t>
            </a:r>
            <a:br>
              <a:rPr lang="en-US" sz="2000">
                <a:solidFill>
                  <a:schemeClr val="tx1">
                    <a:lumMod val="85000"/>
                    <a:lumOff val="15000"/>
                  </a:schemeClr>
                </a:solidFill>
              </a:rPr>
            </a:br>
            <a:br>
              <a:rPr lang="en-US" sz="2000">
                <a:solidFill>
                  <a:schemeClr val="tx1">
                    <a:lumMod val="85000"/>
                    <a:lumOff val="15000"/>
                  </a:schemeClr>
                </a:solidFill>
              </a:rPr>
            </a:br>
            <a:r>
              <a:rPr lang="en-US" sz="2000" b="1">
                <a:solidFill>
                  <a:schemeClr val="tx1">
                    <a:lumMod val="85000"/>
                    <a:lumOff val="15000"/>
                  </a:schemeClr>
                </a:solidFill>
              </a:rPr>
              <a:t>Recommendations</a:t>
            </a:r>
            <a:r>
              <a:rPr lang="en-US" sz="2000">
                <a:solidFill>
                  <a:schemeClr val="tx1">
                    <a:lumMod val="85000"/>
                    <a:lumOff val="15000"/>
                  </a:schemeClr>
                </a:solidFill>
              </a:rPr>
              <a:t>:</a:t>
            </a:r>
          </a:p>
          <a:p>
            <a:pPr lvl="1">
              <a:buFont typeface="+mj-lt"/>
              <a:buAutoNum type="arabicPeriod"/>
            </a:pPr>
            <a:r>
              <a:rPr lang="en-US" sz="2000" b="1">
                <a:solidFill>
                  <a:schemeClr val="tx1">
                    <a:lumMod val="85000"/>
                    <a:lumOff val="15000"/>
                  </a:schemeClr>
                </a:solidFill>
              </a:rPr>
              <a:t>Audit Incentives</a:t>
            </a:r>
            <a:r>
              <a:rPr lang="en-US" sz="2000">
                <a:solidFill>
                  <a:schemeClr val="tx1">
                    <a:lumMod val="85000"/>
                    <a:lumOff val="15000"/>
                  </a:schemeClr>
                </a:solidFill>
              </a:rPr>
              <a:t>: Implement tailored salary adjustments and Stock Options for them as the data shows that women take less salary than males for the same positions such as laboratory technician </a:t>
            </a:r>
          </a:p>
          <a:p>
            <a:pPr lvl="1">
              <a:buFont typeface="+mj-lt"/>
              <a:buAutoNum type="arabicPeriod"/>
            </a:pPr>
            <a:r>
              <a:rPr lang="en-US" sz="2000" b="1">
                <a:solidFill>
                  <a:schemeClr val="tx1">
                    <a:lumMod val="85000"/>
                    <a:lumOff val="15000"/>
                  </a:schemeClr>
                </a:solidFill>
              </a:rPr>
              <a:t>Career Development</a:t>
            </a:r>
            <a:r>
              <a:rPr lang="en-US" sz="2000">
                <a:solidFill>
                  <a:schemeClr val="tx1">
                    <a:lumMod val="85000"/>
                    <a:lumOff val="15000"/>
                  </a:schemeClr>
                </a:solidFill>
              </a:rPr>
              <a:t>: Provide career development trainings.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7355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C49439-DF6D-FDB2-5C39-218CF2E7B26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3BB009-9FCC-14CE-6281-AEE92BF4AE77}"/>
              </a:ext>
            </a:extLst>
          </p:cNvPr>
          <p:cNvSpPr>
            <a:spLocks noGrp="1"/>
          </p:cNvSpPr>
          <p:nvPr>
            <p:ph type="title"/>
          </p:nvPr>
        </p:nvSpPr>
        <p:spPr>
          <a:xfrm>
            <a:off x="1137036" y="548640"/>
            <a:ext cx="9543405" cy="1188720"/>
          </a:xfrm>
        </p:spPr>
        <p:txBody>
          <a:bodyPr>
            <a:normAutofit/>
          </a:bodyPr>
          <a:lstStyle/>
          <a:p>
            <a:r>
              <a:rPr lang="en-US" sz="3700">
                <a:solidFill>
                  <a:schemeClr val="tx1">
                    <a:lumMod val="85000"/>
                    <a:lumOff val="15000"/>
                  </a:schemeClr>
                </a:solidFill>
              </a:rPr>
              <a:t>Recommendations: Increase Retention for Old Employees</a:t>
            </a:r>
          </a:p>
        </p:txBody>
      </p:sp>
      <p:sp>
        <p:nvSpPr>
          <p:cNvPr id="3" name="Content Placeholder 2">
            <a:extLst>
              <a:ext uri="{FF2B5EF4-FFF2-40B4-BE49-F238E27FC236}">
                <a16:creationId xmlns:a16="http://schemas.microsoft.com/office/drawing/2014/main" id="{4F57A85C-A5BB-CB7B-C697-2375C68AC91B}"/>
              </a:ext>
            </a:extLst>
          </p:cNvPr>
          <p:cNvSpPr>
            <a:spLocks noGrp="1"/>
          </p:cNvSpPr>
          <p:nvPr>
            <p:ph idx="1"/>
          </p:nvPr>
        </p:nvSpPr>
        <p:spPr>
          <a:xfrm>
            <a:off x="1957987" y="2431765"/>
            <a:ext cx="8276026" cy="3320031"/>
          </a:xfrm>
        </p:spPr>
        <p:txBody>
          <a:bodyPr anchor="ctr">
            <a:normAutofit/>
          </a:bodyPr>
          <a:lstStyle/>
          <a:p>
            <a:r>
              <a:rPr lang="en-US" sz="2000" b="1">
                <a:solidFill>
                  <a:schemeClr val="tx1">
                    <a:lumMod val="85000"/>
                    <a:lumOff val="15000"/>
                  </a:schemeClr>
                </a:solidFill>
              </a:rPr>
              <a:t>Observation</a:t>
            </a:r>
            <a:r>
              <a:rPr lang="en-US" sz="2000">
                <a:solidFill>
                  <a:schemeClr val="tx1">
                    <a:lumMod val="85000"/>
                    <a:lumOff val="15000"/>
                  </a:schemeClr>
                </a:solidFill>
              </a:rPr>
              <a:t>: there are some employees who have high performance and more than 10 years with us and leave us after all these long years</a:t>
            </a:r>
            <a:br>
              <a:rPr lang="en-US" sz="2000">
                <a:solidFill>
                  <a:schemeClr val="tx1">
                    <a:lumMod val="85000"/>
                    <a:lumOff val="15000"/>
                  </a:schemeClr>
                </a:solidFill>
              </a:rPr>
            </a:br>
            <a:r>
              <a:rPr lang="en-US" sz="2000" b="1">
                <a:solidFill>
                  <a:schemeClr val="tx1">
                    <a:lumMod val="85000"/>
                    <a:lumOff val="15000"/>
                  </a:schemeClr>
                </a:solidFill>
              </a:rPr>
              <a:t>Recommendations</a:t>
            </a:r>
            <a:r>
              <a:rPr lang="en-US" sz="2000">
                <a:solidFill>
                  <a:schemeClr val="tx1">
                    <a:lumMod val="85000"/>
                    <a:lumOff val="15000"/>
                  </a:schemeClr>
                </a:solidFill>
              </a:rPr>
              <a:t>:</a:t>
            </a:r>
          </a:p>
          <a:p>
            <a:pPr lvl="1">
              <a:buFont typeface="+mj-lt"/>
              <a:buAutoNum type="arabicPeriod"/>
            </a:pPr>
            <a:r>
              <a:rPr lang="en-US" sz="2000" b="1">
                <a:solidFill>
                  <a:schemeClr val="tx1">
                    <a:lumMod val="85000"/>
                    <a:lumOff val="15000"/>
                  </a:schemeClr>
                </a:solidFill>
              </a:rPr>
              <a:t>Audit Incentives</a:t>
            </a:r>
            <a:r>
              <a:rPr lang="en-US" sz="2000">
                <a:solidFill>
                  <a:schemeClr val="tx1">
                    <a:lumMod val="85000"/>
                    <a:lumOff val="15000"/>
                  </a:schemeClr>
                </a:solidFill>
              </a:rPr>
              <a:t>: those people actually understand the company and systems infrastructures, we need to develop some incentives and opportunities inside the company for them.</a:t>
            </a:r>
          </a:p>
          <a:p>
            <a:pPr lvl="1">
              <a:buFont typeface="+mj-lt"/>
              <a:buAutoNum type="arabicPeriod"/>
            </a:pPr>
            <a:r>
              <a:rPr lang="en-US" sz="2000" b="1">
                <a:solidFill>
                  <a:schemeClr val="tx1">
                    <a:lumMod val="85000"/>
                    <a:lumOff val="15000"/>
                  </a:schemeClr>
                </a:solidFill>
              </a:rPr>
              <a:t>Increase Employees Loyalty</a:t>
            </a:r>
            <a:r>
              <a:rPr lang="en-US" sz="2000">
                <a:solidFill>
                  <a:schemeClr val="tx1">
                    <a:lumMod val="85000"/>
                    <a:lumOff val="15000"/>
                  </a:schemeClr>
                </a:solidFill>
              </a:rPr>
              <a:t>: develop promotions and high stock option ability to ensure their loyalty, also provide suitable working environment.</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0786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06071B1-03E0-8A03-EAC3-09EE8C9E1A3B}"/>
            </a:ext>
          </a:extLst>
        </p:cNvPr>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D9521FD-4262-9B5E-48B1-C404021CB935}"/>
              </a:ext>
            </a:extLst>
          </p:cNvPr>
          <p:cNvSpPr>
            <a:spLocks noGrp="1"/>
          </p:cNvSpPr>
          <p:nvPr>
            <p:ph type="title"/>
          </p:nvPr>
        </p:nvSpPr>
        <p:spPr>
          <a:xfrm>
            <a:off x="1137034" y="609597"/>
            <a:ext cx="9392421" cy="1330841"/>
          </a:xfrm>
        </p:spPr>
        <p:txBody>
          <a:bodyPr>
            <a:normAutofit/>
          </a:bodyPr>
          <a:lstStyle/>
          <a:p>
            <a:r>
              <a:rPr lang="en-US"/>
              <a:t>Recommendations: Utilizing Outlier Analysis for Attrition Risk Management</a:t>
            </a:r>
          </a:p>
        </p:txBody>
      </p:sp>
      <p:sp>
        <p:nvSpPr>
          <p:cNvPr id="3" name="Content Placeholder 2">
            <a:extLst>
              <a:ext uri="{FF2B5EF4-FFF2-40B4-BE49-F238E27FC236}">
                <a16:creationId xmlns:a16="http://schemas.microsoft.com/office/drawing/2014/main" id="{BD31C525-030B-CF0C-4EFC-AD9FC58AD246}"/>
              </a:ext>
            </a:extLst>
          </p:cNvPr>
          <p:cNvSpPr>
            <a:spLocks noGrp="1"/>
          </p:cNvSpPr>
          <p:nvPr>
            <p:ph idx="1"/>
          </p:nvPr>
        </p:nvSpPr>
        <p:spPr>
          <a:xfrm>
            <a:off x="1137034" y="2198362"/>
            <a:ext cx="4958966" cy="3917773"/>
          </a:xfrm>
        </p:spPr>
        <p:txBody>
          <a:bodyPr>
            <a:normAutofit/>
          </a:bodyPr>
          <a:lstStyle/>
          <a:p>
            <a:r>
              <a:rPr lang="en-US" sz="1700" b="1"/>
              <a:t>Observation</a:t>
            </a:r>
            <a:r>
              <a:rPr lang="en-US" sz="1700"/>
              <a:t>: Outliers in performance and satisfaction metrics provide critical insights into potential retention risks.</a:t>
            </a:r>
            <a:br>
              <a:rPr lang="en-US" sz="1700"/>
            </a:br>
            <a:r>
              <a:rPr lang="en-US" sz="1700" b="1"/>
              <a:t>Recommendations</a:t>
            </a:r>
            <a:r>
              <a:rPr lang="en-US" sz="1700"/>
              <a:t>:</a:t>
            </a:r>
          </a:p>
          <a:p>
            <a:pPr lvl="1">
              <a:buFont typeface="+mj-lt"/>
              <a:buAutoNum type="arabicPeriod"/>
            </a:pPr>
            <a:r>
              <a:rPr lang="en-US" sz="1700" b="1"/>
              <a:t>Outlier Early Warnings</a:t>
            </a:r>
            <a:r>
              <a:rPr lang="en-US" sz="1700"/>
              <a:t>: most people who attrite are working with the same manager for more than 6 years, that’s may indicate that they lose the ability to develop under his supervision so they leaved the company, or may they want to leave the comfort zone and find a new challenge, so we should improve ability and develop mechanism for those employees to reduce the  Risk of Attrition</a:t>
            </a:r>
            <a:br>
              <a:rPr lang="en-US" sz="1700"/>
            </a:br>
            <a:endParaRPr lang="en-US" sz="1700"/>
          </a:p>
        </p:txBody>
      </p:sp>
      <p:pic>
        <p:nvPicPr>
          <p:cNvPr id="11" name="Picture 10" descr="A screenshot of a computer screen&#10;&#10;Description automatically generated">
            <a:extLst>
              <a:ext uri="{FF2B5EF4-FFF2-40B4-BE49-F238E27FC236}">
                <a16:creationId xmlns:a16="http://schemas.microsoft.com/office/drawing/2014/main" id="{B4D08D1D-7279-B36D-7CD7-2BE3D7E5BA6B}"/>
              </a:ext>
            </a:extLst>
          </p:cNvPr>
          <p:cNvPicPr>
            <a:picLocks noChangeAspect="1"/>
          </p:cNvPicPr>
          <p:nvPr/>
        </p:nvPicPr>
        <p:blipFill>
          <a:blip r:embed="rId2"/>
          <a:stretch>
            <a:fillRect/>
          </a:stretch>
        </p:blipFill>
        <p:spPr>
          <a:xfrm>
            <a:off x="6719367" y="2860778"/>
            <a:ext cx="4788505" cy="2404187"/>
          </a:xfrm>
          <a:prstGeom prst="rect">
            <a:avLst/>
          </a:prstGeom>
        </p:spPr>
      </p:pic>
      <p:sp>
        <p:nvSpPr>
          <p:cNvPr id="31" name="Freeform: Shape 30">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28212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229073-8D3C-63CF-BBB3-5667B35EC4D4}"/>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27FF48C-AF46-4D52-998F-ED0BDDEEF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9000"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08D3D5-55A3-C69D-CF0C-247F691B57CE}"/>
              </a:ext>
            </a:extLst>
          </p:cNvPr>
          <p:cNvSpPr>
            <a:spLocks noGrp="1"/>
          </p:cNvSpPr>
          <p:nvPr>
            <p:ph type="title"/>
          </p:nvPr>
        </p:nvSpPr>
        <p:spPr>
          <a:xfrm>
            <a:off x="1137034" y="609599"/>
            <a:ext cx="5338194" cy="1322888"/>
          </a:xfrm>
        </p:spPr>
        <p:txBody>
          <a:bodyPr>
            <a:normAutofit/>
          </a:bodyPr>
          <a:lstStyle/>
          <a:p>
            <a:r>
              <a:rPr lang="en-US" sz="2800"/>
              <a:t>Recommendations: Utilizing Outlier Analysis for Attrition Risk Management</a:t>
            </a:r>
          </a:p>
        </p:txBody>
      </p:sp>
      <p:sp>
        <p:nvSpPr>
          <p:cNvPr id="3" name="Content Placeholder 2">
            <a:extLst>
              <a:ext uri="{FF2B5EF4-FFF2-40B4-BE49-F238E27FC236}">
                <a16:creationId xmlns:a16="http://schemas.microsoft.com/office/drawing/2014/main" id="{23153317-F93F-07F1-1D45-5FB95434EBC9}"/>
              </a:ext>
            </a:extLst>
          </p:cNvPr>
          <p:cNvSpPr>
            <a:spLocks noGrp="1"/>
          </p:cNvSpPr>
          <p:nvPr>
            <p:ph idx="1"/>
          </p:nvPr>
        </p:nvSpPr>
        <p:spPr>
          <a:xfrm>
            <a:off x="1137034" y="2194101"/>
            <a:ext cx="4742771" cy="3983415"/>
          </a:xfrm>
        </p:spPr>
        <p:txBody>
          <a:bodyPr>
            <a:normAutofit/>
          </a:bodyPr>
          <a:lstStyle/>
          <a:p>
            <a:r>
              <a:rPr lang="en-US" sz="1700" b="1"/>
              <a:t>Observation</a:t>
            </a:r>
            <a:r>
              <a:rPr lang="en-US" sz="1700"/>
              <a:t>: for the same position, you can find employees have the same performance rating and huge  difference between their Monthly Income Salary so that leads to increase the Attrition Risk Score and create diversity between employees</a:t>
            </a:r>
            <a:br>
              <a:rPr lang="en-US" sz="1700"/>
            </a:br>
            <a:r>
              <a:rPr lang="en-US" sz="1700" b="1"/>
              <a:t>Recommendations</a:t>
            </a:r>
            <a:r>
              <a:rPr lang="en-US" sz="1700"/>
              <a:t>:</a:t>
            </a:r>
          </a:p>
          <a:p>
            <a:pPr lvl="1">
              <a:buFont typeface="+mj-lt"/>
              <a:buAutoNum type="arabicPeriod"/>
            </a:pPr>
            <a:r>
              <a:rPr lang="en-US" sz="1700" b="1"/>
              <a:t>Outlier Early Warnings</a:t>
            </a:r>
            <a:r>
              <a:rPr lang="en-US" sz="1700"/>
              <a:t>: develop incentive compensations based on the performance rating for employees and rescale the Monthly salary to be based on job level, experience, and performance</a:t>
            </a:r>
            <a:br>
              <a:rPr lang="en-US" sz="1700"/>
            </a:br>
            <a:endParaRPr lang="en-US" sz="1700"/>
          </a:p>
        </p:txBody>
      </p:sp>
      <p:pic>
        <p:nvPicPr>
          <p:cNvPr id="5" name="Picture 4" descr="A screenshot of a graph&#10;&#10;Description automatically generated">
            <a:extLst>
              <a:ext uri="{FF2B5EF4-FFF2-40B4-BE49-F238E27FC236}">
                <a16:creationId xmlns:a16="http://schemas.microsoft.com/office/drawing/2014/main" id="{F8864D94-B2C4-9418-78F7-87545BEB5A65}"/>
              </a:ext>
            </a:extLst>
          </p:cNvPr>
          <p:cNvPicPr>
            <a:picLocks noChangeAspect="1"/>
          </p:cNvPicPr>
          <p:nvPr/>
        </p:nvPicPr>
        <p:blipFill>
          <a:blip r:embed="rId2"/>
          <a:stretch>
            <a:fillRect/>
          </a:stretch>
        </p:blipFill>
        <p:spPr>
          <a:xfrm>
            <a:off x="7915735" y="834656"/>
            <a:ext cx="3135242" cy="2445489"/>
          </a:xfrm>
          <a:prstGeom prst="rect">
            <a:avLst/>
          </a:prstGeom>
        </p:spPr>
      </p:pic>
      <p:pic>
        <p:nvPicPr>
          <p:cNvPr id="8" name="Picture 7" descr="A screenshot of a graph&#10;&#10;Description automatically generated">
            <a:extLst>
              <a:ext uri="{FF2B5EF4-FFF2-40B4-BE49-F238E27FC236}">
                <a16:creationId xmlns:a16="http://schemas.microsoft.com/office/drawing/2014/main" id="{18E0EEC5-4585-6608-8662-D83CC44F86D6}"/>
              </a:ext>
            </a:extLst>
          </p:cNvPr>
          <p:cNvPicPr>
            <a:picLocks noChangeAspect="1"/>
          </p:cNvPicPr>
          <p:nvPr/>
        </p:nvPicPr>
        <p:blipFill>
          <a:blip r:embed="rId3"/>
          <a:stretch>
            <a:fillRect/>
          </a:stretch>
        </p:blipFill>
        <p:spPr>
          <a:xfrm>
            <a:off x="7736578" y="3601878"/>
            <a:ext cx="3493555" cy="2445489"/>
          </a:xfrm>
          <a:prstGeom prst="rect">
            <a:avLst/>
          </a:prstGeom>
        </p:spPr>
      </p:pic>
    </p:spTree>
    <p:extLst>
      <p:ext uri="{BB962C8B-B14F-4D97-AF65-F5344CB8AC3E}">
        <p14:creationId xmlns:p14="http://schemas.microsoft.com/office/powerpoint/2010/main" val="3569360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085013-CBB0-C5E9-0AF3-22135CAC62F0}"/>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6AE1F18-E124-8FDF-44E5-4EDE661B679E}"/>
              </a:ext>
            </a:extLst>
          </p:cNvPr>
          <p:cNvSpPr>
            <a:spLocks noGrp="1"/>
          </p:cNvSpPr>
          <p:nvPr>
            <p:ph type="title"/>
          </p:nvPr>
        </p:nvSpPr>
        <p:spPr>
          <a:xfrm>
            <a:off x="1137034" y="609597"/>
            <a:ext cx="9392421" cy="1330841"/>
          </a:xfrm>
        </p:spPr>
        <p:txBody>
          <a:bodyPr>
            <a:normAutofit/>
          </a:bodyPr>
          <a:lstStyle/>
          <a:p>
            <a:r>
              <a:rPr lang="en-US" sz="3700"/>
              <a:t>Recommendations: Salary Increment Effectiveness and Employees’ Marital Status </a:t>
            </a:r>
          </a:p>
        </p:txBody>
      </p:sp>
      <p:sp>
        <p:nvSpPr>
          <p:cNvPr id="3" name="Content Placeholder 2">
            <a:extLst>
              <a:ext uri="{FF2B5EF4-FFF2-40B4-BE49-F238E27FC236}">
                <a16:creationId xmlns:a16="http://schemas.microsoft.com/office/drawing/2014/main" id="{2EFD7598-D32D-15CA-2C47-3A42C254B536}"/>
              </a:ext>
            </a:extLst>
          </p:cNvPr>
          <p:cNvSpPr>
            <a:spLocks noGrp="1"/>
          </p:cNvSpPr>
          <p:nvPr>
            <p:ph idx="1"/>
          </p:nvPr>
        </p:nvSpPr>
        <p:spPr>
          <a:xfrm>
            <a:off x="1137034" y="2198362"/>
            <a:ext cx="4958966" cy="3917773"/>
          </a:xfrm>
        </p:spPr>
        <p:txBody>
          <a:bodyPr>
            <a:normAutofit/>
          </a:bodyPr>
          <a:lstStyle/>
          <a:p>
            <a:r>
              <a:rPr lang="en-US" sz="2000" b="1"/>
              <a:t>Observation</a:t>
            </a:r>
            <a:r>
              <a:rPr lang="en-US" sz="2000"/>
              <a:t>: Employees who Married have High Not Satisfied Rate for the monthly income and salary hike, that is an Important route cause for attrition</a:t>
            </a:r>
            <a:br>
              <a:rPr lang="en-US" sz="2000"/>
            </a:br>
            <a:r>
              <a:rPr lang="en-US" sz="2000" b="1"/>
              <a:t>Recommendations</a:t>
            </a:r>
            <a:r>
              <a:rPr lang="en-US" sz="2000"/>
              <a:t>:</a:t>
            </a:r>
            <a:br>
              <a:rPr lang="en-US" sz="2000"/>
            </a:br>
            <a:r>
              <a:rPr lang="en-US" sz="2000"/>
              <a:t>Develop some opportunities for development and salary incentives for them to make them concentrating at work and not have the desire to leave the company to due to low salary comparing with his/her family duties.</a:t>
            </a:r>
          </a:p>
        </p:txBody>
      </p:sp>
      <p:pic>
        <p:nvPicPr>
          <p:cNvPr id="6" name="Picture 5" descr="A screenshot of a graph&#10;&#10;Description automatically generated">
            <a:extLst>
              <a:ext uri="{FF2B5EF4-FFF2-40B4-BE49-F238E27FC236}">
                <a16:creationId xmlns:a16="http://schemas.microsoft.com/office/drawing/2014/main" id="{2B5F2BAD-B4C7-CBC3-70BE-743869C7811C}"/>
              </a:ext>
            </a:extLst>
          </p:cNvPr>
          <p:cNvPicPr>
            <a:picLocks noChangeAspect="1"/>
          </p:cNvPicPr>
          <p:nvPr/>
        </p:nvPicPr>
        <p:blipFill>
          <a:blip r:embed="rId2"/>
          <a:stretch>
            <a:fillRect/>
          </a:stretch>
        </p:blipFill>
        <p:spPr>
          <a:xfrm>
            <a:off x="7663208" y="2184914"/>
            <a:ext cx="2900822" cy="3755915"/>
          </a:xfrm>
          <a:prstGeom prst="rect">
            <a:avLst/>
          </a:prstGeom>
        </p:spPr>
      </p:pic>
      <p:sp>
        <p:nvSpPr>
          <p:cNvPr id="35" name="Freeform: Shape 3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57500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4B4CCF-7B04-CE14-BB0A-B46C52515B9C}"/>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F636375-27E7-32BD-0A6C-F3AE3AD9A71A}"/>
              </a:ext>
            </a:extLst>
          </p:cNvPr>
          <p:cNvSpPr>
            <a:spLocks noGrp="1"/>
          </p:cNvSpPr>
          <p:nvPr>
            <p:ph type="title"/>
          </p:nvPr>
        </p:nvSpPr>
        <p:spPr>
          <a:xfrm>
            <a:off x="1137034" y="609597"/>
            <a:ext cx="9392421" cy="1330841"/>
          </a:xfrm>
        </p:spPr>
        <p:txBody>
          <a:bodyPr>
            <a:normAutofit/>
          </a:bodyPr>
          <a:lstStyle/>
          <a:p>
            <a:r>
              <a:rPr lang="en-US"/>
              <a:t>Recommendations: Gender-Based Retention Strategies</a:t>
            </a:r>
          </a:p>
        </p:txBody>
      </p:sp>
      <p:sp>
        <p:nvSpPr>
          <p:cNvPr id="3" name="Content Placeholder 2">
            <a:extLst>
              <a:ext uri="{FF2B5EF4-FFF2-40B4-BE49-F238E27FC236}">
                <a16:creationId xmlns:a16="http://schemas.microsoft.com/office/drawing/2014/main" id="{A7A1C0AC-975A-7ECE-1732-203ED3753BF8}"/>
              </a:ext>
            </a:extLst>
          </p:cNvPr>
          <p:cNvSpPr>
            <a:spLocks noGrp="1"/>
          </p:cNvSpPr>
          <p:nvPr>
            <p:ph idx="1"/>
          </p:nvPr>
        </p:nvSpPr>
        <p:spPr>
          <a:xfrm>
            <a:off x="1137034" y="2198362"/>
            <a:ext cx="4958966" cy="3917773"/>
          </a:xfrm>
        </p:spPr>
        <p:txBody>
          <a:bodyPr>
            <a:normAutofit/>
          </a:bodyPr>
          <a:lstStyle/>
          <a:p>
            <a:r>
              <a:rPr lang="en-US" sz="2000" b="1"/>
              <a:t>Observation</a:t>
            </a:r>
            <a:r>
              <a:rPr lang="en-US" sz="2000"/>
              <a:t>: Job &amp; Environment Satisfaction Strategies that support gender diversity as most of females (20%) leave the company because low job and environment satisfaction</a:t>
            </a:r>
            <a:br>
              <a:rPr lang="en-US" sz="2000"/>
            </a:br>
            <a:br>
              <a:rPr lang="en-US" sz="2000"/>
            </a:br>
            <a:r>
              <a:rPr lang="en-US" sz="2000" b="1"/>
              <a:t>Recommendations</a:t>
            </a:r>
            <a:r>
              <a:rPr lang="en-US" sz="2000"/>
              <a:t>:</a:t>
            </a:r>
            <a:br>
              <a:rPr lang="en-US" sz="2000"/>
            </a:br>
            <a:r>
              <a:rPr lang="en-US" sz="2000"/>
              <a:t>1) Set measurable targets for improving gender balance across roles and departments.</a:t>
            </a:r>
          </a:p>
          <a:p>
            <a:r>
              <a:rPr lang="en-US" sz="2000"/>
              <a:t>2) Promote inclusivity through targeted leadership training and policy reviews.</a:t>
            </a:r>
          </a:p>
        </p:txBody>
      </p:sp>
      <p:pic>
        <p:nvPicPr>
          <p:cNvPr id="6" name="Picture 5" descr="A screenshot of a graph&#10;&#10;Description automatically generated">
            <a:extLst>
              <a:ext uri="{FF2B5EF4-FFF2-40B4-BE49-F238E27FC236}">
                <a16:creationId xmlns:a16="http://schemas.microsoft.com/office/drawing/2014/main" id="{25A72A14-CF59-D177-815C-6E588C38EBAA}"/>
              </a:ext>
            </a:extLst>
          </p:cNvPr>
          <p:cNvPicPr>
            <a:picLocks noChangeAspect="1"/>
          </p:cNvPicPr>
          <p:nvPr/>
        </p:nvPicPr>
        <p:blipFill>
          <a:blip r:embed="rId2"/>
          <a:stretch>
            <a:fillRect/>
          </a:stretch>
        </p:blipFill>
        <p:spPr>
          <a:xfrm>
            <a:off x="7663208" y="2184914"/>
            <a:ext cx="2900822" cy="3755915"/>
          </a:xfrm>
          <a:prstGeom prst="rect">
            <a:avLst/>
          </a:prstGeom>
        </p:spPr>
      </p:pic>
      <p:sp>
        <p:nvSpPr>
          <p:cNvPr id="35" name="Freeform: Shape 3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26242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CD6C4D7-775E-B239-2A58-CDAB9856562D}"/>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DAD856D-2B6E-9B7B-8773-FD33F1E928FA}"/>
              </a:ext>
            </a:extLst>
          </p:cNvPr>
          <p:cNvSpPr>
            <a:spLocks noGrp="1"/>
          </p:cNvSpPr>
          <p:nvPr>
            <p:ph type="title"/>
          </p:nvPr>
        </p:nvSpPr>
        <p:spPr>
          <a:xfrm>
            <a:off x="838200" y="3905833"/>
            <a:ext cx="4215063" cy="2398713"/>
          </a:xfrm>
        </p:spPr>
        <p:txBody>
          <a:bodyPr>
            <a:normAutofit/>
          </a:bodyPr>
          <a:lstStyle/>
          <a:p>
            <a:r>
              <a:rPr lang="en-US" sz="3700" dirty="0"/>
              <a:t>Recommendations: Gender-Based Retention Strategies</a:t>
            </a:r>
          </a:p>
        </p:txBody>
      </p:sp>
      <p:pic>
        <p:nvPicPr>
          <p:cNvPr id="5" name="Picture 4">
            <a:extLst>
              <a:ext uri="{FF2B5EF4-FFF2-40B4-BE49-F238E27FC236}">
                <a16:creationId xmlns:a16="http://schemas.microsoft.com/office/drawing/2014/main" id="{F80E33B7-E9D9-81AF-7B57-BDAB609F74B5}"/>
              </a:ext>
            </a:extLst>
          </p:cNvPr>
          <p:cNvPicPr>
            <a:picLocks noChangeAspect="1"/>
          </p:cNvPicPr>
          <p:nvPr/>
        </p:nvPicPr>
        <p:blipFill>
          <a:blip r:embed="rId2"/>
          <a:stretch>
            <a:fillRect/>
          </a:stretch>
        </p:blipFill>
        <p:spPr>
          <a:xfrm>
            <a:off x="1158955" y="1380739"/>
            <a:ext cx="9875259" cy="814709"/>
          </a:xfrm>
          <a:prstGeom prst="rect">
            <a:avLst/>
          </a:prstGeom>
        </p:spPr>
      </p:pic>
      <p:sp>
        <p:nvSpPr>
          <p:cNvPr id="3" name="Content Placeholder 2">
            <a:extLst>
              <a:ext uri="{FF2B5EF4-FFF2-40B4-BE49-F238E27FC236}">
                <a16:creationId xmlns:a16="http://schemas.microsoft.com/office/drawing/2014/main" id="{F87FBF0E-F121-74FF-79FF-8A2D909DD763}"/>
              </a:ext>
            </a:extLst>
          </p:cNvPr>
          <p:cNvSpPr>
            <a:spLocks noGrp="1"/>
          </p:cNvSpPr>
          <p:nvPr>
            <p:ph idx="1"/>
          </p:nvPr>
        </p:nvSpPr>
        <p:spPr>
          <a:xfrm>
            <a:off x="5630779" y="3884452"/>
            <a:ext cx="5723021" cy="2398713"/>
          </a:xfrm>
        </p:spPr>
        <p:txBody>
          <a:bodyPr anchor="ctr">
            <a:normAutofit/>
          </a:bodyPr>
          <a:lstStyle/>
          <a:p>
            <a:r>
              <a:rPr lang="en-US" sz="1600" b="1" dirty="0"/>
              <a:t>Observation</a:t>
            </a:r>
            <a:r>
              <a:rPr lang="en-US" sz="1600" dirty="0"/>
              <a:t>: There is a Low Job and Environment Satisfaction from Female Leaders and Managers in the Research &amp; Development Department</a:t>
            </a:r>
            <a:br>
              <a:rPr lang="en-US" sz="1600" dirty="0"/>
            </a:br>
            <a:br>
              <a:rPr lang="en-US" sz="1600" dirty="0"/>
            </a:br>
            <a:r>
              <a:rPr lang="en-US" sz="1600" b="1" dirty="0"/>
              <a:t>Recommendations</a:t>
            </a:r>
            <a:r>
              <a:rPr lang="en-US" sz="1600" dirty="0"/>
              <a:t>:</a:t>
            </a:r>
            <a:br>
              <a:rPr lang="en-US" sz="1600" dirty="0"/>
            </a:br>
            <a:r>
              <a:rPr lang="en-US" sz="1600" dirty="0"/>
              <a:t>1) Review the working culture in this department and most of females specially the top management have low Job and Environment satisfaction on it comparing with other departments</a:t>
            </a:r>
          </a:p>
        </p:txBody>
      </p:sp>
    </p:spTree>
    <p:extLst>
      <p:ext uri="{BB962C8B-B14F-4D97-AF65-F5344CB8AC3E}">
        <p14:creationId xmlns:p14="http://schemas.microsoft.com/office/powerpoint/2010/main" val="356968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A26BA88-695E-84F8-2C1A-90B7C497018A}"/>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Narratives</a:t>
            </a:r>
          </a:p>
        </p:txBody>
      </p:sp>
      <p:sp>
        <p:nvSpPr>
          <p:cNvPr id="3" name="Content Placeholder 2">
            <a:extLst>
              <a:ext uri="{FF2B5EF4-FFF2-40B4-BE49-F238E27FC236}">
                <a16:creationId xmlns:a16="http://schemas.microsoft.com/office/drawing/2014/main" id="{4EA67C1E-E23E-2B0F-5615-5839D0D8152E}"/>
              </a:ext>
            </a:extLst>
          </p:cNvPr>
          <p:cNvSpPr>
            <a:spLocks noGrp="1"/>
          </p:cNvSpPr>
          <p:nvPr>
            <p:ph idx="1"/>
          </p:nvPr>
        </p:nvSpPr>
        <p:spPr>
          <a:xfrm>
            <a:off x="1957987" y="2431765"/>
            <a:ext cx="8276026" cy="3320031"/>
          </a:xfrm>
        </p:spPr>
        <p:txBody>
          <a:bodyPr anchor="ctr">
            <a:normAutofit/>
          </a:bodyPr>
          <a:lstStyle/>
          <a:p>
            <a:r>
              <a:rPr lang="en-US" sz="2000">
                <a:solidFill>
                  <a:schemeClr val="tx1">
                    <a:lumMod val="85000"/>
                    <a:lumOff val="15000"/>
                  </a:schemeClr>
                </a:solidFill>
              </a:rPr>
              <a:t>This analysis explores key drivers of employee satisfaction, performance, and attrition using HR data. By leveraging statistical measures and advanced visualization techniques, we provide actionable insights to improve employee retention, control attrition and organizational efficiency. The findings uncover patterns in performance and satisfaction and highlight risks and opportunities for strategic HR interventions.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9340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809C32-BB03-B008-9CEB-DB250FC54E15}"/>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96DF814-6C17-C45F-7B14-B699E0FCA7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F2A38E17-479F-715E-25DD-7F308DEF9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DDA2EC7F-7E2C-729A-9A0D-A5906A2D1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FAA79F8F-5873-0015-AA1B-E29FFF4B0261}"/>
              </a:ext>
            </a:extLst>
          </p:cNvPr>
          <p:cNvSpPr>
            <a:spLocks noGrp="1"/>
          </p:cNvSpPr>
          <p:nvPr>
            <p:ph type="title"/>
          </p:nvPr>
        </p:nvSpPr>
        <p:spPr>
          <a:xfrm>
            <a:off x="4219267" y="2471573"/>
            <a:ext cx="3184423" cy="1325563"/>
          </a:xfrm>
        </p:spPr>
        <p:txBody>
          <a:bodyPr/>
          <a:lstStyle/>
          <a:p>
            <a:r>
              <a:rPr lang="en-US" dirty="0"/>
              <a:t>Best Regards</a:t>
            </a:r>
          </a:p>
        </p:txBody>
      </p:sp>
    </p:spTree>
    <p:extLst>
      <p:ext uri="{BB962C8B-B14F-4D97-AF65-F5344CB8AC3E}">
        <p14:creationId xmlns:p14="http://schemas.microsoft.com/office/powerpoint/2010/main" val="499903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3211859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24C817-6893-9EDA-893D-67478BCD09E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C276DAC-834B-B9CD-8CDF-8A9206FDBA87}"/>
              </a:ext>
            </a:extLst>
          </p:cNvPr>
          <p:cNvSpPr>
            <a:spLocks noGrp="1"/>
          </p:cNvSpPr>
          <p:nvPr>
            <p:ph type="title"/>
          </p:nvPr>
        </p:nvSpPr>
        <p:spPr>
          <a:xfrm>
            <a:off x="1137036" y="548640"/>
            <a:ext cx="9543405" cy="1188720"/>
          </a:xfrm>
        </p:spPr>
        <p:txBody>
          <a:bodyPr>
            <a:normAutofit/>
          </a:bodyPr>
          <a:lstStyle/>
          <a:p>
            <a:r>
              <a:rPr lang="en-US" sz="3700">
                <a:solidFill>
                  <a:schemeClr val="tx1">
                    <a:lumMod val="85000"/>
                    <a:lumOff val="15000"/>
                  </a:schemeClr>
                </a:solidFill>
              </a:rPr>
              <a:t>Narratives: High Performance and Attrition Risk</a:t>
            </a:r>
          </a:p>
        </p:txBody>
      </p:sp>
      <p:sp>
        <p:nvSpPr>
          <p:cNvPr id="3" name="Content Placeholder 2">
            <a:extLst>
              <a:ext uri="{FF2B5EF4-FFF2-40B4-BE49-F238E27FC236}">
                <a16:creationId xmlns:a16="http://schemas.microsoft.com/office/drawing/2014/main" id="{0CDCD320-B4AB-A5DF-9445-35DD7C8F9D16}"/>
              </a:ext>
            </a:extLst>
          </p:cNvPr>
          <p:cNvSpPr>
            <a:spLocks noGrp="1"/>
          </p:cNvSpPr>
          <p:nvPr>
            <p:ph idx="1"/>
          </p:nvPr>
        </p:nvSpPr>
        <p:spPr>
          <a:xfrm>
            <a:off x="1957987" y="2431765"/>
            <a:ext cx="8276026" cy="3320031"/>
          </a:xfrm>
        </p:spPr>
        <p:txBody>
          <a:bodyPr anchor="ctr">
            <a:normAutofit/>
          </a:bodyPr>
          <a:lstStyle/>
          <a:p>
            <a:r>
              <a:rPr lang="en-US" sz="2000">
                <a:solidFill>
                  <a:schemeClr val="tx1">
                    <a:lumMod val="85000"/>
                    <a:lumOff val="15000"/>
                  </a:schemeClr>
                </a:solidFill>
              </a:rPr>
              <a:t>High performing employees represent a critical segment of the workforce. Analysis reveals that employees with performance ratings significantly above the average performance rating threshold 3.69 (defined as 1.5 standard deviations beyond the mean) are concentrated in departments where employee's salary and recognition do not align with their contributions specifically in Sales Department. This disconnect poses a serious risk of attrition among the most talented employees, undermining organizational effectiveness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7780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E0C81F-646B-09E5-25E2-F22689D3F71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780D85-BF8C-D5D9-5846-DB6B1B5CF586}"/>
              </a:ext>
            </a:extLst>
          </p:cNvPr>
          <p:cNvSpPr>
            <a:spLocks noGrp="1"/>
          </p:cNvSpPr>
          <p:nvPr>
            <p:ph type="title"/>
          </p:nvPr>
        </p:nvSpPr>
        <p:spPr>
          <a:xfrm>
            <a:off x="1137036" y="548640"/>
            <a:ext cx="9543405" cy="1188720"/>
          </a:xfrm>
        </p:spPr>
        <p:txBody>
          <a:bodyPr>
            <a:normAutofit/>
          </a:bodyPr>
          <a:lstStyle/>
          <a:p>
            <a:r>
              <a:rPr lang="en-US" sz="4100">
                <a:solidFill>
                  <a:schemeClr val="tx1">
                    <a:lumMod val="85000"/>
                    <a:lumOff val="15000"/>
                  </a:schemeClr>
                </a:solidFill>
              </a:rPr>
              <a:t>Narratives: Job and Environment Satisfaction</a:t>
            </a:r>
          </a:p>
        </p:txBody>
      </p:sp>
      <p:sp>
        <p:nvSpPr>
          <p:cNvPr id="3" name="Content Placeholder 2">
            <a:extLst>
              <a:ext uri="{FF2B5EF4-FFF2-40B4-BE49-F238E27FC236}">
                <a16:creationId xmlns:a16="http://schemas.microsoft.com/office/drawing/2014/main" id="{173CE51F-8A0F-304D-5387-0C9D1A372BD0}"/>
              </a:ext>
            </a:extLst>
          </p:cNvPr>
          <p:cNvSpPr>
            <a:spLocks noGrp="1"/>
          </p:cNvSpPr>
          <p:nvPr>
            <p:ph idx="1"/>
          </p:nvPr>
        </p:nvSpPr>
        <p:spPr>
          <a:xfrm>
            <a:off x="1957987" y="2431765"/>
            <a:ext cx="8276026" cy="3320031"/>
          </a:xfrm>
        </p:spPr>
        <p:txBody>
          <a:bodyPr anchor="ctr">
            <a:normAutofit/>
          </a:bodyPr>
          <a:lstStyle/>
          <a:p>
            <a:r>
              <a:rPr lang="en-US" sz="2000">
                <a:solidFill>
                  <a:schemeClr val="tx1">
                    <a:lumMod val="85000"/>
                    <a:lumOff val="15000"/>
                  </a:schemeClr>
                </a:solidFill>
              </a:rPr>
              <a:t>Employee satisfaction is a leading indicator of retention. Our findings show that employees with job or environment satisfaction scores below 3 (on a 5-point scale) are 3.6 times more likely to leave the organization. Departments with high workloads, overtime, or limited career growth opportunities are particularly impacted, indicating the need for targeted engagement strategies.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4680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AB7EFCD-8E97-EBE0-5DA4-D28A3357716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4EA8F4F-FD59-2CE7-2CA8-E055EC63F972}"/>
              </a:ext>
            </a:extLst>
          </p:cNvPr>
          <p:cNvSpPr>
            <a:spLocks noGrp="1"/>
          </p:cNvSpPr>
          <p:nvPr>
            <p:ph type="title"/>
          </p:nvPr>
        </p:nvSpPr>
        <p:spPr>
          <a:xfrm>
            <a:off x="1137036" y="548640"/>
            <a:ext cx="9543405" cy="1188720"/>
          </a:xfrm>
        </p:spPr>
        <p:txBody>
          <a:bodyPr>
            <a:normAutofit/>
          </a:bodyPr>
          <a:lstStyle/>
          <a:p>
            <a:r>
              <a:rPr lang="en-US" sz="4100">
                <a:solidFill>
                  <a:schemeClr val="tx1">
                    <a:lumMod val="85000"/>
                    <a:lumOff val="15000"/>
                  </a:schemeClr>
                </a:solidFill>
              </a:rPr>
              <a:t>Narratives: Gender Diversity and Inclusion</a:t>
            </a:r>
          </a:p>
        </p:txBody>
      </p:sp>
      <p:sp>
        <p:nvSpPr>
          <p:cNvPr id="3" name="Content Placeholder 2">
            <a:extLst>
              <a:ext uri="{FF2B5EF4-FFF2-40B4-BE49-F238E27FC236}">
                <a16:creationId xmlns:a16="http://schemas.microsoft.com/office/drawing/2014/main" id="{D7313AE5-86F2-6988-1F74-3D3F3CB7062F}"/>
              </a:ext>
            </a:extLst>
          </p:cNvPr>
          <p:cNvSpPr>
            <a:spLocks noGrp="1"/>
          </p:cNvSpPr>
          <p:nvPr>
            <p:ph idx="1"/>
          </p:nvPr>
        </p:nvSpPr>
        <p:spPr>
          <a:xfrm>
            <a:off x="1957987" y="2431765"/>
            <a:ext cx="8276026" cy="3320031"/>
          </a:xfrm>
        </p:spPr>
        <p:txBody>
          <a:bodyPr anchor="ctr">
            <a:normAutofit/>
          </a:bodyPr>
          <a:lstStyle/>
          <a:p>
            <a:r>
              <a:rPr lang="en-US" sz="2000">
                <a:solidFill>
                  <a:schemeClr val="tx1">
                    <a:lumMod val="85000"/>
                    <a:lumOff val="15000"/>
                  </a:schemeClr>
                </a:solidFill>
              </a:rPr>
              <a:t>An analysis of gender-based metrics highlights disparities in satisfaction and performance. Female employees in sales representative and laboratory technician roles report lower satisfaction levels despite demonstrating comparable performance to their male counterparts. This suggests potential gaps in equity and inclusivity, which could hinder retention and employee morale if not addressed.</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4906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B9A2142-392F-3893-F1D1-C45263CCADF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ACD3DC1-28A7-4F4E-4805-0947AD14543D}"/>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Narratives: Departmental Insights</a:t>
            </a:r>
          </a:p>
        </p:txBody>
      </p:sp>
      <p:sp>
        <p:nvSpPr>
          <p:cNvPr id="3" name="Content Placeholder 2">
            <a:extLst>
              <a:ext uri="{FF2B5EF4-FFF2-40B4-BE49-F238E27FC236}">
                <a16:creationId xmlns:a16="http://schemas.microsoft.com/office/drawing/2014/main" id="{6707EE6A-E257-E553-3074-299A0CE912DB}"/>
              </a:ext>
            </a:extLst>
          </p:cNvPr>
          <p:cNvSpPr>
            <a:spLocks noGrp="1"/>
          </p:cNvSpPr>
          <p:nvPr>
            <p:ph idx="1"/>
          </p:nvPr>
        </p:nvSpPr>
        <p:spPr>
          <a:xfrm>
            <a:off x="1957987" y="2431765"/>
            <a:ext cx="8276026" cy="3320031"/>
          </a:xfrm>
        </p:spPr>
        <p:txBody>
          <a:bodyPr anchor="ctr">
            <a:normAutofit/>
          </a:bodyPr>
          <a:lstStyle/>
          <a:p>
            <a:r>
              <a:rPr lang="en-US" sz="2000">
                <a:solidFill>
                  <a:schemeClr val="tx1">
                    <a:lumMod val="85000"/>
                    <a:lumOff val="15000"/>
                  </a:schemeClr>
                </a:solidFill>
              </a:rPr>
              <a:t>Departments such as Sales and Research &amp; Development a significant proportion of high performers. However, these departments also show elevated attrition risks due to a combination of workload intensity, perceived lack of advancement opportunities and promotions, and Salary lower than the average. Addressing these gaps is essential to sustaining productivity and reducing turnover.</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27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4D0161-6D68-E24A-6AE3-0B1FC9F265B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03B66E7-FC96-3C1E-532F-139066BAA7C9}"/>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Narratives: Identifying Outliers</a:t>
            </a:r>
          </a:p>
        </p:txBody>
      </p:sp>
      <p:sp>
        <p:nvSpPr>
          <p:cNvPr id="3" name="Content Placeholder 2">
            <a:extLst>
              <a:ext uri="{FF2B5EF4-FFF2-40B4-BE49-F238E27FC236}">
                <a16:creationId xmlns:a16="http://schemas.microsoft.com/office/drawing/2014/main" id="{BAC0B654-B73B-8240-C25C-887BFC863F82}"/>
              </a:ext>
            </a:extLst>
          </p:cNvPr>
          <p:cNvSpPr>
            <a:spLocks noGrp="1"/>
          </p:cNvSpPr>
          <p:nvPr>
            <p:ph idx="1"/>
          </p:nvPr>
        </p:nvSpPr>
        <p:spPr>
          <a:xfrm>
            <a:off x="1957987" y="2431765"/>
            <a:ext cx="8276026" cy="3320031"/>
          </a:xfrm>
        </p:spPr>
        <p:txBody>
          <a:bodyPr anchor="ctr">
            <a:normAutofit/>
          </a:bodyPr>
          <a:lstStyle/>
          <a:p>
            <a:r>
              <a:rPr lang="en-US" sz="2000">
                <a:solidFill>
                  <a:schemeClr val="tx1">
                    <a:lumMod val="85000"/>
                    <a:lumOff val="15000"/>
                  </a:schemeClr>
                </a:solidFill>
              </a:rPr>
              <a:t>Outlier detection provides valuable insights into employee dynamics. Using statistical thresholds, we identified employees who stand out in terms of performance, salary, and satisfaction. These employees either represent retention risks or opportunities to leverage high performance. For example, employees with exceptionally high-performance ratings but lower-than-average salary need immediate attention to avoid attrition specially in sales representative, laboratory technician and research scientist job roles.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318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94352EF-E960-5D14-183D-FA73CAEEC33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E61E1A9-39BB-A98E-C3D9-3A6AD2B2B417}"/>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Narratives: Attrition Risk Prediction Score </a:t>
            </a:r>
          </a:p>
        </p:txBody>
      </p:sp>
      <p:sp>
        <p:nvSpPr>
          <p:cNvPr id="3" name="Content Placeholder 2">
            <a:extLst>
              <a:ext uri="{FF2B5EF4-FFF2-40B4-BE49-F238E27FC236}">
                <a16:creationId xmlns:a16="http://schemas.microsoft.com/office/drawing/2014/main" id="{840D7182-79ED-F719-37E5-A9C047E18D05}"/>
              </a:ext>
            </a:extLst>
          </p:cNvPr>
          <p:cNvSpPr>
            <a:spLocks noGrp="1"/>
          </p:cNvSpPr>
          <p:nvPr>
            <p:ph idx="1"/>
          </p:nvPr>
        </p:nvSpPr>
        <p:spPr>
          <a:xfrm>
            <a:off x="1957987" y="2431765"/>
            <a:ext cx="8276026" cy="3320031"/>
          </a:xfrm>
        </p:spPr>
        <p:txBody>
          <a:bodyPr anchor="ctr">
            <a:normAutofit/>
          </a:bodyPr>
          <a:lstStyle/>
          <a:p>
            <a:r>
              <a:rPr lang="en-US" sz="2000">
                <a:solidFill>
                  <a:schemeClr val="tx1">
                    <a:lumMod val="85000"/>
                    <a:lumOff val="15000"/>
                  </a:schemeClr>
                </a:solidFill>
              </a:rPr>
              <a:t>The Attrition Risk Prediction Score integrates key metrics, including satisfaction, performance, and compensation (Monthly Income), to identify employees at risk of leaving. Employees with high prediction scores represent an actionable subset for HR interventions. This tool enables proactive retention strategies by prioritizing high-impact individuals.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023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0BD0D42-BCC6-7DBD-A21A-85175E5D2C79}"/>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1228CCA-7E0A-FADC-BDFD-61831ED5F6E5}"/>
              </a:ext>
            </a:extLst>
          </p:cNvPr>
          <p:cNvSpPr>
            <a:spLocks noGrp="1"/>
          </p:cNvSpPr>
          <p:nvPr>
            <p:ph type="title"/>
          </p:nvPr>
        </p:nvSpPr>
        <p:spPr>
          <a:xfrm>
            <a:off x="1137034" y="609597"/>
            <a:ext cx="9392421" cy="1330841"/>
          </a:xfrm>
        </p:spPr>
        <p:txBody>
          <a:bodyPr>
            <a:normAutofit/>
          </a:bodyPr>
          <a:lstStyle/>
          <a:p>
            <a:r>
              <a:rPr lang="en-US"/>
              <a:t>Narratives: Attrition Risk Prediction Score </a:t>
            </a:r>
          </a:p>
        </p:txBody>
      </p:sp>
      <p:sp>
        <p:nvSpPr>
          <p:cNvPr id="3" name="Content Placeholder 2">
            <a:extLst>
              <a:ext uri="{FF2B5EF4-FFF2-40B4-BE49-F238E27FC236}">
                <a16:creationId xmlns:a16="http://schemas.microsoft.com/office/drawing/2014/main" id="{835ADD5A-B43F-E282-C5F5-86078E98C268}"/>
              </a:ext>
            </a:extLst>
          </p:cNvPr>
          <p:cNvSpPr>
            <a:spLocks noGrp="1"/>
          </p:cNvSpPr>
          <p:nvPr>
            <p:ph idx="1"/>
          </p:nvPr>
        </p:nvSpPr>
        <p:spPr>
          <a:xfrm>
            <a:off x="1137034" y="2198362"/>
            <a:ext cx="4958966" cy="3917773"/>
          </a:xfrm>
        </p:spPr>
        <p:txBody>
          <a:bodyPr>
            <a:normAutofit/>
          </a:bodyPr>
          <a:lstStyle/>
          <a:p>
            <a:r>
              <a:rPr lang="en-US" sz="2000"/>
              <a:t>Attrition Risk Prediction Score  provide valuable Insights, we found that there is a correlation between Attrition Risk Score and Monthly Income (Salary) that as the Monthly Income Increase than the average the Attrition Risk Score decrease and vise versa</a:t>
            </a:r>
          </a:p>
        </p:txBody>
      </p:sp>
      <p:pic>
        <p:nvPicPr>
          <p:cNvPr id="5" name="Picture 4" descr="A colorful circles with text below&#10;&#10;Description automatically generated with medium confidence">
            <a:extLst>
              <a:ext uri="{FF2B5EF4-FFF2-40B4-BE49-F238E27FC236}">
                <a16:creationId xmlns:a16="http://schemas.microsoft.com/office/drawing/2014/main" id="{D499A95F-5006-80F2-2C5F-0B897E4126C1}"/>
              </a:ext>
            </a:extLst>
          </p:cNvPr>
          <p:cNvPicPr>
            <a:picLocks noChangeAspect="1"/>
          </p:cNvPicPr>
          <p:nvPr/>
        </p:nvPicPr>
        <p:blipFill>
          <a:blip r:embed="rId2"/>
          <a:stretch>
            <a:fillRect/>
          </a:stretch>
        </p:blipFill>
        <p:spPr>
          <a:xfrm>
            <a:off x="7136548" y="2184914"/>
            <a:ext cx="3954143" cy="3755915"/>
          </a:xfrm>
          <a:prstGeom prst="rect">
            <a:avLst/>
          </a:prstGeom>
        </p:spPr>
      </p:pic>
      <p:sp>
        <p:nvSpPr>
          <p:cNvPr id="21" name="Freeform: Shape 20">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79909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webextension1.xml><?xml version="1.0" encoding="utf-8"?>
<we:webextension xmlns:we="http://schemas.microsoft.com/office/webextensions/webextension/2010/11" id="{df861c96-5765-466d-af28-5fa18c87ab7c}">
  <we:reference id="WA200003233" version="2.0.0.3" store="en-US" storeType="OMEX"/>
  <we:alternateReferences/>
  <we:properties>
    <we:property name="Microsoft.Office.CampaignId" value="&quot;none&quot;"/>
    <we:property name="reportUrl" value="&quot;/groups/b1afb084-2d5c-4c72-ac50-e06de7d6c906/reports/1d9d79ea-f409-471a-a012-ac68fed43387/1aea1a7da7cf9ada7452?bookmarkGuid=c8bc48c6-0063-438c-acaf-7c281b2855c0&amp;bookmarkUsage=1&amp;ctid=ffbb98be-f5c6-4915-a8b5-aeb7b03d65c7&amp;fromEntryPoint=export&quot;"/>
    <we:property name="reportState" value="&quot;CONNECTED&quot;"/>
    <we:property name="artifactViewState" value="&quot;live&quot;"/>
    <we:property name="reportEmbeddedTime" value="&quot;2024-11-17T07:43:35.740Z&quot;"/>
    <we:property name="creatorSessionId" value="&quot;89aa4bfb-2447-4b17-a6da-f6cdf58a8f73&quot;"/>
    <we:property name="creatorUserId" value="&quot;100320032B7D2ACA&quot;"/>
    <we:property name="creatorTenantId" value="&quot;ffbb98be-f5c6-4915-a8b5-aeb7b03d65c7&quot;"/>
    <we:property name="pageDisplayName" value="&quot;Attrition &amp; Retention Overview&quot;"/>
    <we:property name="pageName" value="&quot;1aea1a7da7cf9ada7452&quot;"/>
    <we:property name="reportName" value="&quot;HR Employees Attrition Dashboard&quot;"/>
    <we:property name="isVisualContainerHeaderHidden" value="false"/>
    <we:property name="isFiltersActionButtonVisible" value="true"/>
    <we:property name="initialStateBookmark" value="&quot;H4sIAAAAAAAAA+1bUW/bNhD+K4KBYRsQFCJFUmLfUifdujZdkAQdhqEojuTR0SJLhiRn9Yr8950kJ8tcp3aMxJWb5cUxSR2/u493uiPpTwOXVpMMZm9hjIPngxdFcTGG8iKIBnuDfN7266+vj/ZPXn94u390SM3FpE6LvBo8/zSooRxh/S6tppA1Eqjxj/d7A8iyYxg13zxkFe4NJlhWRQ5Z+jd2g6mrLqd4tTfAj5OsKKEReVpDjY3YSxpO32lu9qwBArZOL/EUbT1vBQQGsYPYeg30ISSnYVU3oEW2dEgjup1+WOQ1pDlN07RFEmSYcCU02kRKDSiipr1K81E2B/zvs2ezSWOV6hzok6xh/qRpGzlXV6ROaGPtlZJRrHWslLfOt7J8mtXz6czs8OOkJEuR/TpZQ9J7VJSppXlai5RYdQb4NBgW2XTc/nf4n/bTYlpaPEHfduV1Ws9I0kE6/nA4JovOEAcNnuOyIOO3fT9h7rBsW8+Lv4Yl0qxu8Dy8ek8tX9Y1Sy09eVvZwRiJ+uYfBzW0yky6qVLs+gvXdmOr66fBm5T072S/g2zaiP3+gJ5wxV/59wSK/t430DquCfaft9hsn6jaWR7BHu9b5ngIGnliYuljjgnGsYAtM3eAEyjrMeb1ItaFnifF35pW6VhMYh6rxDsRWqWtsZJx1xP/ezElkkhAcFbCJWZPj8j1DdNxaUWo4ySJbAJKi1AkzvItcvmSLPDhGMu0cKn9cJrDpDovPluD+3Vdpu176UnxeX/jdJwab62LlAwpugrlpPDG9MQ/j4CwQhY0aci0elp03ssuHZMyCrlUPooNo4irExNGW4+0bmrhxvduQb7pCF6mmLknyOX6lunYVFxH1jGNEEMYQsyYWs3mvruE3JJBF6k8QqimJa6L+DXOgvkj1SLgs6JZe9drcyO3tFC6/2bq9KWk3O/FrNXmIC2vSwu+twD4UTXp2I8ir4UH+vBGoJPMW90L099E7+AkrS6CU1uUuMP2v0OdjgTrkSo/hITHEedScq7iXpDwXXALd1Mf7y4BS1TpjG8UAGUD4Cg3YFQxMy/7EXz2L0fBGebUFfzQYUf34w4zcJc+HQ1KATmA59IniNZzSNzqCng7PnCCNVV534QPfKbK/C0QahtS7arJ6jqUsdfe98L4t9cMYW+2zb4ZH7itT0eDC32iEialpJyWKx+HZnXNeScN+6NRiaMuEfsM+sNl6PujrunlNJ8bkG2Zn6+paEccMiFDHUZa8UgAV5LrVu4mm7gCtYi1NgjMcGVjE4Z2y6XN3ZtevxQmOCmyZUFwb/WKfGgkb3D5VtYaULabJG0b0Mo31nYBrZnLrwHqgV39GEtflONmrkXM1GXJhsEpZFDOgp/TizXCXN80uO5qlgGFor4psN4+Xle6/laUF6RC8DtCWfVNkRVMtJgDqINhMZ5APttJ+L+l9XkwnJZl4xVHkMNofp7XI0XWW1BHRV6fZ7PgVW6L8a559QGkBP0mrO8O8LOSst3Gg8/SMVbBG6jq1pn7qMYpSao82KWbmPllWhb5uHs5LIzbIT2aBKrv+FcGpVf5TUi6SUt3TIfTlHoab6COcbEeEyvLqRpMhocf+1DxfmnjU1rBEnBhBFpzLQRKv/HlF+OTUMUh10pITLiJtdjmge1Gl1+2m4Y/wGmGK/JpPTynmqwHS2vZmcYd51lznmePe4sHnWAQeQDNFIKNNGjYdDlHVsaGRc56VKFQVruoHwczq1fR3g6euD7VhX3fo9oIY2c555G0EZqYoYrV5hFbCetBCsdlE7OliVYfe+3GTtdX8rfe7S714oriE98OfKiT9CzNcZhNK/JNdB15w2JsivtETbYYNR9tETRG3tbEt2LFYwXqtSaf30INnYhQMcO8MXEMTHjcNER7dNInPEyMEYAorEv6cTPhK2Yhm97g267Xz/etX+W2xHav4tB7bBdme9v1h670T5cfp/YL6tvieqelgfvs2abBi5ixFxuHrm8k4bvfPUtupdbMUGImrVUxTzhunO4xjlokXiFSmQ/aSmPYSlnd3tSLaV2TZp+JtEmSKAE+kqClZoxC3+qC68siWWyccZGBBJQSnNSPV1+F2Pa9b5JEmNEF70h4Xjfe8/9V8M3t1ax1emDh51k/lcV00qKTJmQuRBlKjxB7jsy1KNLq59Q5zOc/NWvKoySUSRTaCAQIDixhzC4b2c63zNjFtK4mYPEYclxidDI25A7dCsO3kwyulUpNtoqp5vdwNxxdXf0DrXyJnZo3AAA=&quot;"/>
    <we:property name="bookmark" value="&quot;H4sIAAAAAAAAA+1bbW/bOBL+K4KBxe4CQSFSfBH7LU3S3e62i6AJujgcimJIDh1tZMmQ5Gx9Rf77jSQ3l3Wd2jESV27OX2yR0vCZeTijGZL+NPJZPc1h/gdMcPR89KIsLydQXUbJ6GBU9G1pMEJqwZVE7yHhAR2n3nLaZGVRj55/GjVQjbF5l9UzyFtB1Pjv9wcjyPNTGLdXAfIaD0ZTrOqygDz7D/Y3U1dTzfD6YIQfp3lZQSvyrIEGW7FXdDtdEwT2rMUDrsmu8Axds2gFBAbag3bBAH0J2QKr+xs6ZCtvaUV3wx+VRQNZQcO0bYkEGadcCYMuldIAiqRtr7NinC8A/+/Z8/m0NU59AfRN1rB/0bCtnOtrUid22gSlZKKN0UoF50MnK2R5sxjOzk8+TiuyFNmvl3VEeo/LKnM0TmeRCuveAJ9GR2U+m3S/Tv7RflbOKodvMXRdRZM1c5J0nE0+nEzIonPEUYvntCrJ+F3fL1h4rLrWi/LvowppVD96Hl+/p5av65pnjp68rexogkR9+8NDA50y036oDPv+0nfd2On6afQ6I/172e8gn7VifzymJ3z5d/EjgaLP+xZazzXB/usWm90TdTfKI9jjfcccj8EgT62WQXNMUWsBO2buGKdQNRMsmmWsSz1Pir8NrdKzmGquVRq8iJ0yzjrJuB+I/72YEUkkIDqv4Arzp0fk5obpuXQiNjpNE5eCMiIWqXd8h1y+JAt8OMUqK33mPpwVMK0vyi/m4GHTVFn3XnpSfN7fOD2nNjjnEyVjiq5CeSmCtQPxzzdAWCGP2jRkVj8tOu9ll55JmcRcqpBoyyjimtTGyc4jrZ85uPG9W5BvOqKXGeb+CXK5uWV6NhU3ifPMIGiIY9CMqfVsHvorKBwZdJnKNwj1rMJNEf+O82jxSL0M+Lxs597nubmVWzqo/D8zdbqoKPd7Me+0Oc6qz6UFP1gC/Kia9OwnCdVZAegrWIFesuDMIEx/E72jt1l9GZ25ssI9tv8d6vQkuIBU+SGkXCecS8m50oMg4YfoFu62Pt5fAlao0hvfKgDKBsBTbsCoYmZBDiP4HF6No3MsqCv6qceO/uc9ZuAufXoalAJygMBlSBFd4JD69RXwbnzgLTZU5X0XPvCFKou3QGxcTLWrIaubWOpgQhiE8W/PGcLeLpt9Nz5wW5+eBh+HVKVMSkk5LVdBx3Z9zXknDYfjcYXjPhH7AvrDZeiH477p5axYGJDtmJ9vqWhPHDIhYxMnRvFEAFeSm07uNou4Ao3QxlgEZrly2sax23Fpc/ei12+ljd6W+aogeLB+Rj40kte4eilrAyi7TZJ2DWjtG2u3gDbM5TcA9cCufopVKKtJO9YyZupyZMPoDHKo5tGv2eUGYW5oGnzuaqcBhaKhKbDZOl5fuv5ZVpekQvQvhKoemiJrmOgwR9BER+VkCsV8L+H/mTUX0dGsqlqveAMFjBf7eQNSZLMJ9aYsmot8Hr0qXDnZN68+hoyg34T1/QF+XlG223rweTbBOnoNddM58xDVOCNJdQC3chGzuMqqspj0L4el+/ZIjzaBGjr+tUHpVXETkm7S0j3T4SyjntYbqGNSbsbE2nKqAZvjycchVLxfW/iUTrAUfJyAMdwIgTJsffjFhjRWOuZGCYkpt9qIXW7YbnX4Zbdp+APsZviymDVHF1STDWBqrdrTuGM/a8Hz/HFP8aAXDJIAYJhCcIkBA9tO58RJbVniXUAVC+WMT4axMbN+Fh3s4Y7rU53Y992qTVB7xzlPpEvQaoZKq+0jthIugBSeyzZmS5us3/baj5Wub+Rvg1tdGsQRxSe+HPhQO+l5VuBRPqvJN9H35B2VE1veJ2qy5aj5aJOgNfKuBr4VKx4rUG80+OIUauxFgopZFqzVGpgIuG2IDuhlSHmcWisAUTifDuNkwjfMQrY9wbdbr1+sW78qXIXdWsVJCNhNzO6060996Z+t3k4dFtQ/ys8rLS3cZ8+2DV7EjLvcOnR9Jwnf/c5ZcieNYZYSM+mc0jzluHW6xzgakQaFSGU+GCetZWtl9WtTL2ZNQ5p9IdKlaaoEhESCkYYxCn3rC66vi2TaeusTCykoJTipr9cfhdj1uW+SRJjRR+9IeNG03vP/o+Db26ud6/TA0t+zfqnK2bRDJ23MfIwylgFBB47Mdyiy+tfMeywWfzVry6M0lmkSuwQECA4sZcyturMbb5Wxy1lTT8HhKRS4wuhkbCg8+jWG7wa5sfn19X8B8r3ZXHE3AAA=&quot;"/>
    <we:property name="datasetId" value="&quot;0f0ec6b5-f687-438f-878b-4dac88bd909c&quot;"/>
    <we:property name="embedUrl" value="&quot;/reportEmbed?reportId=1d9d79ea-f409-471a-a012-ac68fed43387&amp;groupId=b1afb084-2d5c-4c72-ac50-e06de7d6c906&amp;w=2&amp;config=eyJjbHVzdGVyVXJsIjoiaHR0cHM6Ly9XQUJJLVNPVVRILUFGUklDQS1OT1JUSC1BLVBSSU1BUlktcmVkaXJlY3QuYW5hbHlzaXMud2luZG93cy5uZXQiLCJlbWJlZEZlYXR1cmVzIjp7InVzYWdlTWV0cmljc1ZOZXh0Ijp0cnVlfX0%3D&amp;disableSensitivityBanner=true&quot;"/>
    <we:property name="backgroundColor" value="&quot;#FFFFFF&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181</TotalTime>
  <Words>1255</Words>
  <Application>Microsoft Office PowerPoint</Application>
  <PresentationFormat>Widescreen</PresentationFormat>
  <Paragraphs>50</Paragraphs>
  <Slides>21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Aptos</vt:lpstr>
      <vt:lpstr>Aptos Display</vt:lpstr>
      <vt:lpstr>Arial</vt:lpstr>
      <vt:lpstr>Calibri</vt:lpstr>
      <vt:lpstr>Calibri Light</vt:lpstr>
      <vt:lpstr>Segoe UI Light</vt:lpstr>
      <vt:lpstr>Office Theme</vt:lpstr>
      <vt:lpstr>1_Office Theme</vt:lpstr>
      <vt:lpstr>HR Employees Attrition</vt:lpstr>
      <vt:lpstr>Narratives</vt:lpstr>
      <vt:lpstr>Narratives: High Performance and Attrition Risk</vt:lpstr>
      <vt:lpstr>Narratives: Job and Environment Satisfaction</vt:lpstr>
      <vt:lpstr>Narratives: Gender Diversity and Inclusion</vt:lpstr>
      <vt:lpstr>Narratives: Departmental Insights</vt:lpstr>
      <vt:lpstr>Narratives: Identifying Outliers</vt:lpstr>
      <vt:lpstr>Narratives: Attrition Risk Prediction Score </vt:lpstr>
      <vt:lpstr>Narratives: Attrition Risk Prediction Score </vt:lpstr>
      <vt:lpstr>Narratives: Key Insights Summary</vt:lpstr>
      <vt:lpstr>Recommendations</vt:lpstr>
      <vt:lpstr>Recommendations: Retention of High Performers</vt:lpstr>
      <vt:lpstr>Recommendations: Advancing Gender Diversity and Inclusion</vt:lpstr>
      <vt:lpstr>Recommendations: Increase Retention for Old Employees</vt:lpstr>
      <vt:lpstr>Recommendations: Utilizing Outlier Analysis for Attrition Risk Management</vt:lpstr>
      <vt:lpstr>Recommendations: Utilizing Outlier Analysis for Attrition Risk Management</vt:lpstr>
      <vt:lpstr>Recommendations: Salary Increment Effectiveness and Employees’ Marital Status </vt:lpstr>
      <vt:lpstr>Recommendations: Gender-Based Retention Strategies</vt:lpstr>
      <vt:lpstr>Recommendations: Gender-Based Retention Strategies</vt:lpstr>
      <vt:lpstr>Best Regards</vt:lpstr>
      <vt:lpstr>Microsoft Power BI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Mahmoud Anwer</dc:creator>
  <cp:lastModifiedBy>Mahmoud Anwer</cp:lastModifiedBy>
  <cp:revision>37</cp:revision>
  <dcterms:created xsi:type="dcterms:W3CDTF">2024-11-17T04:19:26Z</dcterms:created>
  <dcterms:modified xsi:type="dcterms:W3CDTF">2024-11-17T07:49:54Z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2024-11-17T04:30:24Z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ffbb98be-f5c6-4915-a8b5-aeb7b03d65c7</vt:lpwstr>
  </property>
  <property fmtid="{D5CDD505-2E9C-101B-9397-08002B2CF9AE}" pid="7" name="MSIP_Label_defa4170-0d19-0005-0004-bc88714345d2_ActionId">
    <vt:lpwstr>c9314400-051f-493f-a925-5ca8640f7df1</vt:lpwstr>
  </property>
  <property fmtid="{D5CDD505-2E9C-101B-9397-08002B2CF9AE}" pid="8" name="MSIP_Label_defa4170-0d19-0005-0004-bc88714345d2_ContentBits">
    <vt:lpwstr>0</vt:lpwstr>
  </property>
</Properties>
</file>