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4" r:id="rId10"/>
    <p:sldId id="263" r:id="rId11"/>
    <p:sldId id="265" r:id="rId12"/>
    <p:sldId id="278" r:id="rId13"/>
    <p:sldId id="272" r:id="rId14"/>
    <p:sldId id="277" r:id="rId15"/>
    <p:sldId id="266" r:id="rId16"/>
    <p:sldId id="267" r:id="rId17"/>
    <p:sldId id="268" r:id="rId18"/>
    <p:sldId id="270" r:id="rId19"/>
    <p:sldId id="271" r:id="rId20"/>
    <p:sldId id="279"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CE17-2D18-153D-EDC0-E81FE149E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B9743-B56A-11EF-B175-1A604FEE1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467AF-8155-2580-0E34-103AA62B6D59}"/>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5" name="Footer Placeholder 4">
            <a:extLst>
              <a:ext uri="{FF2B5EF4-FFF2-40B4-BE49-F238E27FC236}">
                <a16:creationId xmlns:a16="http://schemas.microsoft.com/office/drawing/2014/main" id="{632F8B06-3FCA-B748-61C3-3EEBD8E7C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6E5CB-05F5-4DCA-E893-51C0333CD436}"/>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31746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C651-44D0-2509-068C-5AF32EE8F9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22074B-209A-9D11-F8CA-17FE94763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BF262-CC2E-E393-D2AE-95180BF2579B}"/>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5" name="Footer Placeholder 4">
            <a:extLst>
              <a:ext uri="{FF2B5EF4-FFF2-40B4-BE49-F238E27FC236}">
                <a16:creationId xmlns:a16="http://schemas.microsoft.com/office/drawing/2014/main" id="{CBC07187-FC6C-3A66-5EFC-7EE6AD363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2F183-41CB-93A9-93F7-A5E506CC76FB}"/>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199944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B3113-BC0B-7BB9-DF29-A9EAA458A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85B50F-E9AF-EB66-DF52-A7EFBD0E9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8EF3D-D878-4FD1-2896-EAC34454E248}"/>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5" name="Footer Placeholder 4">
            <a:extLst>
              <a:ext uri="{FF2B5EF4-FFF2-40B4-BE49-F238E27FC236}">
                <a16:creationId xmlns:a16="http://schemas.microsoft.com/office/drawing/2014/main" id="{4AAFEC08-F214-CF8C-4287-B403BEFCE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44866-DD2C-2804-7500-4D1E701D5A98}"/>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530193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80246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9827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73261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80549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0996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24116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01102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2667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63E7-F6BA-59AF-7F89-E2E51F80E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21BE9-B0B6-0723-9978-83DB9C90D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AFD68-FAC5-D227-B9AA-D432DF027AD8}"/>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5" name="Footer Placeholder 4">
            <a:extLst>
              <a:ext uri="{FF2B5EF4-FFF2-40B4-BE49-F238E27FC236}">
                <a16:creationId xmlns:a16="http://schemas.microsoft.com/office/drawing/2014/main" id="{89A5FBAF-F838-AA25-93E9-D2FC9C9D3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05D32-0FF9-2C57-6E4F-65B81C999227}"/>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3672586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37206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35424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4709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DE8D-9A96-18CB-E431-762F5A30D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A1E0-241E-9711-5A7A-41CAD48481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0F522-EC56-0AE9-6934-239EB4299AF7}"/>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5" name="Footer Placeholder 4">
            <a:extLst>
              <a:ext uri="{FF2B5EF4-FFF2-40B4-BE49-F238E27FC236}">
                <a16:creationId xmlns:a16="http://schemas.microsoft.com/office/drawing/2014/main" id="{A4792BA8-FC32-C1C6-0376-3E17F17FC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47316-BB6B-148D-CDBE-19F63AC8DFF4}"/>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37714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6D85-8F28-C87C-B0CB-0FB70A463C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94E2CD-FF4D-3C8C-8575-9EB0208FD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0B3B25-B71A-D104-F80F-DD9A17ED8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23F33-AB07-DF7C-0E03-805A53A32543}"/>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6" name="Footer Placeholder 5">
            <a:extLst>
              <a:ext uri="{FF2B5EF4-FFF2-40B4-BE49-F238E27FC236}">
                <a16:creationId xmlns:a16="http://schemas.microsoft.com/office/drawing/2014/main" id="{C1C0C234-6A2D-2397-55DB-1C2B78123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FC2A6-2F86-4A2B-EB25-3FC0AC3A35D2}"/>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340410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9487-4644-6307-87EA-9917EB2943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20947-CF21-8597-009D-17BDEC6F2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D37ED-07DF-6E46-2768-A142A8C40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83539-90CF-D9BA-B2A3-37837913D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D0071-2488-CF17-BE2E-862D7B8D7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3FB090-6BA0-418A-894C-54F27F893689}"/>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8" name="Footer Placeholder 7">
            <a:extLst>
              <a:ext uri="{FF2B5EF4-FFF2-40B4-BE49-F238E27FC236}">
                <a16:creationId xmlns:a16="http://schemas.microsoft.com/office/drawing/2014/main" id="{B33E3656-C751-781D-B631-18DDCFC2D5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F3E323-AD60-DC98-60C9-33BF83A172D3}"/>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13168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77FE-D0B6-B625-11C2-1AFA2BB65A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613B9-D86E-07AF-3F5D-1D9E5458C068}"/>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4" name="Footer Placeholder 3">
            <a:extLst>
              <a:ext uri="{FF2B5EF4-FFF2-40B4-BE49-F238E27FC236}">
                <a16:creationId xmlns:a16="http://schemas.microsoft.com/office/drawing/2014/main" id="{752DD8AF-95E3-03FB-940B-0C75612415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092218-4933-BC2D-96F1-C17ECCEA1B2D}"/>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14754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08004-B1CB-7F08-84C8-7BEAED130B0E}"/>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3" name="Footer Placeholder 2">
            <a:extLst>
              <a:ext uri="{FF2B5EF4-FFF2-40B4-BE49-F238E27FC236}">
                <a16:creationId xmlns:a16="http://schemas.microsoft.com/office/drawing/2014/main" id="{F16A4104-9244-2CC3-0BA0-64E9530898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9D967-50BC-D79F-A121-A098E914105E}"/>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368258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53D7-8F7F-AA66-2F92-4E01DA7FB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89F352-72DF-586B-4542-73081AE33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7CC6F-68A3-5A72-DD6D-BD14FFC12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A24E7-1C99-5937-6200-FD5EFFE1B6D1}"/>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6" name="Footer Placeholder 5">
            <a:extLst>
              <a:ext uri="{FF2B5EF4-FFF2-40B4-BE49-F238E27FC236}">
                <a16:creationId xmlns:a16="http://schemas.microsoft.com/office/drawing/2014/main" id="{BC5F3E65-FDAE-0B64-6DE0-3FE56B96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7685D-808D-A797-952E-EC7EBE1DDE0B}"/>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16564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650B-C8EA-1CAE-C707-139D1B4D8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179F37-134A-7395-683A-EDD730C0F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39BCB-8B5C-F027-DC45-1303D59A0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D5904-A784-C93B-2947-8585D0A85795}"/>
              </a:ext>
            </a:extLst>
          </p:cNvPr>
          <p:cNvSpPr>
            <a:spLocks noGrp="1"/>
          </p:cNvSpPr>
          <p:nvPr>
            <p:ph type="dt" sz="half" idx="10"/>
          </p:nvPr>
        </p:nvSpPr>
        <p:spPr/>
        <p:txBody>
          <a:bodyPr/>
          <a:lstStyle/>
          <a:p>
            <a:fld id="{B6B00D4A-EF7D-42D9-8DD4-D61231C15FE5}" type="datetimeFigureOut">
              <a:rPr lang="en-US" smtClean="0"/>
              <a:t>12/17/2024</a:t>
            </a:fld>
            <a:endParaRPr lang="en-US"/>
          </a:p>
        </p:txBody>
      </p:sp>
      <p:sp>
        <p:nvSpPr>
          <p:cNvPr id="6" name="Footer Placeholder 5">
            <a:extLst>
              <a:ext uri="{FF2B5EF4-FFF2-40B4-BE49-F238E27FC236}">
                <a16:creationId xmlns:a16="http://schemas.microsoft.com/office/drawing/2014/main" id="{12322B31-4C57-3D4F-0598-55FCAACCF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185FE-9310-C9DC-0733-C9BC803DFB9C}"/>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62235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4EF64-46C5-D790-5C0F-8E9AF1546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539928-A19F-0B4A-5C89-25C3481571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266A5-2798-E4CD-DB77-90A65F518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B00D4A-EF7D-42D9-8DD4-D61231C15FE5}" type="datetimeFigureOut">
              <a:rPr lang="en-US" smtClean="0"/>
              <a:t>12/17/2024</a:t>
            </a:fld>
            <a:endParaRPr lang="en-US"/>
          </a:p>
        </p:txBody>
      </p:sp>
      <p:sp>
        <p:nvSpPr>
          <p:cNvPr id="5" name="Footer Placeholder 4">
            <a:extLst>
              <a:ext uri="{FF2B5EF4-FFF2-40B4-BE49-F238E27FC236}">
                <a16:creationId xmlns:a16="http://schemas.microsoft.com/office/drawing/2014/main" id="{425F6BD6-B044-C654-3DF3-C00919B5A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D807A08-2B60-1040-9891-347F35804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56E21B-956A-4BF8-9F0C-8E3A4D10C56A}" type="slidenum">
              <a:rPr lang="en-US" smtClean="0"/>
              <a:t>‹#›</a:t>
            </a:fld>
            <a:endParaRPr lang="en-US"/>
          </a:p>
        </p:txBody>
      </p:sp>
    </p:spTree>
    <p:extLst>
      <p:ext uri="{BB962C8B-B14F-4D97-AF65-F5344CB8AC3E}">
        <p14:creationId xmlns:p14="http://schemas.microsoft.com/office/powerpoint/2010/main" val="407498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319890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BE55-F7C8-4243-DD2A-CDB88797299D}"/>
              </a:ext>
            </a:extLst>
          </p:cNvPr>
          <p:cNvSpPr>
            <a:spLocks noGrp="1"/>
          </p:cNvSpPr>
          <p:nvPr>
            <p:ph type="ctrTitle"/>
          </p:nvPr>
        </p:nvSpPr>
        <p:spPr/>
        <p:txBody>
          <a:bodyPr/>
          <a:lstStyle/>
          <a:p>
            <a:r>
              <a:rPr lang="en-US" dirty="0"/>
              <a:t>HR Employees Attrition</a:t>
            </a:r>
          </a:p>
        </p:txBody>
      </p:sp>
      <p:sp>
        <p:nvSpPr>
          <p:cNvPr id="3" name="Subtitle 2">
            <a:extLst>
              <a:ext uri="{FF2B5EF4-FFF2-40B4-BE49-F238E27FC236}">
                <a16:creationId xmlns:a16="http://schemas.microsoft.com/office/drawing/2014/main" id="{79609E15-1D55-D4BD-3DCD-77657E246F2B}"/>
              </a:ext>
            </a:extLst>
          </p:cNvPr>
          <p:cNvSpPr>
            <a:spLocks noGrp="1"/>
          </p:cNvSpPr>
          <p:nvPr>
            <p:ph type="subTitle" idx="1"/>
          </p:nvPr>
        </p:nvSpPr>
        <p:spPr/>
        <p:txBody>
          <a:bodyPr>
            <a:normAutofit/>
          </a:bodyPr>
          <a:lstStyle/>
          <a:p>
            <a:r>
              <a:rPr lang="en-US" sz="3200" dirty="0"/>
              <a:t>Narratives &amp; Recommendations</a:t>
            </a:r>
          </a:p>
        </p:txBody>
      </p:sp>
    </p:spTree>
    <p:extLst>
      <p:ext uri="{BB962C8B-B14F-4D97-AF65-F5344CB8AC3E}">
        <p14:creationId xmlns:p14="http://schemas.microsoft.com/office/powerpoint/2010/main" val="226065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E49385-D92A-0028-05B3-9B3618CC55E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06DA4C-4DA0-8980-FE40-0496DF4A203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Narratives: Expected Voluntary Attrition</a:t>
            </a:r>
          </a:p>
        </p:txBody>
      </p:sp>
      <p:sp>
        <p:nvSpPr>
          <p:cNvPr id="3" name="Content Placeholder 2">
            <a:extLst>
              <a:ext uri="{FF2B5EF4-FFF2-40B4-BE49-F238E27FC236}">
                <a16:creationId xmlns:a16="http://schemas.microsoft.com/office/drawing/2014/main" id="{36A0A68E-1A15-271C-0CB1-7E3B7B2FDCD4}"/>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Sometimes employees leave the company by their own to find another job and upskill and sometimes they leave because of Layoffs or low performance, we made an assumption that if the attrite employee have satisfaction less than or equal 2 or have performance greater than 3 so he might have Voluntary Attrition other than it will be Involuntary Attrition. If we focus on Voluntary Attrition for high performers we will find that most of them have an average salary that is lower than the average salary for other employees such as sales representatives, sales executives and research scientists (that confirms that main factor for attrition for high performers is that they take monthly income lower than the income for others that have low performance)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84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359AC0-0E5F-C1DE-4D23-AC559EF25AC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6E94F6-82AC-B8FD-F9CF-251DE0C78C1C}"/>
              </a:ext>
            </a:extLst>
          </p:cNvPr>
          <p:cNvSpPr>
            <a:spLocks noGrp="1"/>
          </p:cNvSpPr>
          <p:nvPr>
            <p:ph type="title"/>
          </p:nvPr>
        </p:nvSpPr>
        <p:spPr>
          <a:xfrm>
            <a:off x="1137034" y="609597"/>
            <a:ext cx="9392421" cy="1330841"/>
          </a:xfrm>
        </p:spPr>
        <p:txBody>
          <a:bodyPr>
            <a:normAutofit/>
          </a:bodyPr>
          <a:lstStyle/>
          <a:p>
            <a:r>
              <a:rPr lang="en-US" dirty="0"/>
              <a:t>Narratives: Managerial Satisfaction</a:t>
            </a:r>
          </a:p>
        </p:txBody>
      </p:sp>
      <p:sp>
        <p:nvSpPr>
          <p:cNvPr id="3" name="Content Placeholder 2">
            <a:extLst>
              <a:ext uri="{FF2B5EF4-FFF2-40B4-BE49-F238E27FC236}">
                <a16:creationId xmlns:a16="http://schemas.microsoft.com/office/drawing/2014/main" id="{90846EE6-C6F7-B004-F91B-F841E196BC21}"/>
              </a:ext>
            </a:extLst>
          </p:cNvPr>
          <p:cNvSpPr>
            <a:spLocks noGrp="1"/>
          </p:cNvSpPr>
          <p:nvPr>
            <p:ph idx="1"/>
          </p:nvPr>
        </p:nvSpPr>
        <p:spPr>
          <a:xfrm>
            <a:off x="1137034" y="2198362"/>
            <a:ext cx="4958966" cy="3917773"/>
          </a:xfrm>
        </p:spPr>
        <p:txBody>
          <a:bodyPr>
            <a:normAutofit/>
          </a:bodyPr>
          <a:lstStyle/>
          <a:p>
            <a:r>
              <a:rPr lang="en-US" sz="1700" dirty="0"/>
              <a:t>When focusing on managerial level satisfaction, you can find that most of them have high percentage of low satisfaction and a high relative risk, such as for female sales manager and female Manufacturing Directors they have a high relative risk comparing to others with high satisfaction and males in the two positions, and for female Research Director they have 57.58% of low satisfaction, also for Male Human Resource Managers they have 71.43% of low satisfaction</a:t>
            </a:r>
            <a:br>
              <a:rPr lang="en-US" sz="1700" dirty="0"/>
            </a:br>
            <a:br>
              <a:rPr lang="en-US" sz="1700" dirty="0"/>
            </a:br>
            <a:r>
              <a:rPr lang="en-US" sz="1700" dirty="0"/>
              <a:t>that give us an indication that the satisfaction on this organization as a whole is not good for both officers and top managers </a:t>
            </a:r>
          </a:p>
        </p:txBody>
      </p:sp>
      <p:pic>
        <p:nvPicPr>
          <p:cNvPr id="5" name="Picture 4" descr="A graph with numbers and a line&#10;&#10;Description automatically generated">
            <a:extLst>
              <a:ext uri="{FF2B5EF4-FFF2-40B4-BE49-F238E27FC236}">
                <a16:creationId xmlns:a16="http://schemas.microsoft.com/office/drawing/2014/main" id="{2F68180E-7D6E-DC51-A94C-D31015FD83FD}"/>
              </a:ext>
            </a:extLst>
          </p:cNvPr>
          <p:cNvPicPr>
            <a:picLocks noChangeAspect="1"/>
          </p:cNvPicPr>
          <p:nvPr/>
        </p:nvPicPr>
        <p:blipFill>
          <a:blip r:embed="rId2"/>
          <a:stretch>
            <a:fillRect/>
          </a:stretch>
        </p:blipFill>
        <p:spPr>
          <a:xfrm>
            <a:off x="6719367" y="2453620"/>
            <a:ext cx="4788505" cy="3218502"/>
          </a:xfrm>
          <a:prstGeom prst="rect">
            <a:avLst/>
          </a:prstGeom>
        </p:spPr>
      </p:pic>
      <p:sp>
        <p:nvSpPr>
          <p:cNvPr id="21"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255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085013-CBB0-C5E9-0AF3-22135CAC62F0}"/>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AE1F18-E124-8FDF-44E5-4EDE661B679E}"/>
              </a:ext>
            </a:extLst>
          </p:cNvPr>
          <p:cNvSpPr>
            <a:spLocks noGrp="1"/>
          </p:cNvSpPr>
          <p:nvPr>
            <p:ph type="title"/>
          </p:nvPr>
        </p:nvSpPr>
        <p:spPr>
          <a:xfrm>
            <a:off x="1137034" y="609597"/>
            <a:ext cx="9392421" cy="1330841"/>
          </a:xfrm>
        </p:spPr>
        <p:txBody>
          <a:bodyPr>
            <a:normAutofit/>
          </a:bodyPr>
          <a:lstStyle/>
          <a:p>
            <a:r>
              <a:rPr lang="en-US" sz="3700" dirty="0"/>
              <a:t>Narratives: Salary Increment Effectiveness and Employees’ Marital Status </a:t>
            </a:r>
          </a:p>
        </p:txBody>
      </p:sp>
      <p:sp>
        <p:nvSpPr>
          <p:cNvPr id="3" name="Content Placeholder 2">
            <a:extLst>
              <a:ext uri="{FF2B5EF4-FFF2-40B4-BE49-F238E27FC236}">
                <a16:creationId xmlns:a16="http://schemas.microsoft.com/office/drawing/2014/main" id="{2EFD7598-D32D-15CA-2C47-3A42C254B536}"/>
              </a:ext>
            </a:extLst>
          </p:cNvPr>
          <p:cNvSpPr>
            <a:spLocks noGrp="1"/>
          </p:cNvSpPr>
          <p:nvPr>
            <p:ph idx="1"/>
          </p:nvPr>
        </p:nvSpPr>
        <p:spPr>
          <a:xfrm>
            <a:off x="1137034" y="2198363"/>
            <a:ext cx="4958966" cy="2686058"/>
          </a:xfrm>
        </p:spPr>
        <p:txBody>
          <a:bodyPr>
            <a:normAutofit/>
          </a:bodyPr>
          <a:lstStyle/>
          <a:p>
            <a:r>
              <a:rPr lang="en-US" sz="2000" b="1" dirty="0"/>
              <a:t>Observation</a:t>
            </a:r>
            <a:r>
              <a:rPr lang="en-US" sz="2000" dirty="0"/>
              <a:t>: Employees who Married have High Not Satisfied Rate for the salary hike although they have a high salary hike than others, that is an Important indication that the salary hike is not a cause for attrition for married employees.</a:t>
            </a:r>
          </a:p>
        </p:txBody>
      </p:sp>
      <p:sp>
        <p:nvSpPr>
          <p:cNvPr id="35" name="Freeform: Shape 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B3CC5C7-6C4E-A7A9-D2CE-AF517E9D9DB3}"/>
              </a:ext>
            </a:extLst>
          </p:cNvPr>
          <p:cNvPicPr>
            <a:picLocks noChangeAspect="1"/>
          </p:cNvPicPr>
          <p:nvPr/>
        </p:nvPicPr>
        <p:blipFill>
          <a:blip r:embed="rId2"/>
          <a:stretch>
            <a:fillRect/>
          </a:stretch>
        </p:blipFill>
        <p:spPr>
          <a:xfrm>
            <a:off x="8132296" y="1843701"/>
            <a:ext cx="2529064" cy="3817454"/>
          </a:xfrm>
          <a:prstGeom prst="rect">
            <a:avLst/>
          </a:prstGeom>
        </p:spPr>
      </p:pic>
    </p:spTree>
    <p:extLst>
      <p:ext uri="{BB962C8B-B14F-4D97-AF65-F5344CB8AC3E}">
        <p14:creationId xmlns:p14="http://schemas.microsoft.com/office/powerpoint/2010/main" val="245750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B65883-625C-9424-29AC-2CBCD67C269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092D46-5B0E-891E-0EB6-4D8144C5E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C9BC859-0157-D2B4-9E58-74050C62A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0AF2BE-5D5F-69FB-6665-3420BDDFA8C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 Key Insights Summary</a:t>
            </a:r>
          </a:p>
        </p:txBody>
      </p:sp>
      <p:sp>
        <p:nvSpPr>
          <p:cNvPr id="3" name="Content Placeholder 2">
            <a:extLst>
              <a:ext uri="{FF2B5EF4-FFF2-40B4-BE49-F238E27FC236}">
                <a16:creationId xmlns:a16="http://schemas.microsoft.com/office/drawing/2014/main" id="{466B9D17-5D6B-1F7C-AD4F-AC670BEA3252}"/>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The analysis reveals that high performance, low satisfaction, and pay inequities are critical factors driving attrition. Gender disparities in satisfaction and challenges in workload balance highlight the need for a comprehensive approach to retention. Addressing these areas offers significant opportunities to enhance employee satisfaction and long-term organizational success.</a:t>
            </a:r>
          </a:p>
        </p:txBody>
      </p:sp>
      <p:sp>
        <p:nvSpPr>
          <p:cNvPr id="12" name="Freeform: Shape 11">
            <a:extLst>
              <a:ext uri="{FF2B5EF4-FFF2-40B4-BE49-F238E27FC236}">
                <a16:creationId xmlns:a16="http://schemas.microsoft.com/office/drawing/2014/main" id="{F5A24B79-2478-B600-951A-86CA99FEE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64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E23978-EDEE-2D1F-7498-564D20A690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0A3E21-CC76-B227-FFC1-6B824848ACF4}"/>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Recommendations</a:t>
            </a:r>
          </a:p>
        </p:txBody>
      </p:sp>
      <p:sp>
        <p:nvSpPr>
          <p:cNvPr id="3" name="Content Placeholder 2">
            <a:extLst>
              <a:ext uri="{FF2B5EF4-FFF2-40B4-BE49-F238E27FC236}">
                <a16:creationId xmlns:a16="http://schemas.microsoft.com/office/drawing/2014/main" id="{5A8AEE11-CE1C-39E9-A7D0-7AE388FE5363}"/>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Recommendations for Improving Employee Retention, Performance and Reduce Attrition.</a:t>
            </a:r>
            <a:br>
              <a:rPr lang="en-US" sz="2000" dirty="0">
                <a:solidFill>
                  <a:schemeClr val="tx1">
                    <a:lumMod val="85000"/>
                    <a:lumOff val="15000"/>
                  </a:schemeClr>
                </a:solidFill>
              </a:rPr>
            </a:br>
            <a:br>
              <a:rPr lang="en-US" sz="2000" dirty="0">
                <a:solidFill>
                  <a:schemeClr val="tx1">
                    <a:lumMod val="85000"/>
                    <a:lumOff val="15000"/>
                  </a:schemeClr>
                </a:solidFill>
              </a:rPr>
            </a:br>
            <a:r>
              <a:rPr lang="en-US" sz="2000" dirty="0">
                <a:solidFill>
                  <a:schemeClr val="tx1">
                    <a:lumMod val="85000"/>
                    <a:lumOff val="15000"/>
                  </a:schemeClr>
                </a:solidFill>
              </a:rPr>
              <a:t>Based on the findings and analysis, the following recommendations are presented to address key areas of concern and opportunities for organizational improvement. Each recommendation is aligned with the insights derived from the data.</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93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D371CB-7514-52EC-5569-0AE7565C0B7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6824A9-9FAC-CA89-AFFF-925F73941049}"/>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rPr>
              <a:t>Recommendations: Retention of High Performers</a:t>
            </a:r>
          </a:p>
        </p:txBody>
      </p:sp>
      <p:sp>
        <p:nvSpPr>
          <p:cNvPr id="3" name="Content Placeholder 2">
            <a:extLst>
              <a:ext uri="{FF2B5EF4-FFF2-40B4-BE49-F238E27FC236}">
                <a16:creationId xmlns:a16="http://schemas.microsoft.com/office/drawing/2014/main" id="{05C711B0-50EA-68C1-AC59-995DF2F81895}"/>
              </a:ext>
            </a:extLst>
          </p:cNvPr>
          <p:cNvSpPr>
            <a:spLocks noGrp="1"/>
          </p:cNvSpPr>
          <p:nvPr>
            <p:ph idx="1"/>
          </p:nvPr>
        </p:nvSpPr>
        <p:spPr>
          <a:xfrm>
            <a:off x="1957987" y="2195545"/>
            <a:ext cx="8276026" cy="3320031"/>
          </a:xfrm>
        </p:spPr>
        <p:txBody>
          <a:bodyPr anchor="ctr">
            <a:normAutofit/>
          </a:bodyPr>
          <a:lstStyle/>
          <a:p>
            <a:r>
              <a:rPr lang="en-US" sz="2000" b="1" dirty="0">
                <a:solidFill>
                  <a:schemeClr val="tx1">
                    <a:lumMod val="85000"/>
                    <a:lumOff val="15000"/>
                  </a:schemeClr>
                </a:solidFill>
              </a:rPr>
              <a:t>Observation</a:t>
            </a:r>
            <a:r>
              <a:rPr lang="en-US" sz="2000" dirty="0">
                <a:solidFill>
                  <a:schemeClr val="tx1">
                    <a:lumMod val="85000"/>
                    <a:lumOff val="15000"/>
                  </a:schemeClr>
                </a:solidFill>
              </a:rPr>
              <a:t>: High-performing employees face higher attrition risks, particularly in departments with lower compensation or recognition.</a:t>
            </a:r>
            <a:br>
              <a:rPr lang="en-US" sz="2000" dirty="0">
                <a:solidFill>
                  <a:schemeClr val="tx1">
                    <a:lumMod val="85000"/>
                    <a:lumOff val="15000"/>
                  </a:schemeClr>
                </a:solidFill>
              </a:rPr>
            </a:br>
            <a:r>
              <a:rPr lang="en-US" sz="2000" b="1" dirty="0">
                <a:solidFill>
                  <a:schemeClr val="tx1">
                    <a:lumMod val="85000"/>
                    <a:lumOff val="15000"/>
                  </a:schemeClr>
                </a:solidFill>
              </a:rPr>
              <a:t>Recommendations</a:t>
            </a:r>
            <a:r>
              <a:rPr lang="en-US" sz="2000" dirty="0">
                <a:solidFill>
                  <a:schemeClr val="tx1">
                    <a:lumMod val="85000"/>
                    <a:lumOff val="15000"/>
                  </a:schemeClr>
                </a:solidFill>
              </a:rPr>
              <a:t>:</a:t>
            </a:r>
          </a:p>
          <a:p>
            <a:pPr lvl="1">
              <a:buFont typeface="+mj-lt"/>
              <a:buAutoNum type="arabicPeriod"/>
            </a:pPr>
            <a:r>
              <a:rPr lang="en-US" sz="2000" b="1" dirty="0">
                <a:solidFill>
                  <a:schemeClr val="tx1">
                    <a:lumMod val="85000"/>
                    <a:lumOff val="15000"/>
                  </a:schemeClr>
                </a:solidFill>
              </a:rPr>
              <a:t>Enhance Incentives</a:t>
            </a:r>
            <a:r>
              <a:rPr lang="en-US" sz="2000" dirty="0">
                <a:solidFill>
                  <a:schemeClr val="tx1">
                    <a:lumMod val="85000"/>
                    <a:lumOff val="15000"/>
                  </a:schemeClr>
                </a:solidFill>
              </a:rPr>
              <a:t>: Implement tailored salary adjustments and Stock Options for High Performing Employees specially with those who are in non career development roles such as sales representatives.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7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465AFA-FB67-3A16-84CB-D59FB13AD77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FBA024-27DF-D3FD-8AB5-3F33FB7E704D}"/>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rPr>
              <a:t>Recommendations: Advancing Gender Diversity and Inclusion</a:t>
            </a:r>
          </a:p>
        </p:txBody>
      </p:sp>
      <p:sp>
        <p:nvSpPr>
          <p:cNvPr id="3" name="Content Placeholder 2">
            <a:extLst>
              <a:ext uri="{FF2B5EF4-FFF2-40B4-BE49-F238E27FC236}">
                <a16:creationId xmlns:a16="http://schemas.microsoft.com/office/drawing/2014/main" id="{48697C37-5BF2-75A7-CCD6-B40CCBF2E80A}"/>
              </a:ext>
            </a:extLst>
          </p:cNvPr>
          <p:cNvSpPr>
            <a:spLocks noGrp="1"/>
          </p:cNvSpPr>
          <p:nvPr>
            <p:ph idx="1"/>
          </p:nvPr>
        </p:nvSpPr>
        <p:spPr>
          <a:xfrm>
            <a:off x="1957987" y="2431765"/>
            <a:ext cx="8276026" cy="3320031"/>
          </a:xfrm>
        </p:spPr>
        <p:txBody>
          <a:bodyPr anchor="ctr">
            <a:normAutofit/>
          </a:bodyPr>
          <a:lstStyle/>
          <a:p>
            <a:r>
              <a:rPr lang="en-US" sz="2000" b="1" dirty="0">
                <a:solidFill>
                  <a:schemeClr val="tx1">
                    <a:lumMod val="85000"/>
                    <a:lumOff val="15000"/>
                  </a:schemeClr>
                </a:solidFill>
              </a:rPr>
              <a:t>Observation</a:t>
            </a:r>
            <a:r>
              <a:rPr lang="en-US" sz="2000" dirty="0">
                <a:solidFill>
                  <a:schemeClr val="tx1">
                    <a:lumMod val="85000"/>
                    <a:lumOff val="15000"/>
                  </a:schemeClr>
                </a:solidFill>
              </a:rPr>
              <a:t>: Female employees in sales and Laboratory technician roles report lower Environment and Job satisfaction despite similar performance levels.</a:t>
            </a:r>
            <a:br>
              <a:rPr lang="en-US" sz="2000" dirty="0">
                <a:solidFill>
                  <a:schemeClr val="tx1">
                    <a:lumMod val="85000"/>
                    <a:lumOff val="15000"/>
                  </a:schemeClr>
                </a:solidFill>
              </a:rPr>
            </a:br>
            <a:br>
              <a:rPr lang="en-US" sz="2000" dirty="0">
                <a:solidFill>
                  <a:schemeClr val="tx1">
                    <a:lumMod val="85000"/>
                    <a:lumOff val="15000"/>
                  </a:schemeClr>
                </a:solidFill>
              </a:rPr>
            </a:br>
            <a:r>
              <a:rPr lang="en-US" sz="2000" b="1" dirty="0">
                <a:solidFill>
                  <a:schemeClr val="tx1">
                    <a:lumMod val="85000"/>
                    <a:lumOff val="15000"/>
                  </a:schemeClr>
                </a:solidFill>
              </a:rPr>
              <a:t>Recommendations</a:t>
            </a:r>
            <a:r>
              <a:rPr lang="en-US" sz="2000" dirty="0">
                <a:solidFill>
                  <a:schemeClr val="tx1">
                    <a:lumMod val="85000"/>
                    <a:lumOff val="15000"/>
                  </a:schemeClr>
                </a:solidFill>
              </a:rPr>
              <a:t>:</a:t>
            </a:r>
          </a:p>
          <a:p>
            <a:pPr lvl="1">
              <a:buFont typeface="+mj-lt"/>
              <a:buAutoNum type="arabicPeriod"/>
            </a:pPr>
            <a:r>
              <a:rPr lang="en-US" sz="2000" b="1" dirty="0">
                <a:solidFill>
                  <a:schemeClr val="tx1">
                    <a:lumMod val="85000"/>
                    <a:lumOff val="15000"/>
                  </a:schemeClr>
                </a:solidFill>
              </a:rPr>
              <a:t>Satisfactions</a:t>
            </a:r>
            <a:r>
              <a:rPr lang="en-US" sz="2000" dirty="0">
                <a:solidFill>
                  <a:schemeClr val="tx1">
                    <a:lumMod val="85000"/>
                    <a:lumOff val="15000"/>
                  </a:schemeClr>
                </a:solidFill>
              </a:rPr>
              <a:t>: Implement tailored work and job environment that is suitable for females</a:t>
            </a:r>
          </a:p>
          <a:p>
            <a:pPr lvl="1">
              <a:buFont typeface="+mj-lt"/>
              <a:buAutoNum type="arabicPeriod"/>
            </a:pPr>
            <a:r>
              <a:rPr lang="en-US" sz="2000" b="1" dirty="0">
                <a:solidFill>
                  <a:schemeClr val="tx1">
                    <a:lumMod val="85000"/>
                    <a:lumOff val="15000"/>
                  </a:schemeClr>
                </a:solidFill>
              </a:rPr>
              <a:t>Career Development</a:t>
            </a:r>
            <a:r>
              <a:rPr lang="en-US" sz="2000" dirty="0">
                <a:solidFill>
                  <a:schemeClr val="tx1">
                    <a:lumMod val="85000"/>
                    <a:lumOff val="15000"/>
                  </a:schemeClr>
                </a:solidFill>
              </a:rPr>
              <a:t>: Provide career development trainings.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5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6071B1-03E0-8A03-EAC3-09EE8C9E1A3B}"/>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9521FD-4262-9B5E-48B1-C404021CB935}"/>
              </a:ext>
            </a:extLst>
          </p:cNvPr>
          <p:cNvSpPr>
            <a:spLocks noGrp="1"/>
          </p:cNvSpPr>
          <p:nvPr>
            <p:ph type="title"/>
          </p:nvPr>
        </p:nvSpPr>
        <p:spPr>
          <a:xfrm>
            <a:off x="1137034" y="609597"/>
            <a:ext cx="9392421" cy="1330841"/>
          </a:xfrm>
        </p:spPr>
        <p:txBody>
          <a:bodyPr>
            <a:normAutofit/>
          </a:bodyPr>
          <a:lstStyle/>
          <a:p>
            <a:r>
              <a:rPr lang="en-US"/>
              <a:t>Recommendations: Utilizing Outlier Analysis for Attrition Risk Management</a:t>
            </a:r>
          </a:p>
        </p:txBody>
      </p:sp>
      <p:sp>
        <p:nvSpPr>
          <p:cNvPr id="3" name="Content Placeholder 2">
            <a:extLst>
              <a:ext uri="{FF2B5EF4-FFF2-40B4-BE49-F238E27FC236}">
                <a16:creationId xmlns:a16="http://schemas.microsoft.com/office/drawing/2014/main" id="{BD31C525-030B-CF0C-4EFC-AD9FC58AD246}"/>
              </a:ext>
            </a:extLst>
          </p:cNvPr>
          <p:cNvSpPr>
            <a:spLocks noGrp="1"/>
          </p:cNvSpPr>
          <p:nvPr>
            <p:ph idx="1"/>
          </p:nvPr>
        </p:nvSpPr>
        <p:spPr>
          <a:xfrm>
            <a:off x="1137034" y="2198362"/>
            <a:ext cx="4958966" cy="3917773"/>
          </a:xfrm>
        </p:spPr>
        <p:txBody>
          <a:bodyPr>
            <a:normAutofit/>
          </a:bodyPr>
          <a:lstStyle/>
          <a:p>
            <a:r>
              <a:rPr lang="en-US" sz="1700" b="1" dirty="0"/>
              <a:t>Observation</a:t>
            </a:r>
            <a:r>
              <a:rPr lang="en-US" sz="1700" dirty="0"/>
              <a:t>: Outliers in performance and satisfaction metrics provide critical insights into potential retention risks.</a:t>
            </a:r>
            <a:br>
              <a:rPr lang="en-US" sz="1700" dirty="0"/>
            </a:br>
            <a:r>
              <a:rPr lang="en-US" sz="1700" b="1" dirty="0"/>
              <a:t>Recommendations</a:t>
            </a:r>
            <a:r>
              <a:rPr lang="en-US" sz="1700" dirty="0"/>
              <a:t>:</a:t>
            </a:r>
          </a:p>
          <a:p>
            <a:pPr lvl="1">
              <a:buFont typeface="+mj-lt"/>
              <a:buAutoNum type="arabicPeriod"/>
            </a:pPr>
            <a:r>
              <a:rPr lang="en-US" sz="1700" b="1" dirty="0"/>
              <a:t>Outlier Early Warnings</a:t>
            </a:r>
            <a:r>
              <a:rPr lang="en-US" sz="1700" dirty="0"/>
              <a:t>: most people who attrite are working with the same manager for more than 5 years, and take more than 7000 income that’s may indicate that they lose the ability to develop under his supervision so they leaved the company, or may they want to leave the comfort zone and find a new challenge, so we should improve ability and develop mechanism for those employees to reduce the  Risk of Attrition</a:t>
            </a:r>
            <a:br>
              <a:rPr lang="en-US" sz="1700" dirty="0"/>
            </a:br>
            <a:endParaRPr lang="en-US" sz="1700" dirty="0"/>
          </a:p>
        </p:txBody>
      </p:sp>
      <p:pic>
        <p:nvPicPr>
          <p:cNvPr id="11" name="Picture 10" descr="A screenshot of a computer screen&#10;&#10;Description automatically generated">
            <a:extLst>
              <a:ext uri="{FF2B5EF4-FFF2-40B4-BE49-F238E27FC236}">
                <a16:creationId xmlns:a16="http://schemas.microsoft.com/office/drawing/2014/main" id="{B4D08D1D-7279-B36D-7CD7-2BE3D7E5BA6B}"/>
              </a:ext>
            </a:extLst>
          </p:cNvPr>
          <p:cNvPicPr>
            <a:picLocks noChangeAspect="1"/>
          </p:cNvPicPr>
          <p:nvPr/>
        </p:nvPicPr>
        <p:blipFill>
          <a:blip r:embed="rId2"/>
          <a:stretch>
            <a:fillRect/>
          </a:stretch>
        </p:blipFill>
        <p:spPr>
          <a:xfrm>
            <a:off x="6719367" y="2860778"/>
            <a:ext cx="4788505" cy="2404187"/>
          </a:xfrm>
          <a:prstGeom prst="rect">
            <a:avLst/>
          </a:prstGeom>
        </p:spPr>
      </p:pic>
      <p:sp>
        <p:nvSpPr>
          <p:cNvPr id="31" name="Freeform: Shape 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821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229073-8D3C-63CF-BBB3-5667B35EC4D4}"/>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08D3D5-55A3-C69D-CF0C-247F691B57CE}"/>
              </a:ext>
            </a:extLst>
          </p:cNvPr>
          <p:cNvSpPr>
            <a:spLocks noGrp="1"/>
          </p:cNvSpPr>
          <p:nvPr>
            <p:ph type="title"/>
          </p:nvPr>
        </p:nvSpPr>
        <p:spPr>
          <a:xfrm>
            <a:off x="1137034" y="609599"/>
            <a:ext cx="5338194" cy="1322888"/>
          </a:xfrm>
        </p:spPr>
        <p:txBody>
          <a:bodyPr>
            <a:normAutofit/>
          </a:bodyPr>
          <a:lstStyle/>
          <a:p>
            <a:r>
              <a:rPr lang="en-US" sz="2800" dirty="0"/>
              <a:t>Recommendations: Utilizing Outlier Analysis for Attrition Risk Management</a:t>
            </a:r>
          </a:p>
        </p:txBody>
      </p:sp>
      <p:sp>
        <p:nvSpPr>
          <p:cNvPr id="3" name="Content Placeholder 2">
            <a:extLst>
              <a:ext uri="{FF2B5EF4-FFF2-40B4-BE49-F238E27FC236}">
                <a16:creationId xmlns:a16="http://schemas.microsoft.com/office/drawing/2014/main" id="{23153317-F93F-07F1-1D45-5FB95434EBC9}"/>
              </a:ext>
            </a:extLst>
          </p:cNvPr>
          <p:cNvSpPr>
            <a:spLocks noGrp="1"/>
          </p:cNvSpPr>
          <p:nvPr>
            <p:ph idx="1"/>
          </p:nvPr>
        </p:nvSpPr>
        <p:spPr>
          <a:xfrm>
            <a:off x="1137034" y="2194101"/>
            <a:ext cx="4742771" cy="3983415"/>
          </a:xfrm>
        </p:spPr>
        <p:txBody>
          <a:bodyPr>
            <a:normAutofit/>
          </a:bodyPr>
          <a:lstStyle/>
          <a:p>
            <a:r>
              <a:rPr lang="en-US" sz="1700" b="1" dirty="0"/>
              <a:t>Observation</a:t>
            </a:r>
            <a:r>
              <a:rPr lang="en-US" sz="1700" dirty="0"/>
              <a:t>: for the same position, you can find employees have the same performance rating and huge  difference between their Monthly Income Salary so that leads to increase the Attrition Risk Score and create diversity between employees</a:t>
            </a:r>
            <a:br>
              <a:rPr lang="en-US" sz="1700" dirty="0"/>
            </a:br>
            <a:r>
              <a:rPr lang="en-US" sz="1700" b="1" dirty="0"/>
              <a:t>Recommendations</a:t>
            </a:r>
            <a:r>
              <a:rPr lang="en-US" sz="1700" dirty="0"/>
              <a:t>:</a:t>
            </a:r>
          </a:p>
          <a:p>
            <a:pPr lvl="1">
              <a:buFont typeface="+mj-lt"/>
              <a:buAutoNum type="arabicPeriod"/>
            </a:pPr>
            <a:r>
              <a:rPr lang="en-US" sz="1700" b="1" dirty="0"/>
              <a:t>Outlier Early Warnings</a:t>
            </a:r>
            <a:r>
              <a:rPr lang="en-US" sz="1700" dirty="0"/>
              <a:t>: develop incentive compensations based on the performance rating for employees and rescale the Monthly salary to be based on job level, experience, and performance</a:t>
            </a:r>
            <a:br>
              <a:rPr lang="en-US" sz="1700" dirty="0"/>
            </a:br>
            <a:endParaRPr lang="en-US" sz="1700" dirty="0"/>
          </a:p>
        </p:txBody>
      </p:sp>
      <p:pic>
        <p:nvPicPr>
          <p:cNvPr id="5" name="Picture 4" descr="A screenshot of a graph&#10;&#10;Description automatically generated">
            <a:extLst>
              <a:ext uri="{FF2B5EF4-FFF2-40B4-BE49-F238E27FC236}">
                <a16:creationId xmlns:a16="http://schemas.microsoft.com/office/drawing/2014/main" id="{F8864D94-B2C4-9418-78F7-87545BEB5A65}"/>
              </a:ext>
            </a:extLst>
          </p:cNvPr>
          <p:cNvPicPr>
            <a:picLocks noChangeAspect="1"/>
          </p:cNvPicPr>
          <p:nvPr/>
        </p:nvPicPr>
        <p:blipFill>
          <a:blip r:embed="rId2"/>
          <a:stretch>
            <a:fillRect/>
          </a:stretch>
        </p:blipFill>
        <p:spPr>
          <a:xfrm>
            <a:off x="7915735" y="834656"/>
            <a:ext cx="3135242" cy="2445489"/>
          </a:xfrm>
          <a:prstGeom prst="rect">
            <a:avLst/>
          </a:prstGeom>
        </p:spPr>
      </p:pic>
      <p:pic>
        <p:nvPicPr>
          <p:cNvPr id="8" name="Picture 7" descr="A screenshot of a graph&#10;&#10;Description automatically generated">
            <a:extLst>
              <a:ext uri="{FF2B5EF4-FFF2-40B4-BE49-F238E27FC236}">
                <a16:creationId xmlns:a16="http://schemas.microsoft.com/office/drawing/2014/main" id="{18E0EEC5-4585-6608-8662-D83CC44F86D6}"/>
              </a:ext>
            </a:extLst>
          </p:cNvPr>
          <p:cNvPicPr>
            <a:picLocks noChangeAspect="1"/>
          </p:cNvPicPr>
          <p:nvPr/>
        </p:nvPicPr>
        <p:blipFill>
          <a:blip r:embed="rId3"/>
          <a:stretch>
            <a:fillRect/>
          </a:stretch>
        </p:blipFill>
        <p:spPr>
          <a:xfrm>
            <a:off x="7736578" y="3601878"/>
            <a:ext cx="3493555" cy="2445489"/>
          </a:xfrm>
          <a:prstGeom prst="rect">
            <a:avLst/>
          </a:prstGeom>
        </p:spPr>
      </p:pic>
    </p:spTree>
    <p:extLst>
      <p:ext uri="{BB962C8B-B14F-4D97-AF65-F5344CB8AC3E}">
        <p14:creationId xmlns:p14="http://schemas.microsoft.com/office/powerpoint/2010/main" val="3569360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2E8087-212E-C6A3-20B4-467B7C2F4CFB}"/>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CCC9732-7E65-0480-C9EE-88034C294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B7A6932-AB6E-8442-3A76-FB476329B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5E4DF8-622B-CA56-F100-39F3E7580925}"/>
              </a:ext>
            </a:extLst>
          </p:cNvPr>
          <p:cNvSpPr>
            <a:spLocks noGrp="1"/>
          </p:cNvSpPr>
          <p:nvPr>
            <p:ph type="title"/>
          </p:nvPr>
        </p:nvSpPr>
        <p:spPr>
          <a:xfrm>
            <a:off x="1137034" y="609597"/>
            <a:ext cx="9392421" cy="1330841"/>
          </a:xfrm>
        </p:spPr>
        <p:txBody>
          <a:bodyPr>
            <a:normAutofit fontScale="90000"/>
          </a:bodyPr>
          <a:lstStyle/>
          <a:p>
            <a:r>
              <a:rPr lang="en-US" sz="3700" dirty="0"/>
              <a:t>Recommendations: Salary Increment Effectiveness, Relative Risk and Employees’ Marital Status </a:t>
            </a:r>
          </a:p>
        </p:txBody>
      </p:sp>
      <p:sp>
        <p:nvSpPr>
          <p:cNvPr id="3" name="Content Placeholder 2">
            <a:extLst>
              <a:ext uri="{FF2B5EF4-FFF2-40B4-BE49-F238E27FC236}">
                <a16:creationId xmlns:a16="http://schemas.microsoft.com/office/drawing/2014/main" id="{8CDB91E4-D1C3-9B64-420E-1BD187F429F1}"/>
              </a:ext>
            </a:extLst>
          </p:cNvPr>
          <p:cNvSpPr>
            <a:spLocks noGrp="1"/>
          </p:cNvSpPr>
          <p:nvPr>
            <p:ph idx="1"/>
          </p:nvPr>
        </p:nvSpPr>
        <p:spPr>
          <a:xfrm>
            <a:off x="999874" y="1940438"/>
            <a:ext cx="6027606" cy="3917773"/>
          </a:xfrm>
        </p:spPr>
        <p:txBody>
          <a:bodyPr>
            <a:normAutofit/>
          </a:bodyPr>
          <a:lstStyle/>
          <a:p>
            <a:r>
              <a:rPr lang="en-US" sz="2000" b="1" dirty="0"/>
              <a:t>Observation</a:t>
            </a:r>
            <a:r>
              <a:rPr lang="en-US" sz="2000" dirty="0"/>
              <a:t>: Employees who Divorced have the lowest Not Satisfied Rate for the salary hike although they have a low salary hike than others, that is an Important indication that the salary hike is not a cause for attrition for married employees, comparing to relative risk, the divorced employees have the highest relative risk (2.31 time than high satisfaction employees)</a:t>
            </a:r>
            <a:br>
              <a:rPr lang="en-US" sz="2000" dirty="0"/>
            </a:br>
            <a:r>
              <a:rPr lang="en-US" sz="2000" b="1" dirty="0"/>
              <a:t>Recommendations</a:t>
            </a:r>
            <a:r>
              <a:rPr lang="en-US" sz="2000" dirty="0"/>
              <a:t>:</a:t>
            </a:r>
            <a:br>
              <a:rPr lang="en-US" sz="2000" dirty="0"/>
            </a:br>
            <a:r>
              <a:rPr lang="en-US" sz="2000" dirty="0"/>
              <a:t>provide a good and suitable environment for them to decrease the relative risk</a:t>
            </a:r>
          </a:p>
        </p:txBody>
      </p:sp>
      <p:sp>
        <p:nvSpPr>
          <p:cNvPr id="35" name="Freeform: Shape 34">
            <a:extLst>
              <a:ext uri="{FF2B5EF4-FFF2-40B4-BE49-F238E27FC236}">
                <a16:creationId xmlns:a16="http://schemas.microsoft.com/office/drawing/2014/main" id="{932784A2-A655-5B83-660E-353645E6B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418DE0E-E266-B3EB-8A75-D08237D7617F}"/>
              </a:ext>
            </a:extLst>
          </p:cNvPr>
          <p:cNvPicPr>
            <a:picLocks noChangeAspect="1"/>
          </p:cNvPicPr>
          <p:nvPr/>
        </p:nvPicPr>
        <p:blipFill>
          <a:blip r:embed="rId2"/>
          <a:stretch>
            <a:fillRect/>
          </a:stretch>
        </p:blipFill>
        <p:spPr>
          <a:xfrm>
            <a:off x="8132296" y="1843701"/>
            <a:ext cx="2529064" cy="3817454"/>
          </a:xfrm>
          <a:prstGeom prst="rect">
            <a:avLst/>
          </a:prstGeom>
        </p:spPr>
      </p:pic>
    </p:spTree>
    <p:extLst>
      <p:ext uri="{BB962C8B-B14F-4D97-AF65-F5344CB8AC3E}">
        <p14:creationId xmlns:p14="http://schemas.microsoft.com/office/powerpoint/2010/main" val="44670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26BA88-695E-84F8-2C1A-90B7C497018A}"/>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a:t>
            </a:r>
          </a:p>
        </p:txBody>
      </p:sp>
      <p:sp>
        <p:nvSpPr>
          <p:cNvPr id="3" name="Content Placeholder 2">
            <a:extLst>
              <a:ext uri="{FF2B5EF4-FFF2-40B4-BE49-F238E27FC236}">
                <a16:creationId xmlns:a16="http://schemas.microsoft.com/office/drawing/2014/main" id="{4EA67C1E-E23E-2B0F-5615-5839D0D8152E}"/>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This analysis explores key drivers of employee satisfaction, performance, and attrition using HR data. By leveraging statistical measures and advanced visualization techniques, we provide actionable insights to improve employee retention, control attrition and organizational efficiency. The findings uncover patterns in performance , satisfaction, and Diversity and highlight risks and opportunities for strategic HR interventions.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934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D6C4D7-775E-B239-2A58-CDAB9856562D}"/>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AD856D-2B6E-9B7B-8773-FD33F1E928FA}"/>
              </a:ext>
            </a:extLst>
          </p:cNvPr>
          <p:cNvSpPr>
            <a:spLocks noGrp="1"/>
          </p:cNvSpPr>
          <p:nvPr>
            <p:ph type="title"/>
          </p:nvPr>
        </p:nvSpPr>
        <p:spPr>
          <a:xfrm>
            <a:off x="838200" y="3905833"/>
            <a:ext cx="4215063" cy="2398713"/>
          </a:xfrm>
        </p:spPr>
        <p:txBody>
          <a:bodyPr>
            <a:normAutofit/>
          </a:bodyPr>
          <a:lstStyle/>
          <a:p>
            <a:r>
              <a:rPr lang="en-US" sz="3700" dirty="0"/>
              <a:t>Recommendations: Gender-Based Retention Strategies</a:t>
            </a:r>
          </a:p>
        </p:txBody>
      </p:sp>
      <p:sp>
        <p:nvSpPr>
          <p:cNvPr id="3" name="Content Placeholder 2">
            <a:extLst>
              <a:ext uri="{FF2B5EF4-FFF2-40B4-BE49-F238E27FC236}">
                <a16:creationId xmlns:a16="http://schemas.microsoft.com/office/drawing/2014/main" id="{F87FBF0E-F121-74FF-79FF-8A2D909DD763}"/>
              </a:ext>
            </a:extLst>
          </p:cNvPr>
          <p:cNvSpPr>
            <a:spLocks noGrp="1"/>
          </p:cNvSpPr>
          <p:nvPr>
            <p:ph idx="1"/>
          </p:nvPr>
        </p:nvSpPr>
        <p:spPr>
          <a:xfrm>
            <a:off x="4930141" y="2804630"/>
            <a:ext cx="6286500" cy="2960376"/>
          </a:xfrm>
        </p:spPr>
        <p:txBody>
          <a:bodyPr anchor="ctr">
            <a:normAutofit/>
          </a:bodyPr>
          <a:lstStyle/>
          <a:p>
            <a:r>
              <a:rPr lang="en-US" sz="1600" b="1" dirty="0"/>
              <a:t>Observation</a:t>
            </a:r>
            <a:r>
              <a:rPr lang="en-US" sz="1600" dirty="0"/>
              <a:t>: There is a Low Satisfaction from Female Leaders and Managers in the Research &amp; Development and Sales Departments.</a:t>
            </a:r>
          </a:p>
          <a:p>
            <a:r>
              <a:rPr lang="en-US" sz="1600" dirty="0"/>
              <a:t>Observations: female sales manager (1.11 times) and female Manufacturing Directors (4.71 times) they have a high relative risk comparing to others with high satisfaction and males</a:t>
            </a:r>
            <a:br>
              <a:rPr lang="en-US" sz="1600" dirty="0"/>
            </a:br>
            <a:br>
              <a:rPr lang="en-US" sz="1600" dirty="0"/>
            </a:br>
            <a:r>
              <a:rPr lang="en-US" sz="1600" b="1" dirty="0"/>
              <a:t>Recommendations</a:t>
            </a:r>
            <a:r>
              <a:rPr lang="en-US" sz="1600" dirty="0"/>
              <a:t>:</a:t>
            </a:r>
            <a:br>
              <a:rPr lang="en-US" sz="1600" dirty="0"/>
            </a:br>
            <a:r>
              <a:rPr lang="en-US" sz="1600" dirty="0"/>
              <a:t>1) Review the working culture in this department and most of females specially the top management have satisfaction on it comparing with other departments</a:t>
            </a:r>
          </a:p>
        </p:txBody>
      </p:sp>
      <p:pic>
        <p:nvPicPr>
          <p:cNvPr id="6" name="Picture 5">
            <a:extLst>
              <a:ext uri="{FF2B5EF4-FFF2-40B4-BE49-F238E27FC236}">
                <a16:creationId xmlns:a16="http://schemas.microsoft.com/office/drawing/2014/main" id="{A012ABAF-0D52-205C-3194-255A8FF5F42C}"/>
              </a:ext>
            </a:extLst>
          </p:cNvPr>
          <p:cNvPicPr>
            <a:picLocks noChangeAspect="1"/>
          </p:cNvPicPr>
          <p:nvPr/>
        </p:nvPicPr>
        <p:blipFill>
          <a:blip r:embed="rId2"/>
          <a:stretch>
            <a:fillRect/>
          </a:stretch>
        </p:blipFill>
        <p:spPr>
          <a:xfrm>
            <a:off x="1020656" y="1138561"/>
            <a:ext cx="9769687" cy="1112616"/>
          </a:xfrm>
          <a:prstGeom prst="rect">
            <a:avLst/>
          </a:prstGeom>
        </p:spPr>
      </p:pic>
    </p:spTree>
    <p:extLst>
      <p:ext uri="{BB962C8B-B14F-4D97-AF65-F5344CB8AC3E}">
        <p14:creationId xmlns:p14="http://schemas.microsoft.com/office/powerpoint/2010/main" val="35696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809C32-BB03-B008-9CEB-DB250FC54E15}"/>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6DF814-6C17-C45F-7B14-B699E0FCA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2A38E17-479F-715E-25DD-7F308DEF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DA2EC7F-7E2C-729A-9A0D-A5906A2D1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FAA79F8F-5873-0015-AA1B-E29FFF4B0261}"/>
              </a:ext>
            </a:extLst>
          </p:cNvPr>
          <p:cNvSpPr>
            <a:spLocks noGrp="1"/>
          </p:cNvSpPr>
          <p:nvPr>
            <p:ph type="title"/>
          </p:nvPr>
        </p:nvSpPr>
        <p:spPr>
          <a:xfrm>
            <a:off x="4219267" y="2471573"/>
            <a:ext cx="3184423" cy="1325563"/>
          </a:xfrm>
        </p:spPr>
        <p:txBody>
          <a:bodyPr/>
          <a:lstStyle/>
          <a:p>
            <a:r>
              <a:rPr lang="en-US" dirty="0"/>
              <a:t>Best Regards</a:t>
            </a:r>
          </a:p>
        </p:txBody>
      </p:sp>
    </p:spTree>
    <p:extLst>
      <p:ext uri="{BB962C8B-B14F-4D97-AF65-F5344CB8AC3E}">
        <p14:creationId xmlns:p14="http://schemas.microsoft.com/office/powerpoint/2010/main" val="49990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24C817-6893-9EDA-893D-67478BCD09E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276DAC-834B-B9CD-8CDF-8A9206FDBA87}"/>
              </a:ext>
            </a:extLst>
          </p:cNvPr>
          <p:cNvSpPr>
            <a:spLocks noGrp="1"/>
          </p:cNvSpPr>
          <p:nvPr>
            <p:ph type="title"/>
          </p:nvPr>
        </p:nvSpPr>
        <p:spPr>
          <a:xfrm>
            <a:off x="1137036" y="548640"/>
            <a:ext cx="9543405" cy="1188720"/>
          </a:xfrm>
        </p:spPr>
        <p:txBody>
          <a:bodyPr>
            <a:normAutofit/>
          </a:bodyPr>
          <a:lstStyle/>
          <a:p>
            <a:r>
              <a:rPr lang="en-US" sz="3700" dirty="0">
                <a:solidFill>
                  <a:schemeClr val="tx1">
                    <a:lumMod val="85000"/>
                    <a:lumOff val="15000"/>
                  </a:schemeClr>
                </a:solidFill>
              </a:rPr>
              <a:t>Narratives: High Performance and Attrition Risk</a:t>
            </a:r>
          </a:p>
        </p:txBody>
      </p:sp>
      <p:sp>
        <p:nvSpPr>
          <p:cNvPr id="3" name="Content Placeholder 2">
            <a:extLst>
              <a:ext uri="{FF2B5EF4-FFF2-40B4-BE49-F238E27FC236}">
                <a16:creationId xmlns:a16="http://schemas.microsoft.com/office/drawing/2014/main" id="{0CDCD320-B4AB-A5DF-9445-35DD7C8F9D16}"/>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High performing employees represent a critical segment of the workforce. Analysis reveals that employees with performance ratings significantly above the average performance rating threshold 3.69 (defined as 1.5 standard deviations beyond the mean), we have 226 High Performers Employees (15% of all employees), 37 of them leaved the company (16% of high performing employees), most of them are from Research and Development (26 high performing Attired employees)&amp; Sales Departments(10 high performing Attired employees)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78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E0C81F-646B-09E5-25E2-F22689D3F7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780D85-BF8C-D5D9-5846-DB6B1B5CF586}"/>
              </a:ext>
            </a:extLst>
          </p:cNvPr>
          <p:cNvSpPr>
            <a:spLocks noGrp="1"/>
          </p:cNvSpPr>
          <p:nvPr>
            <p:ph type="title"/>
          </p:nvPr>
        </p:nvSpPr>
        <p:spPr>
          <a:xfrm>
            <a:off x="1137036" y="548640"/>
            <a:ext cx="9543405" cy="1188720"/>
          </a:xfrm>
        </p:spPr>
        <p:txBody>
          <a:bodyPr>
            <a:normAutofit/>
          </a:bodyPr>
          <a:lstStyle/>
          <a:p>
            <a:r>
              <a:rPr lang="en-US" sz="4100" dirty="0">
                <a:solidFill>
                  <a:schemeClr val="tx1">
                    <a:lumMod val="85000"/>
                    <a:lumOff val="15000"/>
                  </a:schemeClr>
                </a:solidFill>
              </a:rPr>
              <a:t>Narratives: Satisfaction Level</a:t>
            </a:r>
          </a:p>
        </p:txBody>
      </p:sp>
      <p:sp>
        <p:nvSpPr>
          <p:cNvPr id="3" name="Content Placeholder 2">
            <a:extLst>
              <a:ext uri="{FF2B5EF4-FFF2-40B4-BE49-F238E27FC236}">
                <a16:creationId xmlns:a16="http://schemas.microsoft.com/office/drawing/2014/main" id="{173CE51F-8A0F-304D-5387-0C9D1A372BD0}"/>
              </a:ext>
            </a:extLst>
          </p:cNvPr>
          <p:cNvSpPr>
            <a:spLocks noGrp="1"/>
          </p:cNvSpPr>
          <p:nvPr>
            <p:ph idx="1"/>
          </p:nvPr>
        </p:nvSpPr>
        <p:spPr>
          <a:xfrm>
            <a:off x="1957987" y="2406365"/>
            <a:ext cx="8276026" cy="3320031"/>
          </a:xfrm>
        </p:spPr>
        <p:txBody>
          <a:bodyPr anchor="ctr">
            <a:normAutofit/>
          </a:bodyPr>
          <a:lstStyle/>
          <a:p>
            <a:r>
              <a:rPr lang="en-US" sz="2000" dirty="0">
                <a:solidFill>
                  <a:schemeClr val="tx1">
                    <a:lumMod val="85000"/>
                    <a:lumOff val="15000"/>
                  </a:schemeClr>
                </a:solidFill>
              </a:rPr>
              <a:t>Employee satisfaction is a leading indicator of retention. Our findings show that The likelihood of attrition for employees with low satisfaction compared to others are 1.76 times more likely to leave the organization. Departments with high workloads, Low work life balance, or limited career growth opportunities are particularly impacted, indicating the need for targeted engagement strategies.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68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B7EFCD-8E97-EBE0-5DA4-D28A3357716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EA8F4F-FD59-2CE7-2CA8-E055EC63F972}"/>
              </a:ext>
            </a:extLst>
          </p:cNvPr>
          <p:cNvSpPr>
            <a:spLocks noGrp="1"/>
          </p:cNvSpPr>
          <p:nvPr>
            <p:ph type="title"/>
          </p:nvPr>
        </p:nvSpPr>
        <p:spPr>
          <a:xfrm>
            <a:off x="1137036" y="548640"/>
            <a:ext cx="9543405" cy="1188720"/>
          </a:xfrm>
        </p:spPr>
        <p:txBody>
          <a:bodyPr>
            <a:normAutofit/>
          </a:bodyPr>
          <a:lstStyle/>
          <a:p>
            <a:r>
              <a:rPr lang="en-US" sz="4100">
                <a:solidFill>
                  <a:schemeClr val="tx1">
                    <a:lumMod val="85000"/>
                    <a:lumOff val="15000"/>
                  </a:schemeClr>
                </a:solidFill>
              </a:rPr>
              <a:t>Narratives: Gender Diversity and Inclusion</a:t>
            </a:r>
          </a:p>
        </p:txBody>
      </p:sp>
      <p:sp>
        <p:nvSpPr>
          <p:cNvPr id="3" name="Content Placeholder 2">
            <a:extLst>
              <a:ext uri="{FF2B5EF4-FFF2-40B4-BE49-F238E27FC236}">
                <a16:creationId xmlns:a16="http://schemas.microsoft.com/office/drawing/2014/main" id="{D7313AE5-86F2-6988-1F74-3D3F3CB7062F}"/>
              </a:ext>
            </a:extLst>
          </p:cNvPr>
          <p:cNvSpPr>
            <a:spLocks noGrp="1"/>
          </p:cNvSpPr>
          <p:nvPr>
            <p:ph idx="1"/>
          </p:nvPr>
        </p:nvSpPr>
        <p:spPr>
          <a:xfrm>
            <a:off x="1424940" y="2110740"/>
            <a:ext cx="9159240" cy="3641057"/>
          </a:xfrm>
        </p:spPr>
        <p:txBody>
          <a:bodyPr anchor="ctr">
            <a:normAutofit/>
          </a:bodyPr>
          <a:lstStyle/>
          <a:p>
            <a:r>
              <a:rPr lang="en-US" sz="2000" dirty="0">
                <a:solidFill>
                  <a:schemeClr val="tx1">
                    <a:lumMod val="85000"/>
                    <a:lumOff val="15000"/>
                  </a:schemeClr>
                </a:solidFill>
              </a:rPr>
              <a:t>An analysis of gender-based metrics highlights disparities in satisfaction and performance. For Satisfaction: Female employees in sales representative shows Likelihood to Attrite equal 1.3 times than others with High Satisfaction (0.88 for Males) and laboratory technician shows Likelihood to Attrite equal 3.3 times than others with High Satisfaction (1.69 for Males), For Performance: High performance Female employees have Likelihood to Attrite equal 2.64 with 16% of Actual Attrition Rate so we can find that some roles report lower satisfaction levels despite demonstrating comparable performance to their male counterparts. This suggests potential gaps in equity and inclusivity, which could hinder retention and employee morale if not addressed.</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490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9A2142-392F-3893-F1D1-C45263CCADF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CD3DC1-28A7-4F4E-4805-0947AD14543D}"/>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 Departmental Insights</a:t>
            </a:r>
          </a:p>
        </p:txBody>
      </p:sp>
      <p:sp>
        <p:nvSpPr>
          <p:cNvPr id="3" name="Content Placeholder 2">
            <a:extLst>
              <a:ext uri="{FF2B5EF4-FFF2-40B4-BE49-F238E27FC236}">
                <a16:creationId xmlns:a16="http://schemas.microsoft.com/office/drawing/2014/main" id="{6707EE6A-E257-E553-3074-299A0CE912DB}"/>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When Identifying % of attrition based on each Departments we will find that Sales, Human Resources and Research &amp; Development have 21%, 19%, and 14% of attrition respectively. and when comparing high performers with others we will find that for some Job roles we have average of Income for high performers on these job roles that are lower the average income for the other employees with normal and low performance such as (Sales Executive – Research Scientist – Laboratory Technician – Human Resources ). And when comparing the relative risk for these job roles with others we will find that they have the highest Likelihood to Attrite because of Low satisfactions with (2.34 times – 1.78 times – 1.94 times – 1.47 times)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7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4D0161-6D68-E24A-6AE3-0B1FC9F265B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3B66E7-FC96-3C1E-532F-139066BAA7C9}"/>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 Identifying Outliers</a:t>
            </a:r>
          </a:p>
        </p:txBody>
      </p:sp>
      <p:sp>
        <p:nvSpPr>
          <p:cNvPr id="3" name="Content Placeholder 2">
            <a:extLst>
              <a:ext uri="{FF2B5EF4-FFF2-40B4-BE49-F238E27FC236}">
                <a16:creationId xmlns:a16="http://schemas.microsoft.com/office/drawing/2014/main" id="{BAC0B654-B73B-8240-C25C-887BFC863F82}"/>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Outlier detection provides valuable insights into employee dynamics. Using statistical thresholds to calculate High Performance Employees, we identified employees who stand out in terms Average Income, Years at Company, total working years, years since last promotion, and years in current role by calculating the Z-Score and if it’s higher than 3 so it will be identified as outlier.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1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4352EF-E960-5D14-183D-FA73CAEEC3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61E1A9-39BB-A98E-C3D9-3A6AD2B2B417}"/>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Narratives: Attrition Risk Score </a:t>
            </a:r>
          </a:p>
        </p:txBody>
      </p:sp>
      <p:sp>
        <p:nvSpPr>
          <p:cNvPr id="3" name="Content Placeholder 2">
            <a:extLst>
              <a:ext uri="{FF2B5EF4-FFF2-40B4-BE49-F238E27FC236}">
                <a16:creationId xmlns:a16="http://schemas.microsoft.com/office/drawing/2014/main" id="{840D7182-79ED-F719-37E5-A9C047E18D05}"/>
              </a:ext>
            </a:extLst>
          </p:cNvPr>
          <p:cNvSpPr>
            <a:spLocks noGrp="1"/>
          </p:cNvSpPr>
          <p:nvPr>
            <p:ph idx="1"/>
          </p:nvPr>
        </p:nvSpPr>
        <p:spPr>
          <a:xfrm>
            <a:off x="1957987" y="2431765"/>
            <a:ext cx="8276026" cy="3320031"/>
          </a:xfrm>
        </p:spPr>
        <p:txBody>
          <a:bodyPr anchor="ctr">
            <a:normAutofit lnSpcReduction="10000"/>
          </a:bodyPr>
          <a:lstStyle/>
          <a:p>
            <a:r>
              <a:rPr lang="en-US" sz="2000" dirty="0">
                <a:solidFill>
                  <a:schemeClr val="tx1">
                    <a:lumMod val="85000"/>
                    <a:lumOff val="15000"/>
                  </a:schemeClr>
                </a:solidFill>
              </a:rPr>
              <a:t>The Attrition Risk Score is a proactive approach that integrates key metrics, including satisfaction, performance, and compensation (Monthly Income), to identify employees at risk of leaving (Attrition). Employees with high Attrition Risk scores represent an actionable subset for HR interventions. This tool enables proactive retention strategies by prioritizing high-impact individuals.</a:t>
            </a:r>
            <a:br>
              <a:rPr lang="en-US" sz="2000" dirty="0">
                <a:solidFill>
                  <a:schemeClr val="tx1">
                    <a:lumMod val="85000"/>
                    <a:lumOff val="15000"/>
                  </a:schemeClr>
                </a:solidFill>
              </a:rPr>
            </a:br>
            <a:br>
              <a:rPr lang="en-US" sz="2000" dirty="0">
                <a:solidFill>
                  <a:schemeClr val="tx1">
                    <a:lumMod val="85000"/>
                    <a:lumOff val="15000"/>
                  </a:schemeClr>
                </a:solidFill>
              </a:rPr>
            </a:br>
            <a:r>
              <a:rPr lang="en-US" sz="2000" dirty="0">
                <a:solidFill>
                  <a:schemeClr val="tx1">
                    <a:lumMod val="85000"/>
                    <a:lumOff val="15000"/>
                  </a:schemeClr>
                </a:solidFill>
              </a:rPr>
              <a:t>(1 - (</a:t>
            </a:r>
            <a:r>
              <a:rPr lang="en-US" sz="2000" dirty="0" err="1">
                <a:solidFill>
                  <a:schemeClr val="tx1">
                    <a:lumMod val="85000"/>
                    <a:lumOff val="15000"/>
                  </a:schemeClr>
                </a:solidFill>
              </a:rPr>
              <a:t>JobSatisfaction</a:t>
            </a:r>
            <a:r>
              <a:rPr lang="en-US" sz="2000" dirty="0">
                <a:solidFill>
                  <a:schemeClr val="tx1">
                    <a:lumMod val="85000"/>
                    <a:lumOff val="15000"/>
                  </a:schemeClr>
                </a:solidFill>
              </a:rPr>
              <a:t> + </a:t>
            </a:r>
            <a:r>
              <a:rPr lang="en-US" sz="2000" dirty="0" err="1">
                <a:solidFill>
                  <a:schemeClr val="tx1">
                    <a:lumMod val="85000"/>
                    <a:lumOff val="15000"/>
                  </a:schemeClr>
                </a:solidFill>
              </a:rPr>
              <a:t>EnvSatisfaction</a:t>
            </a:r>
            <a:r>
              <a:rPr lang="en-US" sz="2000" dirty="0">
                <a:solidFill>
                  <a:schemeClr val="tx1">
                    <a:lumMod val="85000"/>
                    <a:lumOff val="15000"/>
                  </a:schemeClr>
                </a:solidFill>
              </a:rPr>
              <a:t>) / 10) * </a:t>
            </a:r>
            <a:r>
              <a:rPr lang="en-US" sz="2000" dirty="0" err="1">
                <a:solidFill>
                  <a:schemeClr val="tx1">
                    <a:lumMod val="85000"/>
                    <a:lumOff val="15000"/>
                  </a:schemeClr>
                </a:solidFill>
              </a:rPr>
              <a:t>PerformanceRating</a:t>
            </a:r>
            <a:r>
              <a:rPr lang="en-US" sz="2000" dirty="0">
                <a:solidFill>
                  <a:schemeClr val="tx1">
                    <a:lumMod val="85000"/>
                    <a:lumOff val="15000"/>
                  </a:schemeClr>
                </a:solidFill>
              </a:rPr>
              <a:t> * 100 / </a:t>
            </a:r>
            <a:r>
              <a:rPr lang="en-US" sz="2000" dirty="0" err="1">
                <a:solidFill>
                  <a:schemeClr val="tx1">
                    <a:lumMod val="85000"/>
                    <a:lumOff val="15000"/>
                  </a:schemeClr>
                </a:solidFill>
              </a:rPr>
              <a:t>MonthlyIncome</a:t>
            </a:r>
            <a:br>
              <a:rPr lang="en-US" sz="2000" dirty="0">
                <a:solidFill>
                  <a:schemeClr val="tx1">
                    <a:lumMod val="85000"/>
                    <a:lumOff val="15000"/>
                  </a:schemeClr>
                </a:solidFill>
              </a:rPr>
            </a:br>
            <a:br>
              <a:rPr lang="en-US" sz="2000" dirty="0">
                <a:solidFill>
                  <a:schemeClr val="tx1">
                    <a:lumMod val="85000"/>
                    <a:lumOff val="15000"/>
                  </a:schemeClr>
                </a:solidFill>
              </a:rPr>
            </a:br>
            <a:r>
              <a:rPr lang="en-US" sz="1400" b="0" dirty="0">
                <a:solidFill>
                  <a:srgbClr val="008000"/>
                </a:solidFill>
                <a:effectLst/>
                <a:latin typeface="Consolas" panose="020B0609020204030204" pitchFamily="49" charset="0"/>
              </a:rPr>
              <a:t>Higher satisfaction reduces risk score</a:t>
            </a:r>
            <a:endParaRPr lang="en-US" sz="1400" b="0" dirty="0">
              <a:solidFill>
                <a:srgbClr val="000000"/>
              </a:solidFill>
              <a:effectLst/>
              <a:latin typeface="Consolas" panose="020B0609020204030204" pitchFamily="49" charset="0"/>
            </a:endParaRPr>
          </a:p>
          <a:p>
            <a:pPr marL="0" indent="0">
              <a:buNone/>
            </a:pPr>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Low income and high performance increase the likelihood of attrition</a:t>
            </a:r>
            <a:endParaRPr lang="en-US" sz="1400" b="0" dirty="0">
              <a:solidFill>
                <a:srgbClr val="000000"/>
              </a:solidFill>
              <a:effectLst/>
              <a:latin typeface="Consolas" panose="020B0609020204030204" pitchFamily="49"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2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BD0D42-BCC6-7DBD-A21A-85175E5D2C7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228CCA-7E0A-FADC-BDFD-61831ED5F6E5}"/>
              </a:ext>
            </a:extLst>
          </p:cNvPr>
          <p:cNvSpPr>
            <a:spLocks noGrp="1"/>
          </p:cNvSpPr>
          <p:nvPr>
            <p:ph type="title"/>
          </p:nvPr>
        </p:nvSpPr>
        <p:spPr>
          <a:xfrm>
            <a:off x="1137034" y="609597"/>
            <a:ext cx="9392421" cy="1330841"/>
          </a:xfrm>
        </p:spPr>
        <p:txBody>
          <a:bodyPr>
            <a:normAutofit/>
          </a:bodyPr>
          <a:lstStyle/>
          <a:p>
            <a:r>
              <a:rPr lang="en-US" dirty="0"/>
              <a:t>Narratives: Attrition Risk Score </a:t>
            </a:r>
          </a:p>
        </p:txBody>
      </p:sp>
      <p:sp>
        <p:nvSpPr>
          <p:cNvPr id="3" name="Content Placeholder 2">
            <a:extLst>
              <a:ext uri="{FF2B5EF4-FFF2-40B4-BE49-F238E27FC236}">
                <a16:creationId xmlns:a16="http://schemas.microsoft.com/office/drawing/2014/main" id="{835ADD5A-B43F-E282-C5F5-86078E98C268}"/>
              </a:ext>
            </a:extLst>
          </p:cNvPr>
          <p:cNvSpPr>
            <a:spLocks noGrp="1"/>
          </p:cNvSpPr>
          <p:nvPr>
            <p:ph idx="1"/>
          </p:nvPr>
        </p:nvSpPr>
        <p:spPr>
          <a:xfrm>
            <a:off x="1076273" y="2739383"/>
            <a:ext cx="4958966" cy="1802138"/>
          </a:xfrm>
        </p:spPr>
        <p:txBody>
          <a:bodyPr>
            <a:normAutofit/>
          </a:bodyPr>
          <a:lstStyle/>
          <a:p>
            <a:r>
              <a:rPr lang="en-US" sz="2000" dirty="0"/>
              <a:t>we found that there is a correlation between Attrition Risk Score and Monthly Income (Salary) that as the Monthly Income Increase the Attrition Risk Score decrease and vise versa</a:t>
            </a:r>
          </a:p>
        </p:txBody>
      </p:sp>
      <p:pic>
        <p:nvPicPr>
          <p:cNvPr id="5" name="Picture 4" descr="A colorful circles with text below&#10;&#10;Description automatically generated with medium confidence">
            <a:extLst>
              <a:ext uri="{FF2B5EF4-FFF2-40B4-BE49-F238E27FC236}">
                <a16:creationId xmlns:a16="http://schemas.microsoft.com/office/drawing/2014/main" id="{D499A95F-5006-80F2-2C5F-0B897E4126C1}"/>
              </a:ext>
            </a:extLst>
          </p:cNvPr>
          <p:cNvPicPr>
            <a:picLocks noChangeAspect="1"/>
          </p:cNvPicPr>
          <p:nvPr/>
        </p:nvPicPr>
        <p:blipFill>
          <a:blip r:embed="rId2"/>
          <a:stretch>
            <a:fillRect/>
          </a:stretch>
        </p:blipFill>
        <p:spPr>
          <a:xfrm>
            <a:off x="7136548" y="2184914"/>
            <a:ext cx="3954143" cy="3755915"/>
          </a:xfrm>
          <a:prstGeom prst="rect">
            <a:avLst/>
          </a:prstGeom>
        </p:spPr>
      </p:pic>
      <p:sp>
        <p:nvSpPr>
          <p:cNvPr id="21"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9909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df861c96-5765-466d-af28-5fa18c87ab7c}">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bbW/bOAz+K0aAw3ZAMciyJVv7tqXdy902DGux4XAYBkqiUq+OFdhOt9zQ/360nfa6NF2yXJs6xT4FsRTqIR+KIinn28Bm1SSH2RsY4+Dx4Kn3J2MoT4JosDcoumfgRCQZc1JxphkDZFLRqJ/UmS+qweNvgxrKEdbvs2oKeSOIHv79cW8Aef4WRs03B3mFe4MJlpUvIM/+wW4yDdXlFM/2Bvh1kvsSGpGHNdTYiD2l6fSdIISPGjxg6uwUD9HU86eAEEJiITFOAX3EgtO0qpvQIls6pRHdLj/0RQ1ZQcs0z6LIqdgBfTgdoxWhM6p57rK8nk/Rs4Ovk5K0I51nk8Y4T+wpFAbtoFWhxKpD/G3wGqGalq0eB98NHPppafAdunaoqLN6RnL+xFkw/0k1OCODvC09masde1LXZdaoFLzLqpPg0HiS28w59l+GJZK17OAxO/tIT6qsGOVz4/6n51GH1UDZ4PT6M1mo0Yd+4EuL5dNZq9J+Vp7blu8toL59dQg/zTMOhVAIKU8izoXgXCa9IOG34BLuxkF3l4AlqnTG1xIAYgnWGBsa60InbC+M/+R0FBxhQUPBww472t93mIHr9OlokJKiVuq4cCmicRxSC72g4bfgHdZY3I89cEWVzvgRU4bxRCqyumIiccq5Xhj/ss8Q9ubcujd74LI+HQ2WuVSmoRBCpopLlzDNN6fhyWhU4gjq+dfvoQ99Ph0veb5cpf1s/OlgTMnKDPGKSqPu0bNpMTdguGV+7lLRjjgMY8EUi5TkUQxcCq5auT9UuToG+vxO50ZWjCpOlNKUw2kuTULZp1npBEMy9MiXmaF1Fv3g5y2wjxMo6zFFikUb/OF18M7ny4Lg3mqPvGkkr/AU882gbDdJ2jaglSfWdgGtmcuvAeqGt/pbLJ0vx81ai5hpyJANg0PIoZwFL7KTNcJc3zQ4H2rcgEJR3xR4RsVto0HmbWY+HRYwqY79lZ1+5GvIgw++PCEVgr8QyqpviqxgosUcQB0M/XgCxWwn4X/I6uNgOC3LZle8hgJGWPZNkfUc6rUv6uN8FrwsjB/v2q7eh4ygX4T13QF+VFK22+zgo2yMVfAKqrrdzH1U45AkVQ46SAt6HBSnWemLcXc4LMzbIT2aBKrv+FcGpZfFRUi6SEt3TIfDjEaa3UADY78eEyvLqRp0jgdf+1Dx/qjxKUwcpmBZBEpxFccoXLRp3aRdymTCuJKxwJTrRMWri+ebrZuuqxyfY2Hnh+VdpuFdInUOstqkjWJ9Ma2Hx1ST9cC1rupz9vH8woSmfb50JTLnuYN3C8R+bF0QbRxC5ABUKBFMpEDBpu4cGZHoMLLGoWSxNMpG/biYWe1Fe7e1vezUwNIj+XwgeJZhbn859m2YtHPxCBNrOOeRMBHqJESZyM0jtoyNAxFbLpqYLXS0+tprNzpdd7Tfetdd2hZbCyO/2oG3cJOeZwUO82lFexNtR97Qj7X/magZLkbNW3OCxsjbWvhSrLitQL3W4l2ITpmNI5ShDp3WSQJh7HDTEO3QCpdylmodA2JsbNqPNxPuMAu5Jhd8DbTLCFPzJs/07sP0vG/9sjAltr2KA+ewdcyCxAYPu9I/W36d2i+ob/x5p6WB++jRpsGLmDEnG4eue5Lwreu9XSwJE221jTSkIGXMhVLJ6hcDbm6/rdfPJUlkILTBexJe1I0vXZx5m/hKlWeGqrrLbjEYYzlqqbZQQ6vspAOQYTfubTuMrS2+DV5lZJ9O9nvIp43YB/v0C+u/FA8afucdkKUct7+oNmD4RuzVMW/SNJUxuEiAEioM6VRZXct2ncSn07omSVcOk5CjilMnEVE4UEZoHf5PkdyQS4aaCgdhjEx4ynHjckRyFRkbKoQEGIMkDGU/XgS7gb5NT15/WRbn2j5gxLiQLkp0mMhUpZpFq02/O82F3Q0oG/UItDPGRlKwJIZYWhFTHrptNjdN0u47lz93/JuYqSRNI0PHv4pZnFqzzZ76esfZr7N+TePMy8OEU4x1NmZGKqONCPnWY+01Xvh0Slw1Kf9RCcvf7LrHfP6cYTouOQOFPNWJcAnHFBOKuFvmcsOe3D0nck2rdCwykygnpYgSKq+kdMZ2t6A92JHX3lzec/7WvPCj4kiwlMtYoUmFUIDxhvfXJGzh71nPSz+dtJoIzULLUDDhqDZxHEPbIs6qF5m1WMz/atbgSZlII2YioMyLQ5iGoVk2s11vGTF+WlcTMPgWClxCEBEDZAC7gqR2kQt+zs7+BXpVRRJxNwAA&quot;"/>
    <we:property name="creatorSessionId" value="&quot;89aa4bfb-2447-4b17-a6da-f6cdf58a8f73&quot;"/>
    <we:property name="creatorTenantId" value="&quot;ffbb98be-f5c6-4915-a8b5-aeb7b03d65c7&quot;"/>
    <we:property name="creatorUserId" value="&quot;100320032B7D2ACA&quot;"/>
    <we:property name="datasetId" value="&quot;0f0ec6b5-f687-438f-878b-4dac88bd909c&quot;"/>
    <we:property name="embedUrl" value="&quot;/reportEmbed?reportId=1d9d79ea-f409-471a-a012-ac68fed43387&amp;groupId=b1afb084-2d5c-4c72-ac50-e06de7d6c906&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bUW/bNhD+K4KBYRsQFCJFUmLfUifdujZdkAQdhqEojuTR0SJLhiRn9Yr8950kJ8tcp3aMxJWb5cUxSR2/u493uiPpTwOXVpMMZm9hjIPngxdFcTGG8iKIBnuDfN7266+vj/ZPXn94u390SM3FpE6LvBo8/zSooRxh/S6tppA1Eqjxj/d7A8iyYxg13zxkFe4NJlhWRQ5Z+jd2g6mrLqd4tTfAj5OsKKEReVpDjY3YSxpO32lu9qwBArZOL/EUbT1vBQQGsYPYeg30ISSnYVU3oEW2dEgjup1+WOQ1pDlN07RFEmSYcCU02kRKDSiipr1K81E2B/zvs2ezSWOV6hzok6xh/qRpGzlXV6ROaGPtlZJRrHWslLfOt7J8mtXz6czs8OOkJEuR/TpZQ9J7VJSppXlai5RYdQb4NBgW2XTc/nf4n/bTYlpaPEHfduV1Ws9I0kE6/nA4JovOEAcNnuOyIOO3fT9h7rBsW8+Lv4Yl0qxu8Dy8ek8tX9Y1Sy09eVvZwRiJ+uYfBzW0yky6qVLs+gvXdmOr66fBm5T072S/g2zaiP3+gJ5wxV/59wSK/t430DquCfaft9hsn6jaWR7BHu9b5ngIGnliYuljjgnGsYAtM3eAEyjrMeb1ItaFnifF35pW6VhMYh6rxDsRWqWtsZJx1xP/ezElkkhAcFbCJWZPj8j1DdNxaUWo4ySJbAJKi1AkzvItcvmSLPDhGMu0cKn9cJrDpDovPluD+3Vdpu176UnxeX/jdJwab62LlAwpugrlpPDG9MQ/j4CwQhY0aci0elp03ssuHZMyCrlUPooNo4irExNGW4+0bmrhxvduQb7pCF6mmLknyOX6lunYVFxH1jGNEEMYQsyYWs3mvruE3JJBF6k8QqimJa6L+DXOgvkj1SLgs6JZe9drcyO3tFC6/2bq9KWk3O/FrNXmIC2vSwu+twD4UTXp2I8ir4UH+vBGoJPMW90L099E7+AkrS6CU1uUuMP2v0OdjgTrkSo/hITHEedScq7iXpDwXXALd1Mf7y4BS1TpjG8UAGUD4Cg3YFQxMy/7EXz2L0fBGebUFfzQYUf34w4zcJc+HQ1KATmA59IniNZzSNzqCng7PnCCNVV534QPfKbK/C0QahtS7arJ6jqUsdfe98L4t9cMYW+2zb4ZH7itT0eDC32iEialpJyWKx+HZnXNeScN+6NRiaMuEfsM+sNl6PujrunlNJ8bkG2Zn6+paEccMiFDHUZa8UgAV5LrVu4mm7gCtYi1NgjMcGVjE4Z2y6XN3ZtevxQmOCmyZUFwb/WKfGgkb3D5VtYaULabJG0b0Mo31nYBrZnLrwHqgV39GEtflONmrkXM1GXJhsEpZFDOgp/TizXCXN80uO5qlgGFor4psN4+Xle6/laUF6RC8DtCWfVNkRVMtJgDqINhMZ5APttJ+L+l9XkwnJZl4xVHkMNofp7XI0XWW1BHRV6fZ7PgVW6L8a559QGkBP0mrO8O8LOSst3Gg8/SMVbBG6jq1pn7qMYpSao82KWbmPllWhb5uHs5LIzbIT2aBKrv+FcGpVf5TUi6SUt3TIfTlHoab6COcbEeEyvLqRpMhocf+1DxfmnjU1rBEnBhBFpzLQRKv/HlF+OTUMUh10pITLiJtdjmge1Gl1+2m4Y/wGmGK/JpPTynmqwHS2vZmcYd51lznmePe4sHnWAQeQDNFIKNNGjYdDlHVsaGRc56VKFQVruoHwczq1fR3g6euD7VhX3fo9oIY2c555G0EZqYoYrV5hFbCetBCsdlE7OliVYfe+3GTtdX8rfe7S714oriE98OfKiT9CzNcZhNK/JNdB15w2JsivtETbYYNR9tETRG3tbEt2LFYwXqtSaf30INnYhQMcO8MXEMTHjcNER7dNInPEyMEYAorEv6cTPhK2Yhm97g267Xz/etX+W2xHav4tB7bBdme9v1h670T5cfp/YL6tvieqelgfvs2abBi5ixFxuHrm8k4bvfPUtupdbMUGImrVUxTzhunO4xjlokXiFSmQ/aSmPYSlnd3tSLaV2TZp+JtEmSKAE+kqClZoxC3+qC68siWWyccZGBBJQSnNSPV1+F2Pa9b5JEmNEF70h4Xjfe8/9V8M3t1ax1emDh51k/lcV00qKTJmQuRBlKjxB7jsy1KNLq59Q5zOc/NWvKoySUSRTaCAQIDixhzC4b2c63zNjFtK4mYPEYclxidDI25A7dCsO3kwyulUpNtoqp5vdwNxxdXf0DrXyJnZo3AAA=&quot;"/>
    <we:property name="isFiltersActionButtonVisible" value="true"/>
    <we:property name="isVisualContainerHeaderHidden" value="false"/>
    <we:property name="pageDisplayName" value="&quot;Attrition &amp; Retention Overview&quot;"/>
    <we:property name="pageName" value="&quot;1aea1a7da7cf9ada7452&quot;"/>
    <we:property name="reportEmbeddedTime" value="&quot;2024-11-17T07:43:35.740Z&quot;"/>
    <we:property name="reportName" value="&quot;HR Employees Attrition Dashboard&quot;"/>
    <we:property name="reportState" value="&quot;CONNECTED&quot;"/>
    <we:property name="reportUrl" value="&quot;/groups/b1afb084-2d5c-4c72-ac50-e06de7d6c906/reports/1d9d79ea-f409-471a-a012-ac68fed43387/1aea1a7da7cf9ada7452?bookmarkGuid=c8bc48c6-0063-438c-acaf-7c281b2855c0&amp;bookmarkUsage=1&amp;ctid=ffbb98be-f5c6-4915-a8b5-aeb7b03d65c7&amp;fromEntryPoint=expor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1108</TotalTime>
  <Words>1581</Words>
  <Application>Microsoft Office PowerPoint</Application>
  <PresentationFormat>Widescreen</PresentationFormat>
  <Paragraphs>49</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Aptos</vt:lpstr>
      <vt:lpstr>Aptos Display</vt:lpstr>
      <vt:lpstr>Arial</vt:lpstr>
      <vt:lpstr>Calibri</vt:lpstr>
      <vt:lpstr>Calibri Light</vt:lpstr>
      <vt:lpstr>Consolas</vt:lpstr>
      <vt:lpstr>Segoe UI Light</vt:lpstr>
      <vt:lpstr>Office Theme</vt:lpstr>
      <vt:lpstr>1_Office Theme</vt:lpstr>
      <vt:lpstr>HR Employees Attrition</vt:lpstr>
      <vt:lpstr>Narratives</vt:lpstr>
      <vt:lpstr>Narratives: High Performance and Attrition Risk</vt:lpstr>
      <vt:lpstr>Narratives: Satisfaction Level</vt:lpstr>
      <vt:lpstr>Narratives: Gender Diversity and Inclusion</vt:lpstr>
      <vt:lpstr>Narratives: Departmental Insights</vt:lpstr>
      <vt:lpstr>Narratives: Identifying Outliers</vt:lpstr>
      <vt:lpstr>Narratives: Attrition Risk Score </vt:lpstr>
      <vt:lpstr>Narratives: Attrition Risk Score </vt:lpstr>
      <vt:lpstr>Narratives: Expected Voluntary Attrition</vt:lpstr>
      <vt:lpstr>Narratives: Managerial Satisfaction</vt:lpstr>
      <vt:lpstr>Narratives: Salary Increment Effectiveness and Employees’ Marital Status </vt:lpstr>
      <vt:lpstr>Narratives: Key Insights Summary</vt:lpstr>
      <vt:lpstr>Recommendations</vt:lpstr>
      <vt:lpstr>Recommendations: Retention of High Performers</vt:lpstr>
      <vt:lpstr>Recommendations: Advancing Gender Diversity and Inclusion</vt:lpstr>
      <vt:lpstr>Recommendations: Utilizing Outlier Analysis for Attrition Risk Management</vt:lpstr>
      <vt:lpstr>Recommendations: Utilizing Outlier Analysis for Attrition Risk Management</vt:lpstr>
      <vt:lpstr>Recommendations: Salary Increment Effectiveness, Relative Risk and Employees’ Marital Status </vt:lpstr>
      <vt:lpstr>Recommendations: Gender-Based Retention Strategies</vt:lpstr>
      <vt:lpstr>Best Regards</vt:lpstr>
      <vt:lpstr>Microsoft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Anwer</dc:creator>
  <cp:lastModifiedBy>Mahmoud Anwer</cp:lastModifiedBy>
  <cp:revision>72</cp:revision>
  <dcterms:created xsi:type="dcterms:W3CDTF">2024-11-17T04:19:26Z</dcterms:created>
  <dcterms:modified xsi:type="dcterms:W3CDTF">2024-12-17T09:28:31Z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2024-11-17T04:30:24Z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ffbb98be-f5c6-4915-a8b5-aeb7b03d65c7</vt:lpwstr>
  </property>
  <property fmtid="{D5CDD505-2E9C-101B-9397-08002B2CF9AE}" pid="7" name="MSIP_Label_defa4170-0d19-0005-0004-bc88714345d2_ActionId">
    <vt:lpwstr>c9314400-051f-493f-a925-5ca8640f7df1</vt:lpwstr>
  </property>
  <property fmtid="{D5CDD505-2E9C-101B-9397-08002B2CF9AE}" pid="8" name="MSIP_Label_defa4170-0d19-0005-0004-bc88714345d2_ContentBits">
    <vt:lpwstr>0</vt:lpwstr>
  </property>
</Properties>
</file>