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Nunito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24" Type="http://schemas.openxmlformats.org/officeDocument/2006/relationships/font" Target="fonts/NunitoBlack-boldItalic.fntdata"/><Relationship Id="rId12" Type="http://schemas.openxmlformats.org/officeDocument/2006/relationships/slide" Target="slides/slide8.xml"/><Relationship Id="rId23" Type="http://schemas.openxmlformats.org/officeDocument/2006/relationships/font" Target="fonts/Nunito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ccc4b6d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5fccc4b6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ccc4b6d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5fccc4b6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0c23176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260c231764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0c231764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60c23176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001e5938f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6001e5938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01e5938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g26001e5938f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ccc4b6d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5fccc4b6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01e5938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6001e5938f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tuy5rty7u8ty6ru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49" l="0" r="0" t="39"/>
          <a:stretch/>
        </p:blipFill>
        <p:spPr>
          <a:xfrm>
            <a:off x="1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>
            <p:ph idx="2" type="pic"/>
          </p:nvPr>
        </p:nvSpPr>
        <p:spPr>
          <a:xfrm>
            <a:off x="5562600" y="603250"/>
            <a:ext cx="4292700" cy="56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>
            <p:ph idx="2" type="pic"/>
          </p:nvPr>
        </p:nvSpPr>
        <p:spPr>
          <a:xfrm>
            <a:off x="3035300" y="-1"/>
            <a:ext cx="4203600" cy="61158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455825" y="5933825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3979333"/>
            <a:ext cx="12192000" cy="2878667"/>
          </a:xfrm>
          <a:prstGeom prst="rect">
            <a:avLst/>
          </a:prstGeom>
          <a:solidFill>
            <a:srgbClr val="261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" name="Google Shape;26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8350475" y="5873975"/>
            <a:ext cx="3330000" cy="40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414338" rotWithShape="0" algn="bl" dist="28575">
              <a:srgbClr val="000000">
                <a:alpha val="509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8502000" y="5914775"/>
            <a:ext cx="304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1500" u="none" cap="none" strike="noStrike">
                <a:solidFill>
                  <a:srgbClr val="3670A0"/>
                </a:solidFill>
                <a:latin typeface="Montserrat"/>
                <a:ea typeface="Montserrat"/>
                <a:cs typeface="Montserrat"/>
                <a:sym typeface="Montserrat"/>
              </a:rPr>
              <a:t>contact@softyeducation.com</a:t>
            </a:r>
            <a:endParaRPr b="0" i="0" sz="1500" u="none" cap="none" strike="noStrike">
              <a:solidFill>
                <a:srgbClr val="367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Logical operat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228150" y="1801875"/>
            <a:ext cx="3879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Logical operators are used to check whether an expression is True or False. They are used in decision-making. For example: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979" l="1570" r="2052" t="-980"/>
          <a:stretch/>
        </p:blipFill>
        <p:spPr>
          <a:xfrm>
            <a:off x="5464550" y="2014775"/>
            <a:ext cx="6229574" cy="294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2210" l="1167" r="1546" t="0"/>
          <a:stretch/>
        </p:blipFill>
        <p:spPr>
          <a:xfrm>
            <a:off x="1010950" y="1347350"/>
            <a:ext cx="5505524" cy="460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3865450" y="2544000"/>
            <a:ext cx="4351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Special</a:t>
            </a: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operators</a:t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4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Special operators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50" y="1302050"/>
            <a:ext cx="4994637" cy="47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5">
            <a:alphaModFix/>
          </a:blip>
          <a:srcRect b="2171" l="0" r="0" t="0"/>
          <a:stretch/>
        </p:blipFill>
        <p:spPr>
          <a:xfrm>
            <a:off x="5857300" y="1347350"/>
            <a:ext cx="4994626" cy="46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2629750" y="2998050"/>
            <a:ext cx="425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 </a:t>
            </a:r>
            <a:endParaRPr b="1" i="0" sz="5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/>
        </p:nvSpPr>
        <p:spPr>
          <a:xfrm>
            <a:off x="2661550" y="2684723"/>
            <a:ext cx="469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</a:t>
            </a:r>
            <a:r>
              <a:rPr b="1" lang="en-US" sz="6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br>
              <a:rPr b="0" i="0" lang="en-US" sz="7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11573725" y="6076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934300" y="760925"/>
            <a:ext cx="5547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 :</a:t>
            </a:r>
            <a:endParaRPr b="0" i="0" sz="4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1155850" y="1926400"/>
            <a:ext cx="5547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Operator precedence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operations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 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Special operators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/>
        </p:nvSpPr>
        <p:spPr>
          <a:xfrm>
            <a:off x="3865450" y="2544000"/>
            <a:ext cx="4351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Operator precedence</a:t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01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Operator precedence</a:t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 b="0" l="376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9"/>
          <p:cNvSpPr txBox="1"/>
          <p:nvPr/>
        </p:nvSpPr>
        <p:spPr>
          <a:xfrm>
            <a:off x="1214400" y="1598275"/>
            <a:ext cx="9763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Python Operators Precedence Rule - PEMDAS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P – Parentheses.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E – Exponentiation.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M – Multiplication.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D – Division.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A – Addition.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S – Subtraction.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Operator precedence</a:t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4">
            <a:alphaModFix/>
          </a:blip>
          <a:srcRect b="7279" l="1835" r="2047" t="5330"/>
          <a:stretch/>
        </p:blipFill>
        <p:spPr>
          <a:xfrm>
            <a:off x="1228149" y="1360073"/>
            <a:ext cx="4252077" cy="194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5">
            <a:alphaModFix/>
          </a:blip>
          <a:srcRect b="13281" l="1047" r="1997" t="10609"/>
          <a:stretch/>
        </p:blipFill>
        <p:spPr>
          <a:xfrm>
            <a:off x="5676375" y="1312250"/>
            <a:ext cx="4924826" cy="194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6">
            <a:alphaModFix/>
          </a:blip>
          <a:srcRect b="3325" l="0" r="0" t="0"/>
          <a:stretch/>
        </p:blipFill>
        <p:spPr>
          <a:xfrm>
            <a:off x="1228150" y="3632600"/>
            <a:ext cx="3858249" cy="27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 rotWithShape="1">
          <a:blip r:embed="rId7">
            <a:alphaModFix/>
          </a:blip>
          <a:srcRect b="2789" l="0" r="1700" t="0"/>
          <a:stretch/>
        </p:blipFill>
        <p:spPr>
          <a:xfrm>
            <a:off x="5708412" y="3632600"/>
            <a:ext cx="4924824" cy="235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/>
          <p:nvPr/>
        </p:nvSpPr>
        <p:spPr>
          <a:xfrm>
            <a:off x="3865450" y="2544000"/>
            <a:ext cx="4351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operations</a:t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2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operations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4">
            <a:alphaModFix/>
          </a:blip>
          <a:srcRect b="8110" l="1598" r="2089" t="5697"/>
          <a:stretch/>
        </p:blipFill>
        <p:spPr>
          <a:xfrm>
            <a:off x="6106625" y="426300"/>
            <a:ext cx="3506776" cy="613277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/>
          <p:nvPr/>
        </p:nvSpPr>
        <p:spPr>
          <a:xfrm>
            <a:off x="1379800" y="1857950"/>
            <a:ext cx="44946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Comparison operators compare two values/variables and return a boolean result: True or False. For example :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3865450" y="2544000"/>
            <a:ext cx="4351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Logical</a:t>
            </a: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operators</a:t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3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000000"/>
      </a:dk1>
      <a:lt1>
        <a:srgbClr val="FFFFFF"/>
      </a:lt1>
      <a:dk2>
        <a:srgbClr val="371C59"/>
      </a:dk2>
      <a:lt2>
        <a:srgbClr val="DCD8DC"/>
      </a:lt2>
      <a:accent1>
        <a:srgbClr val="4D3676"/>
      </a:accent1>
      <a:accent2>
        <a:srgbClr val="3F0072"/>
      </a:accent2>
      <a:accent3>
        <a:srgbClr val="103560"/>
      </a:accent3>
      <a:accent4>
        <a:srgbClr val="990881"/>
      </a:accent4>
      <a:accent5>
        <a:srgbClr val="4D0071"/>
      </a:accent5>
      <a:accent6>
        <a:srgbClr val="F959B5"/>
      </a:accent6>
      <a:hlink>
        <a:srgbClr val="7959A6"/>
      </a:hlink>
      <a:folHlink>
        <a:srgbClr val="A176D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