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ags/tag1.xml" ContentType="application/vnd.openxmlformats-officedocument.presentationml.tags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27" r:id="rId2"/>
  </p:sldMasterIdLst>
  <p:notesMasterIdLst>
    <p:notesMasterId r:id="rId9"/>
  </p:notesMasterIdLst>
  <p:sldIdLst>
    <p:sldId id="546" r:id="rId3"/>
    <p:sldId id="258" r:id="rId4"/>
    <p:sldId id="547" r:id="rId5"/>
    <p:sldId id="548" r:id="rId6"/>
    <p:sldId id="533" r:id="rId7"/>
    <p:sldId id="549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546"/>
            <p14:sldId id="258"/>
            <p14:sldId id="547"/>
            <p14:sldId id="548"/>
            <p14:sldId id="533"/>
            <p14:sldId id="5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20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2" name="Papadakis Kantos, Yianna" initials="PKY" lastIdx="4" clrIdx="1">
    <p:extLst>
      <p:ext uri="{19B8F6BF-5375-455C-9EA6-DF929625EA0E}">
        <p15:presenceInfo xmlns:p15="http://schemas.microsoft.com/office/powerpoint/2012/main" userId="Papadakis Kantos, Yian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344C"/>
    <a:srgbClr val="232F3E"/>
    <a:srgbClr val="01A88D"/>
    <a:srgbClr val="7AA116"/>
    <a:srgbClr val="ED7100"/>
    <a:srgbClr val="E7157B"/>
    <a:srgbClr val="C925D1"/>
    <a:srgbClr val="8C4FFF"/>
    <a:srgbClr val="9BA7B6"/>
    <a:srgbClr val="8FA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96"/>
    <p:restoredTop sz="96180" autoAdjust="0"/>
  </p:normalViewPr>
  <p:slideViewPr>
    <p:cSldViewPr snapToGrid="0" snapToObjects="1">
      <p:cViewPr varScale="1">
        <p:scale>
          <a:sx n="91" d="100"/>
          <a:sy n="91" d="100"/>
        </p:scale>
        <p:origin x="114" y="426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outlineViewPr>
    <p:cViewPr>
      <p:scale>
        <a:sx n="33" d="100"/>
        <a:sy n="33" d="100"/>
      </p:scale>
      <p:origin x="0" y="-22248"/>
    </p:cViewPr>
  </p:outlin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12/6/2024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92DFA2-7EEB-8C00-E73B-389E1BA79C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6720" y="6289500"/>
            <a:ext cx="4403682" cy="365125"/>
          </a:xfrm>
        </p:spPr>
        <p:txBody>
          <a:bodyPr lIns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FCC986-4AA5-4E78-ACB8-93296CE0E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0" y="551423"/>
            <a:ext cx="1003173" cy="60018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A3564EC-CE50-1549-B5F0-E1519DE3E6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720" y="3076506"/>
            <a:ext cx="8171177" cy="840230"/>
          </a:xfrm>
        </p:spPr>
        <p:txBody>
          <a:bodyPr wrap="square" lIns="0" anchor="b" anchorCtr="0">
            <a:sp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0BA1EB2-0EC6-804A-B029-2483E6FB35D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720" y="3940166"/>
            <a:ext cx="8171176" cy="523220"/>
          </a:xfrm>
        </p:spPr>
        <p:txBody>
          <a:bodyPr wrap="square" lIns="0">
            <a:spAutoFit/>
          </a:bodyPr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2800" b="0" i="0" cap="none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Enter subtitle</a:t>
            </a:r>
          </a:p>
        </p:txBody>
      </p:sp>
    </p:spTree>
    <p:extLst>
      <p:ext uri="{BB962C8B-B14F-4D97-AF65-F5344CB8AC3E}">
        <p14:creationId xmlns:p14="http://schemas.microsoft.com/office/powerpoint/2010/main" val="223353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36402-0D38-2FE6-DABB-84869F8B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F2C0-30F8-DAE1-A01A-A77FC53744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514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4A4BE7-29FE-EC65-CE2C-3F4AEC50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80BA3-E490-7BB8-44E4-2563732CEF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76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Squid slide border color.">
            <a:extLst>
              <a:ext uri="{FF2B5EF4-FFF2-40B4-BE49-F238E27FC236}">
                <a16:creationId xmlns:a16="http://schemas.microsoft.com/office/drawing/2014/main" id="{061DB949-1463-2A4C-B301-63F1602C50E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6BC82-2752-FE77-7E7B-D40EB348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A0474-8FF5-26D4-FF3B-B8AA251B06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2913E6-E833-A35B-D52D-6FC43B3AA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2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background">
            <a:extLst>
              <a:ext uri="{FF2B5EF4-FFF2-40B4-BE49-F238E27FC236}">
                <a16:creationId xmlns:a16="http://schemas.microsoft.com/office/drawing/2014/main" id="{E55DBD91-59FF-4653-822D-8AD6FCA29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2000" cy="4913313"/>
            <a:chOff x="0" y="1009650"/>
            <a:chExt cx="12192000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48DBF48-0EFD-7E4F-AAF0-AB1C4877B680}"/>
                </a:ext>
              </a:extLst>
            </p:cNvPr>
            <p:cNvSpPr/>
            <p:nvPr userDrawn="1"/>
          </p:nvSpPr>
          <p:spPr>
            <a:xfrm>
              <a:off x="0" y="1009650"/>
              <a:ext cx="12192000" cy="1557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E1388B4C-0BAF-3342-B4C4-F8F3835171B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tx2"/>
                  </a:solidFill>
                </a:rPr>
                <a:t>General Services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1589A14A-BBCF-BC41-8E4A-D55A4B8E1B3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13BDA1A-1CBB-8E43-A453-55D625CBA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Squid slide border color.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6C5E90-B6A0-C44C-5B33-1A7116573C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E1ECED-EA93-EF92-CE3E-5CCF218353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4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AWS-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Squid slide border color.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67BF2-F07F-5F3F-475C-95CD1798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A02FF-B2B6-C57F-26B1-0DD331F6C1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2315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Galaxy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Galaxy slide border color.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5EDD2-E77A-C2D7-DFD4-A448A9D8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BE0B2-F3AA-6FBC-AD07-99EDAC6C0D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4C323C8-2085-5822-7923-7CF461743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12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Galaxy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aground">
            <a:extLst>
              <a:ext uri="{FF2B5EF4-FFF2-40B4-BE49-F238E27FC236}">
                <a16:creationId xmlns:a16="http://schemas.microsoft.com/office/drawing/2014/main" id="{24165E9F-88A0-4663-BF3D-968B84D75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1997" cy="4913313"/>
            <a:chOff x="0" y="1009650"/>
            <a:chExt cx="12191997" cy="49133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1F4C99-54C2-9541-8F43-762C964F1301}"/>
                </a:ext>
              </a:extLst>
            </p:cNvPr>
            <p:cNvSpPr/>
            <p:nvPr userDrawn="1"/>
          </p:nvSpPr>
          <p:spPr>
            <a:xfrm>
              <a:off x="0" y="1009650"/>
              <a:ext cx="12191997" cy="1557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servIcons">
              <a:extLst>
                <a:ext uri="{FF2B5EF4-FFF2-40B4-BE49-F238E27FC236}">
                  <a16:creationId xmlns:a16="http://schemas.microsoft.com/office/drawing/2014/main" id="{4A10370E-4F42-8241-BF9F-E9A72893EDA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tx2"/>
                  </a:solidFill>
                </a:rPr>
                <a:t>Service Icons</a:t>
              </a:r>
            </a:p>
          </p:txBody>
        </p:sp>
        <p:sp>
          <p:nvSpPr>
            <p:cNvPr id="7" name="resourceIcons">
              <a:extLst>
                <a:ext uri="{FF2B5EF4-FFF2-40B4-BE49-F238E27FC236}">
                  <a16:creationId xmlns:a16="http://schemas.microsoft.com/office/drawing/2014/main" id="{E12F472C-8CA3-7949-8253-63E2F46D346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Resource Icons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72AB3EF-8D29-0347-A0F4-5A920F8D6324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 descr="Galaxy slide border color.">
            <a:extLst>
              <a:ext uri="{FF2B5EF4-FFF2-40B4-BE49-F238E27FC236}">
                <a16:creationId xmlns:a16="http://schemas.microsoft.com/office/drawing/2014/main" id="{468A9567-E554-3010-2A38-DF450DDFF98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5FA43EF-49E4-74BC-21F0-D41D27599C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C1FD56-C45F-424C-E9DB-ED23FAE2B3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09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AWS-Galaxy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Galaxy slide border color.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7EB7E-691A-4FE3-71DE-02772BF2868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5F89A6-18DC-5D54-AD1E-DB04574740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 descr="Violet border.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69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Cosmos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Cosmos slide border color.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71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BC9C4-5B16-0446-1707-A098531C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5DDB9-D31A-2698-9E06-EDBA420408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FB4B64-1C05-8022-8062-CE396DA9A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397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Cosmos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D640936-4DFF-42C0-83B1-59DF52458828}"/>
              </a:ext>
            </a:extLst>
          </p:cNvPr>
          <p:cNvGrpSpPr/>
          <p:nvPr userDrawn="1"/>
        </p:nvGrpSpPr>
        <p:grpSpPr>
          <a:xfrm>
            <a:off x="0" y="1009650"/>
            <a:ext cx="12192000" cy="4913313"/>
            <a:chOff x="0" y="1009650"/>
            <a:chExt cx="12192000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D487056-54C9-3C44-8A0E-E8A0308AD2EC}"/>
                </a:ext>
              </a:extLst>
            </p:cNvPr>
            <p:cNvSpPr/>
            <p:nvPr userDrawn="1"/>
          </p:nvSpPr>
          <p:spPr>
            <a:xfrm>
              <a:off x="0" y="1009650"/>
              <a:ext cx="12192000" cy="1557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769FAB93-C1F2-A245-90B4-C96C9D1826D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4F0D628E-4994-3E4C-AFDD-4A6F01ABA79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83B396-C225-9E4D-8732-D5FC98F01E48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Cosmos slide border color.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71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41C9672-9F35-D403-7E93-A3EAF1A26E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0CF192-8158-0693-458E-D0BD5278EF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8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7CCC43-D20D-3547-4C5C-B84BCD5F6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0" y="6335089"/>
            <a:ext cx="348827" cy="2087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78B4B-8B58-E813-961C-064BC40AF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4963816-3C9D-6054-6D89-CCC3057C1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D318C5-3473-9969-88C2-50B0064238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720" y="3050435"/>
            <a:ext cx="6733877" cy="840230"/>
          </a:xfrm>
        </p:spPr>
        <p:txBody>
          <a:bodyPr wrap="square" lIns="0" anchor="b" anchorCtr="0">
            <a:sp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36C7969-22B7-9E94-E270-5F3C7A19AAE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720" y="3914095"/>
            <a:ext cx="6733876" cy="480131"/>
          </a:xfrm>
        </p:spPr>
        <p:txBody>
          <a:bodyPr wrap="square" lIns="0">
            <a:spAutoFit/>
          </a:bodyPr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2800" b="0" i="0" cap="none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Enter subtitle</a:t>
            </a:r>
          </a:p>
        </p:txBody>
      </p:sp>
    </p:spTree>
    <p:extLst>
      <p:ext uri="{BB962C8B-B14F-4D97-AF65-F5344CB8AC3E}">
        <p14:creationId xmlns:p14="http://schemas.microsoft.com/office/powerpoint/2010/main" val="185351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Endor slide border color.">
            <a:extLst>
              <a:ext uri="{FF2B5EF4-FFF2-40B4-BE49-F238E27FC236}">
                <a16:creationId xmlns:a16="http://schemas.microsoft.com/office/drawing/2014/main" id="{5573C5A5-FEA2-6F41-A1B4-E8FDB998D4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76095-762D-BE68-015D-91DF4C45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E23E1-65D3-108F-B7F0-D0FA7F50C0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4B0985-E6AB-7E04-B155-7041E5076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978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background">
            <a:extLst>
              <a:ext uri="{FF2B5EF4-FFF2-40B4-BE49-F238E27FC236}">
                <a16:creationId xmlns:a16="http://schemas.microsoft.com/office/drawing/2014/main" id="{FE73D7B2-348F-4CAE-9CCC-8E93AFD97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1999" cy="4913313"/>
            <a:chOff x="0" y="1009650"/>
            <a:chExt cx="12191999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6512C27-F57D-C04D-8C2E-2FBCFAEFE9E8}"/>
                </a:ext>
              </a:extLst>
            </p:cNvPr>
            <p:cNvSpPr/>
            <p:nvPr userDrawn="1"/>
          </p:nvSpPr>
          <p:spPr>
            <a:xfrm>
              <a:off x="0" y="1009650"/>
              <a:ext cx="12191999" cy="1557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FAE0B215-B435-A046-AB52-3AC5CD6CB09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BB3FCFCA-86E9-6843-BBC5-696B46773C5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90F07F7-0ACA-744C-8676-DDDFF0EDD79A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Endor slide border color.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242A501-CFBB-7A93-52F3-AB8E94687A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2BE29-5008-2D62-A19B-811CC5BEDF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72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-Classes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51DF3A4-48ED-4CD2-9513-7E2C8A630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1997" cy="4913313"/>
            <a:chOff x="0" y="1009650"/>
            <a:chExt cx="12191997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C46AA92-8B71-8343-AF02-BAEECFD8F9E8}"/>
                </a:ext>
              </a:extLst>
            </p:cNvPr>
            <p:cNvSpPr/>
            <p:nvPr userDrawn="1"/>
          </p:nvSpPr>
          <p:spPr>
            <a:xfrm>
              <a:off x="0" y="1009650"/>
              <a:ext cx="12191997" cy="1557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C66A8FD4-AEDF-F246-ACD7-A4642BCCBDE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A6DB7508-B76E-E744-9C55-92828693663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tx2"/>
                  </a:solidFill>
                </a:rPr>
                <a:t>Storage Classes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B7DB5F5-A7AF-224D-AD0A-3017FEAC6807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0EE8DD8F-3E33-DE49-A6C4-85510AAE519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44196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Resource Icons</a:t>
              </a:r>
            </a:p>
          </p:txBody>
        </p:sp>
      </p:grpSp>
      <p:sp>
        <p:nvSpPr>
          <p:cNvPr id="8" name="Rectangle 7" descr="Endor slide border color.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7A0009A-07A1-B192-98C1-30731D62BA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7A8E09-3949-0C42-F238-4E96EA21F5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458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T-Resources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DED0519-3CA3-4613-B9CF-C882D1FC706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241300" y="1009650"/>
            <a:ext cx="1984375" cy="4913313"/>
            <a:chOff x="241300" y="1009650"/>
            <a:chExt cx="1984375" cy="4913313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BCC60938-B1D7-7642-B1A2-9236489D4F1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IoT Resources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942122E-0449-9146-A319-D11DF60C4F51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 descr="Endor slide border color.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92BB6-3B05-1293-CC06-6FDE3455017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D97408-F4F0-7E99-C730-19F388F4D2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3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T-Things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ackground">
            <a:extLst>
              <a:ext uri="{FF2B5EF4-FFF2-40B4-BE49-F238E27FC236}">
                <a16:creationId xmlns:a16="http://schemas.microsoft.com/office/drawing/2014/main" id="{07052761-18F4-4F17-9791-EFBDB99E3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41300" y="1009650"/>
            <a:ext cx="1984375" cy="4913313"/>
            <a:chOff x="241300" y="1009650"/>
            <a:chExt cx="1984375" cy="4913313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63DE121C-6773-A942-87BC-F4D427316A9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IoT Things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0F07151-3D39-D647-9EC4-468CD7515165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 descr="Endor slide border color.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DD450F-B073-2724-EFAB-1458FF83F7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6B9F3D-6443-1422-0F09-2FC88B7055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965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Smile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Smile slide border color.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EA197-D7E8-786F-1AA3-1FACE65C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D418F-7ECB-AD5F-D0C7-A97A145050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7719DA-11C0-89F7-1183-23DEE88B9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93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Smile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A5E7D35-EF2F-4930-9869-E75AEBD7B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1997" cy="4913313"/>
            <a:chOff x="0" y="1009650"/>
            <a:chExt cx="12191997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8F773F9-4F99-D942-BEBB-1593505C68C1}"/>
                </a:ext>
              </a:extLst>
            </p:cNvPr>
            <p:cNvSpPr/>
            <p:nvPr userDrawn="1"/>
          </p:nvSpPr>
          <p:spPr>
            <a:xfrm>
              <a:off x="0" y="1009650"/>
              <a:ext cx="12191997" cy="1557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1AF5CCA0-0690-374D-8772-DEF02BD7F54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3BC98EB3-F74A-FD47-AF5D-6FDD457384E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DEDFC34-7FFC-F543-BA55-50C9C7C48B2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Smile slide border color.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52EE44F-067B-DDFC-C61E-4E44544741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A7C87C-AFEA-994A-5677-D6E0BF66D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481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_Instances_AWS-Smile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background">
            <a:extLst>
              <a:ext uri="{FF2B5EF4-FFF2-40B4-BE49-F238E27FC236}">
                <a16:creationId xmlns:a16="http://schemas.microsoft.com/office/drawing/2014/main" id="{2450AE92-541C-4A10-B87D-AD0EB3F76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1999" cy="4913313"/>
            <a:chOff x="0" y="1009650"/>
            <a:chExt cx="12191999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7F41C06-25C4-FE46-A47C-4B60AE628A89}"/>
                </a:ext>
              </a:extLst>
            </p:cNvPr>
            <p:cNvSpPr/>
            <p:nvPr userDrawn="1"/>
          </p:nvSpPr>
          <p:spPr>
            <a:xfrm>
              <a:off x="0" y="1009650"/>
              <a:ext cx="12191999" cy="1557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98499298-BDCA-EC42-BE59-1F8672E5252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461EB6ED-D795-1747-A446-1C4C0434D81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78119F-F6F8-D44F-8ABE-419D35451573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FE489E1A-1BF1-F242-86E2-9807F29A1BE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4049487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tx2"/>
                  </a:solidFill>
                </a:rPr>
                <a:t>Instances</a:t>
              </a:r>
            </a:p>
          </p:txBody>
        </p:sp>
      </p:grpSp>
      <p:sp>
        <p:nvSpPr>
          <p:cNvPr id="8" name="Rectangle 7" descr="Smile slide border color.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181C349-28A5-9EA2-5AD9-07AE81A15B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6D495-0407-CD1E-7CF2-B5727772E0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683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Mars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Mars slide border color.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DD3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8E266-EB39-0A9E-C76A-053B4434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7B292-2800-583D-9EDE-02771F8166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344EBE-C5DD-42C9-0773-5EF031398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511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Mars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EB4FE19-FF32-41DE-A8E0-B4805BD93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2000" cy="4913313"/>
            <a:chOff x="0" y="1009650"/>
            <a:chExt cx="12192000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E300FE-0BEC-454E-9226-4BF426763D48}"/>
                </a:ext>
              </a:extLst>
            </p:cNvPr>
            <p:cNvSpPr/>
            <p:nvPr userDrawn="1"/>
          </p:nvSpPr>
          <p:spPr>
            <a:xfrm>
              <a:off x="0" y="1009650"/>
              <a:ext cx="12192000" cy="1557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4C2F67B6-6C8E-C641-86AA-C2F4428DDFA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8BBDD403-20C7-4B41-9D7D-4F367D174F2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1A8823-AC99-5D48-BD49-9E36441E3815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Mars slide border color.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DD3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43F37E-BEB7-9CA9-4E15-9F6907D9A5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6F7325-7C1E-09BA-9DE1-BB358065CD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8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's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F8ABA-AA73-6F33-8CE3-7BA8AC03293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E30FD-1024-73E5-DDAE-CABD5B7F85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9AE35381-62E7-8B45-DF09-9D52F4A458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0584" y="1149350"/>
            <a:ext cx="11710116" cy="98425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64D7CAF-E305-EFB7-1D4C-FC4028A019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1300" y="2273300"/>
            <a:ext cx="3602038" cy="3584575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715E9AF3-0F43-A8C7-9D9A-24B5C30D63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4188" y="2273300"/>
            <a:ext cx="3603625" cy="3584575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DA81135-55B4-1CE3-4AAE-80204E5A91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26438" y="2273300"/>
            <a:ext cx="3602037" cy="3584575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34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Nebula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Purple slide border color. 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C92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214BB-2C3F-E1E5-BDD0-C67B8300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28AE4-430E-D97E-BAB2-7E97E952C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8E3023-FCBD-DC65-9C52-8350A863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24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Nebula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background">
            <a:extLst>
              <a:ext uri="{FF2B5EF4-FFF2-40B4-BE49-F238E27FC236}">
                <a16:creationId xmlns:a16="http://schemas.microsoft.com/office/drawing/2014/main" id="{CD41E53D-56D4-4C82-898B-01CE38AB7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1996" cy="4913313"/>
            <a:chOff x="0" y="1009650"/>
            <a:chExt cx="12191996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90783BA-5DA2-994D-A7B2-8BDAECAFA190}"/>
                </a:ext>
              </a:extLst>
            </p:cNvPr>
            <p:cNvSpPr/>
            <p:nvPr userDrawn="1"/>
          </p:nvSpPr>
          <p:spPr>
            <a:xfrm>
              <a:off x="0" y="1009650"/>
              <a:ext cx="12191996" cy="1557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59EAF9B0-BE56-6748-B94F-D6A648A817D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2E90A3CE-0CBA-E54C-B9E6-033E9469194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2471B9F-0CD6-C044-9881-BAE1BF200229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Purple slide border color. 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C92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6A55216-35F8-604A-0178-35EDF978E4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7D7BF4-5C9B-4B50-0688-107EBA9E39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40" cy="5635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58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-Icons_AWS-Nebula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ackground">
            <a:extLst>
              <a:ext uri="{FF2B5EF4-FFF2-40B4-BE49-F238E27FC236}">
                <a16:creationId xmlns:a16="http://schemas.microsoft.com/office/drawing/2014/main" id="{49E57066-5E26-4217-86BB-ED6E4B3CC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41300" y="1009650"/>
            <a:ext cx="1984375" cy="4913313"/>
            <a:chOff x="241300" y="1009650"/>
            <a:chExt cx="1984375" cy="4913313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8C40F516-D969-6E4E-BF93-CCA70344A63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Resource Icons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DFF49B2-D892-0D45-AB42-3AAD67C3E792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 descr="Purple slide border color. 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C92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6D92E-6025-F398-40DC-9469712D631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5FC3-AE52-19A7-6F8A-323718978F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044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Orbit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Orbit slide border color.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01A8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65EC2-65B2-F233-2399-B91B20DC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EB0F6-1D91-81B8-A937-F1A989006E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1B69D6-D4A2-83BE-46E9-1295904E1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12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Orbit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D6C1638-F7A9-4E9D-BF49-37BD4311D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1996" cy="4913313"/>
            <a:chOff x="0" y="1009650"/>
            <a:chExt cx="12191996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2F0230-E8CE-DC44-BE47-8907F62C997D}"/>
                </a:ext>
              </a:extLst>
            </p:cNvPr>
            <p:cNvSpPr/>
            <p:nvPr userDrawn="1"/>
          </p:nvSpPr>
          <p:spPr>
            <a:xfrm>
              <a:off x="0" y="1009650"/>
              <a:ext cx="12191996" cy="1557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E08B11CB-640D-E043-BAF5-A0C13F493AD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3B3AE031-14EA-8D40-9418-E068CFCCEE6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3153ED-10FE-2541-95D5-3FFD37931226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Orbit slide border color.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01A8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9E05E46-9741-B3CF-1195-89E912118D3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B46F3E-9AF6-1A67-72BD-4E356152EE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968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564E-12A4-425C-A283-B8B235FFF7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01751"/>
            <a:ext cx="6613109" cy="623568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Any slides that appear following this one are NOT approved for production use.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-----------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Please be sure to remove them before you publish this deck.</a:t>
            </a:r>
          </a:p>
        </p:txBody>
      </p:sp>
      <p:sp>
        <p:nvSpPr>
          <p:cNvPr id="4" name="Octagon 3">
            <a:extLst>
              <a:ext uri="{FF2B5EF4-FFF2-40B4-BE49-F238E27FC236}">
                <a16:creationId xmlns:a16="http://schemas.microsoft.com/office/drawing/2014/main" id="{A956A5A2-BB71-417D-9961-66F664368EAB}"/>
              </a:ext>
            </a:extLst>
          </p:cNvPr>
          <p:cNvSpPr/>
          <p:nvPr userDrawn="1"/>
        </p:nvSpPr>
        <p:spPr>
          <a:xfrm>
            <a:off x="7348648" y="978647"/>
            <a:ext cx="4360244" cy="4360244"/>
          </a:xfrm>
          <a:prstGeom prst="oc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STOP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81107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92DFA2-7EEB-8C00-E73B-389E1BA79C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6720" y="6289500"/>
            <a:ext cx="4403682" cy="365125"/>
          </a:xfrm>
        </p:spPr>
        <p:txBody>
          <a:bodyPr lIns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FCC986-4AA5-4E78-ACB8-93296CE0E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0" y="551423"/>
            <a:ext cx="1003173" cy="60018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A3564EC-CE50-1549-B5F0-E1519DE3E6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720" y="3076506"/>
            <a:ext cx="6733877" cy="840230"/>
          </a:xfrm>
        </p:spPr>
        <p:txBody>
          <a:bodyPr wrap="square" lIns="0" anchor="b" anchorCtr="0">
            <a:sp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0BA1EB2-0EC6-804A-B029-2483E6FB35D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720" y="3940166"/>
            <a:ext cx="6733876" cy="480131"/>
          </a:xfrm>
        </p:spPr>
        <p:txBody>
          <a:bodyPr wrap="square" lIns="0">
            <a:spAutoFit/>
          </a:bodyPr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2800" b="0" i="0" cap="none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Enter subtitle</a:t>
            </a:r>
          </a:p>
        </p:txBody>
      </p:sp>
    </p:spTree>
    <p:extLst>
      <p:ext uri="{BB962C8B-B14F-4D97-AF65-F5344CB8AC3E}">
        <p14:creationId xmlns:p14="http://schemas.microsoft.com/office/powerpoint/2010/main" val="302007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78B4B-8B58-E813-961C-064BC40AF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4963816-3C9D-6054-6D89-CCC3057C1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D318C5-3473-9969-88C2-50B0064238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720" y="3050435"/>
            <a:ext cx="6733877" cy="840230"/>
          </a:xfrm>
        </p:spPr>
        <p:txBody>
          <a:bodyPr wrap="square" lIns="0" anchor="b" anchorCtr="0">
            <a:sp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36C7969-22B7-9E94-E270-5F3C7A19AAE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720" y="3914095"/>
            <a:ext cx="6733876" cy="480131"/>
          </a:xfrm>
        </p:spPr>
        <p:txBody>
          <a:bodyPr wrap="square" lIns="0">
            <a:spAutoFit/>
          </a:bodyPr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2800" b="0" i="0" cap="none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Enter subtitle</a:t>
            </a:r>
          </a:p>
        </p:txBody>
      </p:sp>
    </p:spTree>
    <p:extLst>
      <p:ext uri="{BB962C8B-B14F-4D97-AF65-F5344CB8AC3E}">
        <p14:creationId xmlns:p14="http://schemas.microsoft.com/office/powerpoint/2010/main" val="218122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's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F8ABA-AA73-6F33-8CE3-7BA8AC03293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E30FD-1024-73E5-DDAE-CABD5B7F85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9AE35381-62E7-8B45-DF09-9D52F4A458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0584" y="1149350"/>
            <a:ext cx="11710116" cy="98425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64D7CAF-E305-EFB7-1D4C-FC4028A019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1300" y="2273300"/>
            <a:ext cx="3602038" cy="3584575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715E9AF3-0F43-A8C7-9D9A-24B5C30D63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4188" y="2273300"/>
            <a:ext cx="3603625" cy="3584575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DA81135-55B4-1CE3-4AAE-80204E5A91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26438" y="2273300"/>
            <a:ext cx="3602037" cy="3584575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49755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C7105B5-A94F-CB29-5056-0F6BFD63F0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1300" y="1176338"/>
            <a:ext cx="11709400" cy="47259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B2C22-9842-790F-7012-5D5CBEC71E0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86CD2-EE78-2625-5844-0B9890040E6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30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C7105B5-A94F-CB29-5056-0F6BFD63F0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1300" y="1176338"/>
            <a:ext cx="11709400" cy="47259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B2C22-9842-790F-7012-5D5CBEC71E0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86CD2-EE78-2625-5844-0B9890040E6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841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968E4-5FE5-20AF-7B20-87717025E7D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04F5B-AFFD-54FC-FAC0-F04384E1793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00D87FF-D51B-E8F3-39CF-9AEBFC357D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0584" y="1149350"/>
            <a:ext cx="11710116" cy="98425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A60269A-F2FF-A7E2-AD9F-9F08204AC6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1300" y="2273300"/>
            <a:ext cx="3602038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313B1EB-2063-E608-080C-CD557353524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4188" y="2273300"/>
            <a:ext cx="3603625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2F4C55E-AD63-A918-ED20-BC3E307C2D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26438" y="2273300"/>
            <a:ext cx="3602037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74397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DAC01-332B-D637-56B5-4AFC25E11D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19175-8EDF-5D9C-33EC-C8E2A197639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4F389A0-9950-789A-55A2-79B1DF20A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1300" y="1176338"/>
            <a:ext cx="3602038" cy="472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5A0F7C1-4F18-7077-33D5-3CBBB08D38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4188" y="1176338"/>
            <a:ext cx="3603625" cy="472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1F26E50D-1254-9591-B5D4-BEC8293AB0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6438" y="1176338"/>
            <a:ext cx="3602037" cy="472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31713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wo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500AE-6766-41B0-C029-EAE84059B51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A64CF-48E8-5FFF-28D2-E0495E1D7A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10A7AB1-FFCC-A45F-8D25-303B6F2A27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1300" y="1149350"/>
            <a:ext cx="11709400" cy="98425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810F906-2DEE-3C9E-A8D5-9575D7745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1300" y="2273300"/>
            <a:ext cx="5668963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F64ED81-5108-F3B8-4DD7-6ECCF59D78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81738" y="2273300"/>
            <a:ext cx="5668962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60480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65833-E42A-E620-7D83-55DACDE2518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F9A05-AD0B-20A1-596D-C0BA3D1F173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B56554-52F1-D18F-5827-F007C7E9F5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1300" y="1176338"/>
            <a:ext cx="5668963" cy="47259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5AB646E-8298-41D3-BEB1-D7F0A7609C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1738" y="1176338"/>
            <a:ext cx="5668962" cy="47259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04931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22F17-7061-DBE6-40F0-4CE0A9CEF9E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A7B6E1-BAB1-B598-78E0-7F84FE2364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C7105B5-A94F-CB29-5056-0F6BFD63F0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1300" y="1176338"/>
            <a:ext cx="11709400" cy="47259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04933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36402-0D38-2FE6-DABB-84869F8B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F2C0-30F8-DAE1-A01A-A77FC53744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68471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4A4BE7-29FE-EC65-CE2C-3F4AEC50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80BA3-E490-7BB8-44E4-2563732CEF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485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Squid slide border color.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6BC82-2752-FE77-7E7B-D40EB348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A0474-8FF5-26D4-FF3B-B8AA251B06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2913E6-E833-A35B-D52D-6FC43B3AA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9406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553C159-15C5-4143-902A-A2D9C8AD8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2000" cy="4913313"/>
            <a:chOff x="0" y="1009650"/>
            <a:chExt cx="12192000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48DBF48-0EFD-7E4F-AAF0-AB1C4877B680}"/>
                </a:ext>
              </a:extLst>
            </p:cNvPr>
            <p:cNvSpPr/>
            <p:nvPr userDrawn="1"/>
          </p:nvSpPr>
          <p:spPr>
            <a:xfrm>
              <a:off x="0" y="1009650"/>
              <a:ext cx="12192000" cy="15573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E1388B4C-0BAF-3342-B4C4-F8F3835171B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General Services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1589A14A-BBCF-BC41-8E4A-D55A4B8E1B3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13BDA1A-1CBB-8E43-A453-55D625CBA08B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Squid slide border color.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6C5E90-B6A0-C44C-5B33-1A7116573C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E1ECED-EA93-EF92-CE3E-5CCF218353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016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AWS-Squid-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Squid slide border color.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67BF2-F07F-5F3F-475C-95CD1798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A02FF-B2B6-C57F-26B1-0DD331F6C1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329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968E4-5FE5-20AF-7B20-87717025E7D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04F5B-AFFD-54FC-FAC0-F04384E1793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00D87FF-D51B-E8F3-39CF-9AEBFC357D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0584" y="1149350"/>
            <a:ext cx="11710116" cy="98425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A60269A-F2FF-A7E2-AD9F-9F08204AC6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1300" y="2273300"/>
            <a:ext cx="3602038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313B1EB-2063-E608-080C-CD557353524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4188" y="2273300"/>
            <a:ext cx="3603625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2F4C55E-AD63-A918-ED20-BC3E307C2D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26438" y="2273300"/>
            <a:ext cx="3602037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46094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Galaxy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Galaxy slide border color.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5EDD2-E77A-C2D7-DFD4-A448A9D8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BE0B2-F3AA-6FBC-AD07-99EDAC6C0D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4C323C8-2085-5822-7923-7CF461743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707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Galaxy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03AEA1F-5705-468C-87C7-8FB4BCBEA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1997" cy="4913313"/>
            <a:chOff x="0" y="1009650"/>
            <a:chExt cx="12191997" cy="49133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1F4C99-54C2-9541-8F43-762C964F1301}"/>
                </a:ext>
              </a:extLst>
            </p:cNvPr>
            <p:cNvSpPr/>
            <p:nvPr userDrawn="1"/>
          </p:nvSpPr>
          <p:spPr>
            <a:xfrm>
              <a:off x="0" y="1009650"/>
              <a:ext cx="12191997" cy="15573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4A10370E-4F42-8241-BF9F-E9A72893EDA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Service Icons</a:t>
              </a:r>
            </a:p>
          </p:txBody>
        </p:sp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E12F472C-8CA3-7949-8253-63E2F46D346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Resource Icons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72AB3EF-8D29-0347-A0F4-5A920F8D6324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 descr="Galaxy slide border color.">
            <a:extLst>
              <a:ext uri="{FF2B5EF4-FFF2-40B4-BE49-F238E27FC236}">
                <a16:creationId xmlns:a16="http://schemas.microsoft.com/office/drawing/2014/main" id="{468A9567-E554-3010-2A38-DF450DDFF98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5FA43EF-49E4-74BC-21F0-D41D27599C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C1FD56-C45F-424C-E9DB-ED23FAE2B3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68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AWS-Galaxy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Galaxy slide border color.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7EB7E-691A-4FE3-71DE-02772BF2868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5F89A6-18DC-5D54-AD1E-DB04574740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234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Cosmos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Cosmos slide border color.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71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BC9C4-5B16-0446-1707-A098531C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5DDB9-D31A-2698-9E06-EDBA420408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FB4B64-1C05-8022-8062-CE396DA9A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0276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Cosmos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521E229-13FE-4FC3-B7C6-AA992DC78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1996" cy="4913313"/>
            <a:chOff x="0" y="1009650"/>
            <a:chExt cx="12191996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D487056-54C9-3C44-8A0E-E8A0308AD2EC}"/>
                </a:ext>
              </a:extLst>
            </p:cNvPr>
            <p:cNvSpPr/>
            <p:nvPr userDrawn="1"/>
          </p:nvSpPr>
          <p:spPr>
            <a:xfrm>
              <a:off x="0" y="1009650"/>
              <a:ext cx="12191996" cy="15573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769FAB93-C1F2-A245-90B4-C96C9D1826D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4F0D628E-4994-3E4C-AFDD-4A6F01ABA79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83B396-C225-9E4D-8732-D5FC98F01E48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Cosmos slide border color.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71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41C9672-9F35-D403-7E93-A3EAF1A26E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0CF192-8158-0693-458E-D0BD5278EF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707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Endor slide border color.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76095-762D-BE68-015D-91DF4C45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E23E1-65D3-108F-B7F0-D0FA7F50C0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4B0985-E6AB-7E04-B155-7041E5076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58155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05BA133-69B9-4FF2-BD08-1396789390FF}"/>
              </a:ext>
            </a:extLst>
          </p:cNvPr>
          <p:cNvGrpSpPr/>
          <p:nvPr userDrawn="1"/>
        </p:nvGrpSpPr>
        <p:grpSpPr>
          <a:xfrm>
            <a:off x="0" y="1009650"/>
            <a:ext cx="12192000" cy="4913313"/>
            <a:chOff x="0" y="1009650"/>
            <a:chExt cx="12192000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6512C27-F57D-C04D-8C2E-2FBCFAEFE9E8}"/>
                </a:ext>
              </a:extLst>
            </p:cNvPr>
            <p:cNvSpPr/>
            <p:nvPr userDrawn="1"/>
          </p:nvSpPr>
          <p:spPr>
            <a:xfrm>
              <a:off x="0" y="1009650"/>
              <a:ext cx="12192000" cy="15573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FAE0B215-B435-A046-AB52-3AC5CD6CB09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BB3FCFCA-86E9-6843-BBC5-696B46773C5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90F07F7-0ACA-744C-8676-DDDFF0EDD79A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Endor slide border color.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242A501-CFBB-7A93-52F3-AB8E94687A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2BE29-5008-2D62-A19B-811CC5BEDF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292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-Classes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2626ACD-3A5A-4C7B-BC05-7095F7FB342E}"/>
              </a:ext>
            </a:extLst>
          </p:cNvPr>
          <p:cNvGrpSpPr/>
          <p:nvPr userDrawn="1"/>
        </p:nvGrpSpPr>
        <p:grpSpPr>
          <a:xfrm>
            <a:off x="0" y="1009650"/>
            <a:ext cx="12191998" cy="4913313"/>
            <a:chOff x="0" y="1009650"/>
            <a:chExt cx="12191998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C46AA92-8B71-8343-AF02-BAEECFD8F9E8}"/>
                </a:ext>
              </a:extLst>
            </p:cNvPr>
            <p:cNvSpPr/>
            <p:nvPr userDrawn="1"/>
          </p:nvSpPr>
          <p:spPr>
            <a:xfrm>
              <a:off x="0" y="1009650"/>
              <a:ext cx="12191998" cy="15573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C66A8FD4-AEDF-F246-ACD7-A4642BCCBDE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A6DB7508-B76E-E744-9C55-92828693663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bg1"/>
                  </a:solidFill>
                </a:rPr>
                <a:t>Storage Classes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B7DB5F5-A7AF-224D-AD0A-3017FEAC6807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0EE8DD8F-3E33-DE49-A6C4-85510AAE519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44196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Resource Icons</a:t>
              </a:r>
            </a:p>
          </p:txBody>
        </p:sp>
      </p:grpSp>
      <p:sp>
        <p:nvSpPr>
          <p:cNvPr id="8" name="Rectangle 7" descr="Endor slide border color.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7A0009A-07A1-B192-98C1-30731D62BA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7A8E09-3949-0C42-F238-4E96EA21F5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34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T-Resources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0FB081C-3EA8-4CC9-AEAA-5A88FBEBA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41300" y="1009650"/>
            <a:ext cx="1984375" cy="4913313"/>
            <a:chOff x="241300" y="1009650"/>
            <a:chExt cx="1984375" cy="4913313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BCC60938-B1D7-7642-B1A2-9236489D4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IoT Resources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942122E-0449-9146-A319-D11DF60C4F51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 descr="Endor slide border color.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92BB6-3B05-1293-CC06-6FDE3455017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D97408-F4F0-7E99-C730-19F388F4D2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2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831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T-Things_AWS-Endor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B27F948-4C88-4606-B600-4B5701E6D42F}"/>
              </a:ext>
            </a:extLst>
          </p:cNvPr>
          <p:cNvGrpSpPr/>
          <p:nvPr userDrawn="1"/>
        </p:nvGrpSpPr>
        <p:grpSpPr>
          <a:xfrm>
            <a:off x="241300" y="1009650"/>
            <a:ext cx="1984375" cy="4913313"/>
            <a:chOff x="241300" y="1009650"/>
            <a:chExt cx="1984375" cy="4913313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63DE121C-6773-A942-87BC-F4D427316A9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bg1"/>
                  </a:solidFill>
                </a:rPr>
                <a:t>IoT Things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0F07151-3D39-D647-9EC4-468CD7515165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 descr="Endor slide border color.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7A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DD450F-B073-2724-EFAB-1458FF83F7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6B9F3D-6443-1422-0F09-2FC88B7055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3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DAC01-332B-D637-56B5-4AFC25E11D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19175-8EDF-5D9C-33EC-C8E2A197639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4F389A0-9950-789A-55A2-79B1DF20A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1300" y="1176338"/>
            <a:ext cx="3602038" cy="472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5A0F7C1-4F18-7077-33D5-3CBBB08D38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4188" y="1176338"/>
            <a:ext cx="3603625" cy="472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1F26E50D-1254-9591-B5D4-BEC8293AB0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6438" y="1176338"/>
            <a:ext cx="3602037" cy="472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9040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Smile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Smile slide border color.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EA197-D7E8-786F-1AA3-1FACE65C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D418F-7ECB-AD5F-D0C7-A97A145050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7719DA-11C0-89F7-1183-23DEE88B9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283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Smile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E19C435-6317-4052-AE8D-DCE5DD735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1998" cy="4913313"/>
            <a:chOff x="0" y="1009650"/>
            <a:chExt cx="12191998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8F773F9-4F99-D942-BEBB-1593505C68C1}"/>
                </a:ext>
              </a:extLst>
            </p:cNvPr>
            <p:cNvSpPr/>
            <p:nvPr userDrawn="1"/>
          </p:nvSpPr>
          <p:spPr>
            <a:xfrm>
              <a:off x="0" y="1009650"/>
              <a:ext cx="12191998" cy="15573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1AF5CCA0-0690-374D-8772-DEF02BD7F54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bg1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3BC98EB3-F74A-FD47-AF5D-6FDD457384E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DEDFC34-7FFC-F543-BA55-50C9C7C48B2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Smile slide border color.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52EE44F-067B-DDFC-C61E-4E44544741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A7C87C-AFEA-994A-5677-D6E0BF66D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3687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_Instances_AWS-Smile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B44E062-A77C-4F23-A531-4585F9B96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2000" cy="4913313"/>
            <a:chOff x="0" y="1009650"/>
            <a:chExt cx="12192000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7F41C06-25C4-FE46-A47C-4B60AE628A89}"/>
                </a:ext>
              </a:extLst>
            </p:cNvPr>
            <p:cNvSpPr/>
            <p:nvPr userDrawn="1"/>
          </p:nvSpPr>
          <p:spPr>
            <a:xfrm>
              <a:off x="0" y="1009650"/>
              <a:ext cx="12192000" cy="15573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98499298-BDCA-EC42-BE59-1F8672E5252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461EB6ED-D795-1747-A446-1C4C0434D81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78119F-F6F8-D44F-8ABE-419D35451573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FE489E1A-1BF1-F242-86E2-9807F29A1BE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4049487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>
                  <a:solidFill>
                    <a:schemeClr val="bg1"/>
                  </a:solidFill>
                </a:rPr>
                <a:t>Instances</a:t>
              </a:r>
            </a:p>
          </p:txBody>
        </p:sp>
      </p:grpSp>
      <p:sp>
        <p:nvSpPr>
          <p:cNvPr id="8" name="Rectangle 7" descr="Smile slide border color.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181C349-28A5-9EA2-5AD9-07AE81A15B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6D495-0407-CD1E-7CF2-B5727772E0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609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Mars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Mars slide border color.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DD3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8E266-EB39-0A9E-C76A-053B4434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7B292-2800-583D-9EDE-02771F8166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344EBE-C5DD-42C9-0773-5EF031398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946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Mars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2024583-6DB5-4311-B159-16D1BD2F9D2B}"/>
              </a:ext>
            </a:extLst>
          </p:cNvPr>
          <p:cNvGrpSpPr/>
          <p:nvPr userDrawn="1"/>
        </p:nvGrpSpPr>
        <p:grpSpPr>
          <a:xfrm>
            <a:off x="0" y="1009650"/>
            <a:ext cx="12192000" cy="4913313"/>
            <a:chOff x="0" y="1009650"/>
            <a:chExt cx="12192000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E300FE-0BEC-454E-9226-4BF426763D48}"/>
                </a:ext>
              </a:extLst>
            </p:cNvPr>
            <p:cNvSpPr/>
            <p:nvPr userDrawn="1"/>
          </p:nvSpPr>
          <p:spPr>
            <a:xfrm>
              <a:off x="0" y="1009650"/>
              <a:ext cx="12192000" cy="15573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4C2F67B6-6C8E-C641-86AA-C2F4428DDFA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8BBDD403-20C7-4B41-9D7D-4F367D174F2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1A8823-AC99-5D48-BD49-9E36441E3815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Mars slide border color.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DD3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43F37E-BEB7-9CA9-4E15-9F6907D9A5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6F7325-7C1E-09BA-9DE1-BB358065CD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3377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Nebula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Purple slide border color.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C92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214BB-2C3F-E1E5-BDD0-C67B8300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28AE4-430E-D97E-BAB2-7E97E952C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8E3023-FCBD-DC65-9C52-8350A863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362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Nebula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001CFA1-EDE7-4161-871E-4CAC0B8D1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1994" cy="4913313"/>
            <a:chOff x="0" y="1009650"/>
            <a:chExt cx="12191994" cy="4913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90783BA-5DA2-994D-A7B2-8BDAECAFA190}"/>
                </a:ext>
              </a:extLst>
            </p:cNvPr>
            <p:cNvSpPr/>
            <p:nvPr userDrawn="1"/>
          </p:nvSpPr>
          <p:spPr>
            <a:xfrm>
              <a:off x="0" y="1009650"/>
              <a:ext cx="12191994" cy="15573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59EAF9B0-BE56-6748-B94F-D6A648A817D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2E90A3CE-0CBA-E54C-B9E6-033E9469194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2471B9F-0CD6-C044-9881-BAE1BF200229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Purple slide border color.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C92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6A55216-35F8-604A-0178-35EDF978E4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7D7BF4-5C9B-4B50-0688-107EBA9E39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93514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-Icons_AWS-Nebula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68DD151-86F3-4CB6-A7B7-D9F2CCB14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41300" y="1009650"/>
            <a:ext cx="1984375" cy="4913313"/>
            <a:chOff x="241300" y="1009650"/>
            <a:chExt cx="1984375" cy="4913313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8C40F516-D969-6E4E-BF93-CCA70344A63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Resource Icons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DFF49B2-D892-0D45-AB42-3AAD67C3E792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 descr="Purple slide border color.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C92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6D92E-6025-F398-40DC-9469712D631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5FC3-AE52-19A7-6F8A-323718978F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7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9697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AWS-Orbit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Orbit slide border color.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01A8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65EC2-65B2-F233-2399-B91B20DC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EB0F6-1D91-81B8-A937-F1A989006E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1B69D6-D4A2-83BE-46E9-1295904E1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069559"/>
            <a:ext cx="8195549" cy="2251180"/>
          </a:xfrm>
        </p:spPr>
        <p:txBody>
          <a:bodyPr anchor="b"/>
          <a:lstStyle>
            <a:lvl1pPr algn="l">
              <a:defRPr sz="5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1370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AWS-Orbit-5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CDA8632-AEFC-4DBE-B8E9-555824BC9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09650"/>
            <a:ext cx="12191998" cy="4913313"/>
            <a:chOff x="0" y="1009650"/>
            <a:chExt cx="12191998" cy="4913313"/>
          </a:xfrm>
        </p:grpSpPr>
        <p:sp>
          <p:nvSpPr>
            <p:cNvPr id="4" name="Rectangle 3" descr="Persian green slide border color.">
              <a:extLst>
                <a:ext uri="{FF2B5EF4-FFF2-40B4-BE49-F238E27FC236}">
                  <a16:creationId xmlns:a16="http://schemas.microsoft.com/office/drawing/2014/main" id="{0E2F0230-E8CE-DC44-BE47-8907F62C997D}"/>
                </a:ext>
              </a:extLst>
            </p:cNvPr>
            <p:cNvSpPr/>
            <p:nvPr userDrawn="1"/>
          </p:nvSpPr>
          <p:spPr>
            <a:xfrm>
              <a:off x="0" y="1009650"/>
              <a:ext cx="12191998" cy="15573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E08B11CB-640D-E043-BAF5-A0C13F493AD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1465263"/>
              <a:ext cx="1905000" cy="644525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Service Icons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3B3AE031-14EA-8D40-9418-E068CFCCEE6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41300" y="2844800"/>
              <a:ext cx="1905000" cy="642938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rgbClr val="161E2D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Resource Icons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3153ED-10FE-2541-95D5-3FFD37931226}"/>
                </a:ext>
              </a:extLst>
            </p:cNvPr>
            <p:cNvCxnSpPr/>
            <p:nvPr userDrawn="1"/>
          </p:nvCxnSpPr>
          <p:spPr>
            <a:xfrm>
              <a:off x="2225675" y="1009650"/>
              <a:ext cx="0" cy="4913313"/>
            </a:xfrm>
            <a:prstGeom prst="line">
              <a:avLst/>
            </a:prstGeom>
            <a:ln w="12700">
              <a:solidFill>
                <a:srgbClr val="D5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 descr="Orbit slide border color.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solidFill>
              <a:srgbClr val="01A8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9E05E46-9741-B3CF-1195-89E912118D3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B46F3E-9AF6-1A67-72BD-4E356152EE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0" y="365126"/>
            <a:ext cx="11614339" cy="6442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3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wo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500AE-6766-41B0-C029-EAE84059B51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A64CF-48E8-5FFF-28D2-E0495E1D7A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10A7AB1-FFCC-A45F-8D25-303B6F2A27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1300" y="1149350"/>
            <a:ext cx="11709400" cy="98425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810F906-2DEE-3C9E-A8D5-9575D7745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1300" y="2273300"/>
            <a:ext cx="5668963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F64ED81-5108-F3B8-4DD7-6ECCF59D78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81738" y="2273300"/>
            <a:ext cx="5668962" cy="358457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793629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564E-12A4-425C-A283-B8B235FFF7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01751"/>
            <a:ext cx="6613109" cy="623568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Any slides that appear following this one are NOT approved for production use.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-----------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Please be sure to remove them before you publish this deck.</a:t>
            </a:r>
          </a:p>
        </p:txBody>
      </p:sp>
      <p:sp>
        <p:nvSpPr>
          <p:cNvPr id="4" name="Octagon 3">
            <a:extLst>
              <a:ext uri="{FF2B5EF4-FFF2-40B4-BE49-F238E27FC236}">
                <a16:creationId xmlns:a16="http://schemas.microsoft.com/office/drawing/2014/main" id="{A956A5A2-BB71-417D-9961-66F664368EAB}"/>
              </a:ext>
            </a:extLst>
          </p:cNvPr>
          <p:cNvSpPr/>
          <p:nvPr userDrawn="1"/>
        </p:nvSpPr>
        <p:spPr>
          <a:xfrm>
            <a:off x="7348648" y="978647"/>
            <a:ext cx="4360244" cy="4360244"/>
          </a:xfrm>
          <a:prstGeom prst="oc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STOP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8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65833-E42A-E620-7D83-55DACDE2518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F9A05-AD0B-20A1-596D-C0BA3D1F173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B56554-52F1-D18F-5827-F007C7E9F5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1300" y="1176338"/>
            <a:ext cx="5668963" cy="47259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5AB646E-8298-41D3-BEB1-D7F0A7609C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1738" y="1176338"/>
            <a:ext cx="5668962" cy="47259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437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co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22F17-7061-DBE6-40F0-4CE0A9CEF9E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A7B6E1-BAB1-B598-78E0-7F84FE2364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C7105B5-A94F-CB29-5056-0F6BFD63F0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1300" y="1176338"/>
            <a:ext cx="11709400" cy="47259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548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37" Type="http://schemas.openxmlformats.org/officeDocument/2006/relationships/image" Target="../media/image5.png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7B2FC3-8AFF-AC61-2B5F-77B181CF3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0" y="6338002"/>
            <a:ext cx="365760" cy="219048"/>
          </a:xfrm>
          <a:prstGeom prst="rect">
            <a:avLst/>
          </a:prstGeo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C649E9B-1B14-03BC-223A-A73E4C2CB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895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6B8CE38-9F29-7D57-6505-1D5D478DA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4" r:id="rId2"/>
    <p:sldLayoutId id="2147483816" r:id="rId3"/>
    <p:sldLayoutId id="2147483822" r:id="rId4"/>
    <p:sldLayoutId id="2147483819" r:id="rId5"/>
    <p:sldLayoutId id="2147483823" r:id="rId6"/>
    <p:sldLayoutId id="2147483821" r:id="rId7"/>
    <p:sldLayoutId id="2147483817" r:id="rId8"/>
    <p:sldLayoutId id="2147483818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814" r:id="rId17"/>
    <p:sldLayoutId id="2147483792" r:id="rId18"/>
    <p:sldLayoutId id="2147483793" r:id="rId19"/>
    <p:sldLayoutId id="2147483794" r:id="rId20"/>
    <p:sldLayoutId id="2147483796" r:id="rId21"/>
    <p:sldLayoutId id="2147483795" r:id="rId22"/>
    <p:sldLayoutId id="2147483797" r:id="rId23"/>
    <p:sldLayoutId id="2147483798" r:id="rId24"/>
    <p:sldLayoutId id="2147483799" r:id="rId25"/>
    <p:sldLayoutId id="2147483800" r:id="rId26"/>
    <p:sldLayoutId id="2147483813" r:id="rId27"/>
    <p:sldLayoutId id="2147483803" r:id="rId28"/>
    <p:sldLayoutId id="2147483804" r:id="rId29"/>
    <p:sldLayoutId id="2147483805" r:id="rId30"/>
    <p:sldLayoutId id="2147483806" r:id="rId31"/>
    <p:sldLayoutId id="2147483807" r:id="rId32"/>
    <p:sldLayoutId id="2147483808" r:id="rId33"/>
    <p:sldLayoutId id="2147483809" r:id="rId34"/>
    <p:sldLayoutId id="2147483863" r:id="rId35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CB2219-6841-1D92-4D69-CA13E468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0" y="6335089"/>
            <a:ext cx="348827" cy="208700"/>
          </a:xfrm>
          <a:prstGeom prst="rect">
            <a:avLst/>
          </a:prstGeo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C649E9B-1B14-03BC-223A-A73E4C2CB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895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6B8CE38-9F29-7D57-6505-1D5D478DA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2080" y="6289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5904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  <p:sldLayoutId id="2147483845" r:id="rId18"/>
    <p:sldLayoutId id="2147483846" r:id="rId19"/>
    <p:sldLayoutId id="2147483847" r:id="rId20"/>
    <p:sldLayoutId id="2147483848" r:id="rId21"/>
    <p:sldLayoutId id="2147483849" r:id="rId22"/>
    <p:sldLayoutId id="2147483850" r:id="rId23"/>
    <p:sldLayoutId id="2147483851" r:id="rId24"/>
    <p:sldLayoutId id="2147483852" r:id="rId25"/>
    <p:sldLayoutId id="2147483853" r:id="rId26"/>
    <p:sldLayoutId id="2147483854" r:id="rId27"/>
    <p:sldLayoutId id="2147483855" r:id="rId28"/>
    <p:sldLayoutId id="2147483856" r:id="rId29"/>
    <p:sldLayoutId id="2147483857" r:id="rId30"/>
    <p:sldLayoutId id="2147483858" r:id="rId31"/>
    <p:sldLayoutId id="2147483859" r:id="rId32"/>
    <p:sldLayoutId id="2147483860" r:id="rId33"/>
    <p:sldLayoutId id="2147483861" r:id="rId34"/>
    <p:sldLayoutId id="2147483862" r:id="rId35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10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www.mlwithnoureddine.com/home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64EDC4D6-DFBE-18D8-5FDC-C2ED1F42C1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6720" y="6289500"/>
            <a:ext cx="3103598" cy="365125"/>
          </a:xfrm>
        </p:spPr>
        <p:txBody>
          <a:bodyPr/>
          <a:lstStyle/>
          <a:p>
            <a:r>
              <a:rPr lang="en-US" sz="1400" dirty="0">
                <a:latin typeface="Candara" panose="020E0502030303020204" pitchFamily="34" charset="0"/>
                <a:cs typeface="Arial" panose="020B0604020202020204" pitchFamily="34" charset="0"/>
              </a:rPr>
              <a:t>© 2024, Noureddine ECH-CHOUKY</a:t>
            </a:r>
          </a:p>
        </p:txBody>
      </p:sp>
      <p:sp>
        <p:nvSpPr>
          <p:cNvPr id="37889" name="Title 4">
            <a:extLst>
              <a:ext uri="{FF2B5EF4-FFF2-40B4-BE49-F238E27FC236}">
                <a16:creationId xmlns:a16="http://schemas.microsoft.com/office/drawing/2014/main" id="{4E2A3DCA-3526-ED48-BE0F-AEC29BAD0B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6719" y="1846260"/>
            <a:ext cx="10844310" cy="1802684"/>
          </a:xfrm>
        </p:spPr>
        <p:txBody>
          <a:bodyPr/>
          <a:lstStyle/>
          <a:p>
            <a:r>
              <a:rPr lang="en-US" altLang="en-US" dirty="0">
                <a:latin typeface="Candara" panose="020E0502030303020204" pitchFamily="34" charset="0"/>
              </a:rPr>
              <a:t>AWS E-Commerce Analytics Platform Architecture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1E73EEA-03FA-8F40-9442-4B1A82AA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719" y="3826284"/>
            <a:ext cx="8171176" cy="523220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Release 1.0.0-2024.12.23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C02B1E1-8482-E13D-23FB-DE7B9D505632}"/>
              </a:ext>
            </a:extLst>
          </p:cNvPr>
          <p:cNvGrpSpPr/>
          <p:nvPr/>
        </p:nvGrpSpPr>
        <p:grpSpPr>
          <a:xfrm>
            <a:off x="336720" y="4684004"/>
            <a:ext cx="3257506" cy="365125"/>
            <a:chOff x="336720" y="4172765"/>
            <a:chExt cx="3257506" cy="365125"/>
          </a:xfrm>
        </p:grpSpPr>
        <p:sp>
          <p:nvSpPr>
            <p:cNvPr id="2" name="Footer Placeholder 23">
              <a:extLst>
                <a:ext uri="{FF2B5EF4-FFF2-40B4-BE49-F238E27FC236}">
                  <a16:creationId xmlns:a16="http://schemas.microsoft.com/office/drawing/2014/main" id="{810F8860-9E49-E5F6-0645-61A1F5121C4B}"/>
                </a:ext>
              </a:extLst>
            </p:cNvPr>
            <p:cNvSpPr txBox="1">
              <a:spLocks/>
            </p:cNvSpPr>
            <p:nvPr/>
          </p:nvSpPr>
          <p:spPr>
            <a:xfrm>
              <a:off x="753179" y="4172765"/>
              <a:ext cx="2841047" cy="365125"/>
            </a:xfrm>
            <a:prstGeom prst="rect">
              <a:avLst/>
            </a:prstGeom>
          </p:spPr>
          <p:txBody>
            <a:bodyPr vert="horz" lIns="0" tIns="45720" rIns="91440" bIns="45720"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600" kern="1200">
                  <a:solidFill>
                    <a:schemeClr val="bg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latin typeface="Candara" panose="020E0502030303020204" pitchFamily="34" charset="0"/>
                  <a:cs typeface="Arial" panose="020B0604020202020204" pitchFamily="34" charset="0"/>
                </a:rPr>
                <a:t>noureddineechchouky@gmail.com</a:t>
              </a: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9723936-026A-E968-91E3-AF5987FABD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720" y="4247492"/>
              <a:ext cx="287564" cy="215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2570AC-C19E-1A91-B4D5-4F31E9967B44}"/>
              </a:ext>
            </a:extLst>
          </p:cNvPr>
          <p:cNvGrpSpPr/>
          <p:nvPr/>
        </p:nvGrpSpPr>
        <p:grpSpPr>
          <a:xfrm>
            <a:off x="4731944" y="4684004"/>
            <a:ext cx="3122807" cy="365156"/>
            <a:chOff x="3971453" y="4172765"/>
            <a:chExt cx="3122807" cy="36515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B63BC8-D43A-55D7-3637-471D009EDB85}"/>
                </a:ext>
              </a:extLst>
            </p:cNvPr>
            <p:cNvSpPr txBox="1"/>
            <p:nvPr/>
          </p:nvSpPr>
          <p:spPr>
            <a:xfrm>
              <a:off x="4423488" y="4201438"/>
              <a:ext cx="26707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ndara" panose="020E0502030303020204" pitchFamily="34" charset="0"/>
                  <a:cs typeface="Arial" panose="020B0604020202020204" pitchFamily="34" charset="0"/>
                </a:rPr>
                <a:t>https://github.com/nour3467</a:t>
              </a:r>
            </a:p>
          </p:txBody>
        </p:sp>
        <p:pic>
          <p:nvPicPr>
            <p:cNvPr id="1030" name="Picture 6" descr="Github Logo - Free social media icons">
              <a:extLst>
                <a:ext uri="{FF2B5EF4-FFF2-40B4-BE49-F238E27FC236}">
                  <a16:creationId xmlns:a16="http://schemas.microsoft.com/office/drawing/2014/main" id="{24ACD11D-40B9-574B-40B4-21C00441D4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453" y="4172765"/>
              <a:ext cx="365156" cy="36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33D97E-E0B5-E23B-B9DD-415B9F22C7B9}"/>
              </a:ext>
            </a:extLst>
          </p:cNvPr>
          <p:cNvGrpSpPr/>
          <p:nvPr/>
        </p:nvGrpSpPr>
        <p:grpSpPr>
          <a:xfrm>
            <a:off x="336720" y="5218788"/>
            <a:ext cx="3775659" cy="320816"/>
            <a:chOff x="316507" y="4584503"/>
            <a:chExt cx="3775659" cy="32081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4DAA71-42B3-CCBE-682A-82106D3CB1BA}"/>
                </a:ext>
              </a:extLst>
            </p:cNvPr>
            <p:cNvSpPr txBox="1"/>
            <p:nvPr/>
          </p:nvSpPr>
          <p:spPr>
            <a:xfrm>
              <a:off x="624284" y="4584503"/>
              <a:ext cx="346788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ndara" panose="020E0502030303020204" pitchFamily="34" charset="0"/>
                  <a:cs typeface="Arial" panose="020B060402020202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https://www.mlwithnoureddine.com/home</a:t>
              </a:r>
              <a:endParaRPr lang="en-US" sz="1400" dirty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36" name="Picture 12" descr="website&quot; Icon - Download for free – Iconduck">
              <a:extLst>
                <a:ext uri="{FF2B5EF4-FFF2-40B4-BE49-F238E27FC236}">
                  <a16:creationId xmlns:a16="http://schemas.microsoft.com/office/drawing/2014/main" id="{B487A0F2-C09E-9C62-8784-09703CF619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507" y="4597542"/>
              <a:ext cx="307777" cy="307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763729-15D1-3D2C-E1BB-FB7FA1AE4ED9}"/>
              </a:ext>
            </a:extLst>
          </p:cNvPr>
          <p:cNvGrpSpPr/>
          <p:nvPr/>
        </p:nvGrpSpPr>
        <p:grpSpPr>
          <a:xfrm>
            <a:off x="4752157" y="5218788"/>
            <a:ext cx="3102594" cy="320816"/>
            <a:chOff x="4752157" y="4707549"/>
            <a:chExt cx="3102594" cy="32081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F5FB8E-5434-A70E-DA91-F1EE7C6B9BC3}"/>
                </a:ext>
              </a:extLst>
            </p:cNvPr>
            <p:cNvSpPr txBox="1"/>
            <p:nvPr/>
          </p:nvSpPr>
          <p:spPr>
            <a:xfrm>
              <a:off x="5183979" y="4720588"/>
              <a:ext cx="26707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ndara" panose="020E0502030303020204" pitchFamily="34" charset="0"/>
                  <a:cs typeface="Arial" panose="020B0604020202020204" pitchFamily="34" charset="0"/>
                </a:rPr>
                <a:t>www.linkedin.com/in/nour3467</a:t>
              </a:r>
            </a:p>
          </p:txBody>
        </p:sp>
        <p:pic>
          <p:nvPicPr>
            <p:cNvPr id="1038" name="Picture 14" descr="Linkedin - Free social media icons">
              <a:extLst>
                <a:ext uri="{FF2B5EF4-FFF2-40B4-BE49-F238E27FC236}">
                  <a16:creationId xmlns:a16="http://schemas.microsoft.com/office/drawing/2014/main" id="{4836A88D-FFE5-2F9B-302F-45CCD08AC3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157" y="4707549"/>
              <a:ext cx="307777" cy="307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834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582D7DA-2104-A56D-FE6E-9A7EF18C01F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200" dirty="0">
                <a:latin typeface="Candara" panose="020E0502030303020204" pitchFamily="34" charset="0"/>
                <a:cs typeface="Arial" panose="020B0604020202020204" pitchFamily="34" charset="0"/>
              </a:rPr>
              <a:t>© 2024, Noureddine ECH-CHOUKY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BFF42A-DC25-F116-A301-AEE2D7D113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B4B8DE2-A4E8-46E4-8BBF-D75455EFF32C}" type="slidenum">
              <a:rPr lang="en-US" sz="1800" smtClean="0">
                <a:latin typeface="Candara" panose="020E0502030303020204" pitchFamily="34" charset="0"/>
              </a:rPr>
              <a:pPr/>
              <a:t>2</a:t>
            </a:fld>
            <a:endParaRPr lang="en-US" sz="1800" dirty="0">
              <a:latin typeface="Candara" panose="020E0502030303020204" pitchFamily="34" charset="0"/>
            </a:endParaRPr>
          </a:p>
        </p:txBody>
      </p:sp>
      <p:sp>
        <p:nvSpPr>
          <p:cNvPr id="40961" name="Title 5">
            <a:extLst>
              <a:ext uri="{FF2B5EF4-FFF2-40B4-BE49-F238E27FC236}">
                <a16:creationId xmlns:a16="http://schemas.microsoft.com/office/drawing/2014/main" id="{51DE8CD2-409E-E641-A30B-5C483B81E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andara" panose="020E0502030303020204" pitchFamily="34" charset="0"/>
              </a:rPr>
              <a:t>Contents</a:t>
            </a:r>
          </a:p>
        </p:txBody>
      </p:sp>
      <p:sp>
        <p:nvSpPr>
          <p:cNvPr id="40962" name="Content Placeholder 6">
            <a:extLst>
              <a:ext uri="{FF2B5EF4-FFF2-40B4-BE49-F238E27FC236}">
                <a16:creationId xmlns:a16="http://schemas.microsoft.com/office/drawing/2014/main" id="{9BA9F601-4F1D-8145-B170-B596577F8179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 eaLnBrk="1" hangingPunct="1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latin typeface="Candara" panose="020E0502030303020204" pitchFamily="34" charset="0"/>
              </a:rPr>
              <a:t>Overview 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latin typeface="Candara" panose="020E0502030303020204" pitchFamily="34" charset="0"/>
              </a:rPr>
              <a:t>Architecture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latin typeface="Candara" panose="020E0502030303020204" pitchFamily="34" charset="0"/>
              </a:rPr>
              <a:t>Data Model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latin typeface="Candara" panose="020E0502030303020204" pitchFamily="34" charset="0"/>
              </a:rPr>
              <a:t>Implementation Milestones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latin typeface="Candara" panose="020E0502030303020204" pitchFamily="34" charset="0"/>
              </a:rPr>
              <a:t>Demo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latin typeface="Candara" panose="020E0502030303020204" pitchFamily="34" charset="0"/>
              </a:rPr>
              <a:t>Technical Highlights</a:t>
            </a:r>
            <a:endParaRPr lang="en-US" altLang="en-US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61AD9FF0-3493-04C3-E597-859EF3EDEF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200" dirty="0">
                <a:latin typeface="Candara" panose="020E0502030303020204" pitchFamily="34" charset="0"/>
                <a:cs typeface="Arial" panose="020B0604020202020204" pitchFamily="34" charset="0"/>
              </a:rPr>
              <a:t>© 2024, Noureddine ECH-CHOUKY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C17137-2945-3367-42F1-C26458A63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4B8DE2-A4E8-46E4-8BBF-D75455EFF32C}" type="slidenum">
              <a:rPr lang="en-US" sz="1800" smtClean="0">
                <a:latin typeface="Candara" panose="020E0502030303020204" pitchFamily="34" charset="0"/>
              </a:rPr>
              <a:pPr/>
              <a:t>3</a:t>
            </a:fld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7889" name="Title 4">
            <a:extLst>
              <a:ext uri="{FF2B5EF4-FFF2-40B4-BE49-F238E27FC236}">
                <a16:creationId xmlns:a16="http://schemas.microsoft.com/office/drawing/2014/main" id="{4E2A3DCA-3526-ED48-BE0F-AEC29BAD0B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latin typeface="Candara" panose="020E0502030303020204" pitchFamily="34" charset="0"/>
              </a:rPr>
              <a:t>Overview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1E73EEA-03FA-8F40-9442-4B1A82AA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719" y="3914095"/>
            <a:ext cx="9703019" cy="523220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About the deck and guidance for 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91875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77D21-91BF-4A8B-BC6D-BDD3377D6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C2794CC2-5C79-D4AD-A6ED-35421A1483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200" dirty="0">
                <a:latin typeface="Candara" panose="020E0502030303020204" pitchFamily="34" charset="0"/>
                <a:cs typeface="Arial" panose="020B0604020202020204" pitchFamily="34" charset="0"/>
              </a:rPr>
              <a:t>© 2024, Noureddine ECH-CHOUKY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77FBF3-A01F-13EE-8EB3-65B7D871B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B4B8DE2-A4E8-46E4-8BBF-D75455EFF32C}" type="slidenum">
              <a:rPr lang="en-US" sz="1800" smtClean="0">
                <a:latin typeface="Candara" panose="020E0502030303020204" pitchFamily="34" charset="0"/>
              </a:rPr>
              <a:pPr/>
              <a:t>4</a:t>
            </a:fld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7889" name="Title 4">
            <a:extLst>
              <a:ext uri="{FF2B5EF4-FFF2-40B4-BE49-F238E27FC236}">
                <a16:creationId xmlns:a16="http://schemas.microsoft.com/office/drawing/2014/main" id="{24A7A760-F8F2-2450-7117-907C44BA8E0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Architecture</a:t>
            </a:r>
            <a:endParaRPr lang="en-US" altLang="en-US" dirty="0">
              <a:latin typeface="Candara" panose="020E0502030303020204" pitchFamily="34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BF9184F-5AB7-9007-09C5-7EED4E5CB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719" y="3914095"/>
            <a:ext cx="9703019" cy="523220"/>
          </a:xfrm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About the deck and guidance for 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159868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DDDD1A93-CBC6-E3DE-DE38-036816D9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latin typeface="Candara" panose="020E0502030303020204" pitchFamily="34" charset="0"/>
                <a:cs typeface="Arial" panose="020B0604020202020204" pitchFamily="34" charset="0"/>
              </a:rPr>
              <a:t>© 2024, Noureddine ECH-CHOUKY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B0C5BF-8870-E9CE-A8CD-57D242A321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z="1800" smtClean="0">
                <a:latin typeface="Candara" panose="020E0502030303020204" pitchFamily="34" charset="0"/>
              </a:rPr>
              <a:pPr/>
              <a:t>5</a:t>
            </a:fld>
            <a:endParaRPr lang="en-US" sz="1800" dirty="0">
              <a:latin typeface="Candara" panose="020E0502030303020204" pitchFamily="34" charset="0"/>
            </a:endParaRPr>
          </a:p>
        </p:txBody>
      </p:sp>
      <p:sp>
        <p:nvSpPr>
          <p:cNvPr id="46081" name="Title 3">
            <a:extLst>
              <a:ext uri="{FF2B5EF4-FFF2-40B4-BE49-F238E27FC236}">
                <a16:creationId xmlns:a16="http://schemas.microsoft.com/office/drawing/2014/main" id="{2DB513F0-F708-EB46-B3EE-456A6EAFC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0971213" algn="l"/>
              </a:tabLst>
            </a:pPr>
            <a:r>
              <a:rPr lang="en-US" dirty="0">
                <a:latin typeface="Candara" panose="020E0502030303020204" pitchFamily="34" charset="0"/>
              </a:rPr>
              <a:t>Architecture – Local Setup</a:t>
            </a:r>
            <a:r>
              <a:rPr lang="en-US" altLang="en-US" dirty="0">
                <a:latin typeface="Candara" panose="020E0502030303020204" pitchFamily="34" charset="0"/>
              </a:rPr>
              <a:t>	1/2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22FEDAB-2900-D518-BB21-6D57480525E3}"/>
              </a:ext>
            </a:extLst>
          </p:cNvPr>
          <p:cNvGrpSpPr/>
          <p:nvPr/>
        </p:nvGrpSpPr>
        <p:grpSpPr>
          <a:xfrm>
            <a:off x="9485284" y="3541557"/>
            <a:ext cx="1778876" cy="1601720"/>
            <a:chOff x="5233070" y="2084297"/>
            <a:chExt cx="1778876" cy="1601720"/>
          </a:xfrm>
        </p:grpSpPr>
        <p:sp>
          <p:nvSpPr>
            <p:cNvPr id="9" name="TextBox 21">
              <a:extLst>
                <a:ext uri="{FF2B5EF4-FFF2-40B4-BE49-F238E27FC236}">
                  <a16:creationId xmlns:a16="http://schemas.microsoft.com/office/drawing/2014/main" id="{78E66A1D-71FF-00B3-CEBE-4A02A0853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3070" y="3024297"/>
              <a:ext cx="1778876" cy="661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</a:pPr>
              <a:r>
                <a:rPr lang="en-US" altLang="en-US" b="1" dirty="0">
                  <a:latin typeface="Candara" panose="020E0502030303020204" pitchFamily="34" charset="0"/>
                  <a:cs typeface="Arial" panose="020B0604020202020204" pitchFamily="34" charset="0"/>
                </a:rPr>
                <a:t>Postgres DB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altLang="en-US" sz="1400" dirty="0">
                  <a:latin typeface="Candara" panose="020E0502030303020204" pitchFamily="34" charset="0"/>
                  <a:cs typeface="Arial" panose="020B0604020202020204" pitchFamily="34" charset="0"/>
                </a:rPr>
                <a:t>ecommerce</a:t>
              </a:r>
            </a:p>
          </p:txBody>
        </p:sp>
        <p:pic>
          <p:nvPicPr>
            <p:cNvPr id="2054" name="Picture 6" descr="postgresql-logo | Unixmen">
              <a:extLst>
                <a:ext uri="{FF2B5EF4-FFF2-40B4-BE49-F238E27FC236}">
                  <a16:creationId xmlns:a16="http://schemas.microsoft.com/office/drawing/2014/main" id="{9A844EA0-5916-3F5B-7A22-4E762B28D5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277"/>
            <a:stretch/>
          </p:blipFill>
          <p:spPr bwMode="auto">
            <a:xfrm>
              <a:off x="5556854" y="2084297"/>
              <a:ext cx="1131308" cy="9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" name="Straight Arrow Connector 16" descr="Arrow pointing left.">
            <a:extLst>
              <a:ext uri="{FF2B5EF4-FFF2-40B4-BE49-F238E27FC236}">
                <a16:creationId xmlns:a16="http://schemas.microsoft.com/office/drawing/2014/main" id="{645B04C5-70BA-3787-90F7-4A7F7E18B1B6}"/>
              </a:ext>
            </a:extLst>
          </p:cNvPr>
          <p:cNvCxnSpPr>
            <a:cxnSpLocks/>
            <a:stCxn id="9" idx="1"/>
            <a:endCxn id="2058" idx="3"/>
          </p:cNvCxnSpPr>
          <p:nvPr/>
        </p:nvCxnSpPr>
        <p:spPr>
          <a:xfrm flipH="1" flipV="1">
            <a:off x="7784114" y="2163778"/>
            <a:ext cx="1701170" cy="2648639"/>
          </a:xfrm>
          <a:prstGeom prst="straightConnector1">
            <a:avLst/>
          </a:prstGeom>
          <a:ln w="15875" cap="rnd">
            <a:solidFill>
              <a:schemeClr val="tx1"/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9D069D-9ED2-2CB4-A8F7-C0E9482879F7}"/>
              </a:ext>
            </a:extLst>
          </p:cNvPr>
          <p:cNvGrpSpPr/>
          <p:nvPr/>
        </p:nvGrpSpPr>
        <p:grpSpPr>
          <a:xfrm>
            <a:off x="6738179" y="1690812"/>
            <a:ext cx="1045935" cy="1398898"/>
            <a:chOff x="3526066" y="2984559"/>
            <a:chExt cx="1045935" cy="1398898"/>
          </a:xfrm>
        </p:grpSpPr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C6C4AAD5-10EE-466E-1874-62309D00BE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6069" y="2984559"/>
              <a:ext cx="945932" cy="945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21">
              <a:extLst>
                <a:ext uri="{FF2B5EF4-FFF2-40B4-BE49-F238E27FC236}">
                  <a16:creationId xmlns:a16="http://schemas.microsoft.com/office/drawing/2014/main" id="{39DEEF43-D821-6AC0-32D7-BEB7B3E19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6066" y="4014125"/>
              <a:ext cx="10459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</a:pPr>
              <a:r>
                <a:rPr lang="en-US" altLang="en-US" b="1" dirty="0">
                  <a:latin typeface="Candara" panose="020E0502030303020204" pitchFamily="34" charset="0"/>
                  <a:cs typeface="Arial" panose="020B0604020202020204" pitchFamily="34" charset="0"/>
                </a:rPr>
                <a:t>Kafka</a:t>
              </a:r>
              <a:endParaRPr lang="en-US" altLang="en-US" sz="1400" dirty="0">
                <a:latin typeface="Candara" panose="020E0502030303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Rectangle 21" descr="AZ group border">
            <a:extLst>
              <a:ext uri="{FF2B5EF4-FFF2-40B4-BE49-F238E27FC236}">
                <a16:creationId xmlns:a16="http://schemas.microsoft.com/office/drawing/2014/main" id="{1741E5B2-8B47-C5B6-30A5-3B005FDEE708}"/>
              </a:ext>
            </a:extLst>
          </p:cNvPr>
          <p:cNvSpPr/>
          <p:nvPr/>
        </p:nvSpPr>
        <p:spPr>
          <a:xfrm>
            <a:off x="703987" y="1188863"/>
            <a:ext cx="3154090" cy="2001961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accent3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00E7FB0-6CC7-8429-5AAE-9120066D2B69}"/>
              </a:ext>
            </a:extLst>
          </p:cNvPr>
          <p:cNvGrpSpPr/>
          <p:nvPr/>
        </p:nvGrpSpPr>
        <p:grpSpPr>
          <a:xfrm>
            <a:off x="889407" y="2272939"/>
            <a:ext cx="2129868" cy="307777"/>
            <a:chOff x="1441614" y="2729831"/>
            <a:chExt cx="2129868" cy="307777"/>
          </a:xfrm>
        </p:grpSpPr>
        <p:pic>
          <p:nvPicPr>
            <p:cNvPr id="2062" name="Picture 14" descr="Python Logo PNG Transparent &amp; SVG Vector - Freebie Supply">
              <a:extLst>
                <a:ext uri="{FF2B5EF4-FFF2-40B4-BE49-F238E27FC236}">
                  <a16:creationId xmlns:a16="http://schemas.microsoft.com/office/drawing/2014/main" id="{1A90CE1E-F82C-F389-FEC1-ECF594D1C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614" y="2729831"/>
              <a:ext cx="309060" cy="307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7662EE-FDAA-CB69-007B-A6BAAA006C81}"/>
                </a:ext>
              </a:extLst>
            </p:cNvPr>
            <p:cNvSpPr txBox="1"/>
            <p:nvPr/>
          </p:nvSpPr>
          <p:spPr>
            <a:xfrm>
              <a:off x="1762984" y="2730175"/>
              <a:ext cx="18084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latin typeface="Candara" panose="020E0502030303020204" pitchFamily="34" charset="0"/>
                </a:rPr>
                <a:t>session_producer.py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2BFD279-A8C5-EF52-835C-326637611498}"/>
              </a:ext>
            </a:extLst>
          </p:cNvPr>
          <p:cNvSpPr/>
          <p:nvPr/>
        </p:nvSpPr>
        <p:spPr>
          <a:xfrm>
            <a:off x="1286239" y="1305128"/>
            <a:ext cx="201202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altLang="en-US" sz="1600" b="1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Event producers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D593941-7557-CC89-D64D-3807E53B143F}"/>
              </a:ext>
            </a:extLst>
          </p:cNvPr>
          <p:cNvGrpSpPr/>
          <p:nvPr/>
        </p:nvGrpSpPr>
        <p:grpSpPr>
          <a:xfrm>
            <a:off x="927840" y="1776086"/>
            <a:ext cx="2129868" cy="307777"/>
            <a:chOff x="1441614" y="2729831"/>
            <a:chExt cx="2129868" cy="307777"/>
          </a:xfrm>
        </p:grpSpPr>
        <p:pic>
          <p:nvPicPr>
            <p:cNvPr id="32" name="Picture 14" descr="Python Logo PNG Transparent &amp; SVG Vector - Freebie Supply">
              <a:extLst>
                <a:ext uri="{FF2B5EF4-FFF2-40B4-BE49-F238E27FC236}">
                  <a16:creationId xmlns:a16="http://schemas.microsoft.com/office/drawing/2014/main" id="{7909C4E5-BD9D-9BE1-B87D-57D602CD7C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614" y="2729831"/>
              <a:ext cx="309060" cy="307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9243E97-3CC1-1521-32B7-7CF7FE313E44}"/>
                </a:ext>
              </a:extLst>
            </p:cNvPr>
            <p:cNvSpPr txBox="1"/>
            <p:nvPr/>
          </p:nvSpPr>
          <p:spPr>
            <a:xfrm>
              <a:off x="1762984" y="2730175"/>
              <a:ext cx="18084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latin typeface="Candara" panose="020E0502030303020204" pitchFamily="34" charset="0"/>
                </a:rPr>
                <a:t>orders_producer.py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9105554-1819-0CB3-BFF8-83A1FA321BC7}"/>
              </a:ext>
            </a:extLst>
          </p:cNvPr>
          <p:cNvGrpSpPr/>
          <p:nvPr/>
        </p:nvGrpSpPr>
        <p:grpSpPr>
          <a:xfrm>
            <a:off x="889407" y="2730040"/>
            <a:ext cx="2129868" cy="308121"/>
            <a:chOff x="1441614" y="2729831"/>
            <a:chExt cx="2129868" cy="308121"/>
          </a:xfrm>
        </p:grpSpPr>
        <p:pic>
          <p:nvPicPr>
            <p:cNvPr id="37" name="Picture 14" descr="Python Logo PNG Transparent &amp; SVG Vector - Freebie Supply">
              <a:extLst>
                <a:ext uri="{FF2B5EF4-FFF2-40B4-BE49-F238E27FC236}">
                  <a16:creationId xmlns:a16="http://schemas.microsoft.com/office/drawing/2014/main" id="{B0F3299A-CD8A-74E9-D67B-34F9B33566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614" y="2729831"/>
              <a:ext cx="309060" cy="307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A028386-FC2B-58B0-D7EE-45671C16A3CF}"/>
                </a:ext>
              </a:extLst>
            </p:cNvPr>
            <p:cNvSpPr txBox="1"/>
            <p:nvPr/>
          </p:nvSpPr>
          <p:spPr>
            <a:xfrm>
              <a:off x="1762984" y="2730175"/>
              <a:ext cx="18084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400" b="1" dirty="0">
                  <a:latin typeface="Candara" panose="020E0502030303020204" pitchFamily="34" charset="0"/>
                </a:rPr>
                <a:t>…</a:t>
              </a:r>
              <a:r>
                <a:rPr lang="en-US" sz="1400" b="1" dirty="0">
                  <a:latin typeface="Candara" panose="020E0502030303020204" pitchFamily="34" charset="0"/>
                </a:rPr>
                <a:t>.</a:t>
              </a:r>
            </a:p>
          </p:txBody>
        </p:sp>
      </p:grpSp>
      <p:sp>
        <p:nvSpPr>
          <p:cNvPr id="2063" name="Rectangle 2062" descr="AZ group border">
            <a:extLst>
              <a:ext uri="{FF2B5EF4-FFF2-40B4-BE49-F238E27FC236}">
                <a16:creationId xmlns:a16="http://schemas.microsoft.com/office/drawing/2014/main" id="{6599D6C4-A497-CD40-9FBC-02E35A4767E4}"/>
              </a:ext>
            </a:extLst>
          </p:cNvPr>
          <p:cNvSpPr/>
          <p:nvPr/>
        </p:nvSpPr>
        <p:spPr>
          <a:xfrm>
            <a:off x="703987" y="3848344"/>
            <a:ext cx="3154090" cy="2001961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accent3"/>
              </a:solidFill>
            </a:endParaRPr>
          </a:p>
        </p:txBody>
      </p:sp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7AFF7783-E60C-8E5E-1F59-6662DA18A30C}"/>
              </a:ext>
            </a:extLst>
          </p:cNvPr>
          <p:cNvGrpSpPr/>
          <p:nvPr/>
        </p:nvGrpSpPr>
        <p:grpSpPr>
          <a:xfrm>
            <a:off x="889407" y="4932420"/>
            <a:ext cx="2129868" cy="307777"/>
            <a:chOff x="1441614" y="2729831"/>
            <a:chExt cx="2129868" cy="307777"/>
          </a:xfrm>
        </p:grpSpPr>
        <p:pic>
          <p:nvPicPr>
            <p:cNvPr id="2067" name="Picture 14" descr="Python Logo PNG Transparent &amp; SVG Vector - Freebie Supply">
              <a:extLst>
                <a:ext uri="{FF2B5EF4-FFF2-40B4-BE49-F238E27FC236}">
                  <a16:creationId xmlns:a16="http://schemas.microsoft.com/office/drawing/2014/main" id="{841E8E3F-258C-591D-7D8B-05809A0DD1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614" y="2729831"/>
              <a:ext cx="309060" cy="307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69" name="TextBox 2068">
              <a:extLst>
                <a:ext uri="{FF2B5EF4-FFF2-40B4-BE49-F238E27FC236}">
                  <a16:creationId xmlns:a16="http://schemas.microsoft.com/office/drawing/2014/main" id="{A83C1CB6-E144-E41D-144E-E62CE3A74302}"/>
                </a:ext>
              </a:extLst>
            </p:cNvPr>
            <p:cNvSpPr txBox="1"/>
            <p:nvPr/>
          </p:nvSpPr>
          <p:spPr>
            <a:xfrm>
              <a:off x="1762984" y="2730175"/>
              <a:ext cx="18084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latin typeface="Candara" panose="020E0502030303020204" pitchFamily="34" charset="0"/>
                </a:rPr>
                <a:t>session_producer.py</a:t>
              </a:r>
            </a:p>
          </p:txBody>
        </p:sp>
      </p:grp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9377BF57-6A61-7544-1FA7-61AF102E0FF1}"/>
              </a:ext>
            </a:extLst>
          </p:cNvPr>
          <p:cNvSpPr/>
          <p:nvPr/>
        </p:nvSpPr>
        <p:spPr>
          <a:xfrm>
            <a:off x="1286239" y="3964609"/>
            <a:ext cx="201202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altLang="en-US" sz="1600" b="1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Static generators</a:t>
            </a:r>
          </a:p>
        </p:txBody>
      </p:sp>
      <p:grpSp>
        <p:nvGrpSpPr>
          <p:cNvPr id="2071" name="Group 2070">
            <a:extLst>
              <a:ext uri="{FF2B5EF4-FFF2-40B4-BE49-F238E27FC236}">
                <a16:creationId xmlns:a16="http://schemas.microsoft.com/office/drawing/2014/main" id="{D14E1685-8846-C114-F440-AE74356B9EEC}"/>
              </a:ext>
            </a:extLst>
          </p:cNvPr>
          <p:cNvGrpSpPr/>
          <p:nvPr/>
        </p:nvGrpSpPr>
        <p:grpSpPr>
          <a:xfrm>
            <a:off x="927840" y="4435567"/>
            <a:ext cx="2129868" cy="307777"/>
            <a:chOff x="1441614" y="2729831"/>
            <a:chExt cx="2129868" cy="307777"/>
          </a:xfrm>
        </p:grpSpPr>
        <p:pic>
          <p:nvPicPr>
            <p:cNvPr id="2072" name="Picture 14" descr="Python Logo PNG Transparent &amp; SVG Vector - Freebie Supply">
              <a:extLst>
                <a:ext uri="{FF2B5EF4-FFF2-40B4-BE49-F238E27FC236}">
                  <a16:creationId xmlns:a16="http://schemas.microsoft.com/office/drawing/2014/main" id="{84B9570D-382F-3ABC-6D68-8DE95103C2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614" y="2729831"/>
              <a:ext cx="309060" cy="307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73" name="TextBox 2072">
              <a:extLst>
                <a:ext uri="{FF2B5EF4-FFF2-40B4-BE49-F238E27FC236}">
                  <a16:creationId xmlns:a16="http://schemas.microsoft.com/office/drawing/2014/main" id="{19DFF302-D07D-1B29-DD9A-F9C66C977BA6}"/>
                </a:ext>
              </a:extLst>
            </p:cNvPr>
            <p:cNvSpPr txBox="1"/>
            <p:nvPr/>
          </p:nvSpPr>
          <p:spPr>
            <a:xfrm>
              <a:off x="1762984" y="2730175"/>
              <a:ext cx="18084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latin typeface="Candara" panose="020E0502030303020204" pitchFamily="34" charset="0"/>
                </a:rPr>
                <a:t>orders_producer.py</a:t>
              </a:r>
            </a:p>
          </p:txBody>
        </p:sp>
      </p:grpSp>
      <p:grpSp>
        <p:nvGrpSpPr>
          <p:cNvPr id="2074" name="Group 2073">
            <a:extLst>
              <a:ext uri="{FF2B5EF4-FFF2-40B4-BE49-F238E27FC236}">
                <a16:creationId xmlns:a16="http://schemas.microsoft.com/office/drawing/2014/main" id="{6BB30A00-9770-7339-D314-D2EFA85DE25F}"/>
              </a:ext>
            </a:extLst>
          </p:cNvPr>
          <p:cNvGrpSpPr/>
          <p:nvPr/>
        </p:nvGrpSpPr>
        <p:grpSpPr>
          <a:xfrm>
            <a:off x="889407" y="5389521"/>
            <a:ext cx="2129868" cy="308121"/>
            <a:chOff x="1441614" y="2729831"/>
            <a:chExt cx="2129868" cy="308121"/>
          </a:xfrm>
        </p:grpSpPr>
        <p:pic>
          <p:nvPicPr>
            <p:cNvPr id="2075" name="Picture 14" descr="Python Logo PNG Transparent &amp; SVG Vector - Freebie Supply">
              <a:extLst>
                <a:ext uri="{FF2B5EF4-FFF2-40B4-BE49-F238E27FC236}">
                  <a16:creationId xmlns:a16="http://schemas.microsoft.com/office/drawing/2014/main" id="{22D64C94-DAF2-83CD-3AF9-E02FC5A8D5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614" y="2729831"/>
              <a:ext cx="309060" cy="307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76" name="TextBox 2075">
              <a:extLst>
                <a:ext uri="{FF2B5EF4-FFF2-40B4-BE49-F238E27FC236}">
                  <a16:creationId xmlns:a16="http://schemas.microsoft.com/office/drawing/2014/main" id="{991A2710-970B-29D1-2F64-F63CE7154C5D}"/>
                </a:ext>
              </a:extLst>
            </p:cNvPr>
            <p:cNvSpPr txBox="1"/>
            <p:nvPr/>
          </p:nvSpPr>
          <p:spPr>
            <a:xfrm>
              <a:off x="1762984" y="2730175"/>
              <a:ext cx="18084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400" b="1" dirty="0">
                  <a:latin typeface="Candara" panose="020E0502030303020204" pitchFamily="34" charset="0"/>
                </a:rPr>
                <a:t>…</a:t>
              </a:r>
              <a:r>
                <a:rPr lang="en-US" sz="1400" b="1" dirty="0">
                  <a:latin typeface="Candara" panose="020E0502030303020204" pitchFamily="34" charset="0"/>
                </a:rPr>
                <a:t>.</a:t>
              </a:r>
            </a:p>
          </p:txBody>
        </p:sp>
      </p:grpSp>
      <p:cxnSp>
        <p:nvCxnSpPr>
          <p:cNvPr id="2080" name="Straight Arrow Connector 2079" descr="Arrow pointing left.">
            <a:extLst>
              <a:ext uri="{FF2B5EF4-FFF2-40B4-BE49-F238E27FC236}">
                <a16:creationId xmlns:a16="http://schemas.microsoft.com/office/drawing/2014/main" id="{EA8429B9-2D46-62D6-E45D-1B739F54FCD6}"/>
              </a:ext>
            </a:extLst>
          </p:cNvPr>
          <p:cNvCxnSpPr>
            <a:cxnSpLocks/>
            <a:stCxn id="2058" idx="1"/>
            <a:endCxn id="22" idx="3"/>
          </p:cNvCxnSpPr>
          <p:nvPr/>
        </p:nvCxnSpPr>
        <p:spPr>
          <a:xfrm flipH="1">
            <a:off x="3858077" y="2163778"/>
            <a:ext cx="2980105" cy="26066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81" name="Picture 20" descr="Docker Logo PNG Transparent – Brands Logos">
            <a:extLst>
              <a:ext uri="{FF2B5EF4-FFF2-40B4-BE49-F238E27FC236}">
                <a16:creationId xmlns:a16="http://schemas.microsoft.com/office/drawing/2014/main" id="{CC71CAE9-F9AE-4F55-AF45-B23AF86A4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932" y="5411110"/>
            <a:ext cx="1045935" cy="8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20" descr="Docker Logo PNG Transparent – Brands Logos">
            <a:extLst>
              <a:ext uri="{FF2B5EF4-FFF2-40B4-BE49-F238E27FC236}">
                <a16:creationId xmlns:a16="http://schemas.microsoft.com/office/drawing/2014/main" id="{72A84B95-AC75-0FE7-802C-79AF13935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953" y="2718380"/>
            <a:ext cx="1045935" cy="8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1" name="TextBox 21">
            <a:extLst>
              <a:ext uri="{FF2B5EF4-FFF2-40B4-BE49-F238E27FC236}">
                <a16:creationId xmlns:a16="http://schemas.microsoft.com/office/drawing/2014/main" id="{B2E4559C-AA98-1D73-3F40-A97D87C71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160" y="1730263"/>
            <a:ext cx="10459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Topics</a:t>
            </a:r>
            <a:endParaRPr lang="en-US" altLang="en-US" sz="1400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cxnSp>
        <p:nvCxnSpPr>
          <p:cNvPr id="2092" name="Straight Arrow Connector 2091" descr="Arrow pointing left.">
            <a:extLst>
              <a:ext uri="{FF2B5EF4-FFF2-40B4-BE49-F238E27FC236}">
                <a16:creationId xmlns:a16="http://schemas.microsoft.com/office/drawing/2014/main" id="{C45A3342-0D86-C047-A85E-C94B2470EBE8}"/>
              </a:ext>
            </a:extLst>
          </p:cNvPr>
          <p:cNvCxnSpPr>
            <a:cxnSpLocks/>
            <a:stCxn id="9" idx="1"/>
            <a:endCxn id="2063" idx="3"/>
          </p:cNvCxnSpPr>
          <p:nvPr/>
        </p:nvCxnSpPr>
        <p:spPr>
          <a:xfrm flipH="1">
            <a:off x="3858077" y="4812417"/>
            <a:ext cx="5627207" cy="36908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9" name="TextBox 21">
            <a:extLst>
              <a:ext uri="{FF2B5EF4-FFF2-40B4-BE49-F238E27FC236}">
                <a16:creationId xmlns:a16="http://schemas.microsoft.com/office/drawing/2014/main" id="{F61442A1-C99D-B73D-A0AF-1DB647773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7218" y="2979772"/>
            <a:ext cx="15097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Consumer</a:t>
            </a:r>
            <a:endParaRPr lang="en-US" altLang="en-US" sz="1400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21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4F95A-BE7C-B111-2D22-8B58EC1EB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02523D8-B90E-13E3-E80E-50FD0FD1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latin typeface="Candara" panose="020E0502030303020204" pitchFamily="34" charset="0"/>
                <a:cs typeface="Arial" panose="020B0604020202020204" pitchFamily="34" charset="0"/>
              </a:rPr>
              <a:t>© 2024, Noureddine ECH-CHOUKY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DF464F-CB27-945B-191C-99F8367F77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z="1800" smtClean="0">
                <a:latin typeface="Candara" panose="020E0502030303020204" pitchFamily="34" charset="0"/>
              </a:rPr>
              <a:pPr/>
              <a:t>6</a:t>
            </a:fld>
            <a:endParaRPr lang="en-US" sz="1800" dirty="0">
              <a:latin typeface="Candara" panose="020E0502030303020204" pitchFamily="34" charset="0"/>
            </a:endParaRPr>
          </a:p>
        </p:txBody>
      </p:sp>
      <p:sp>
        <p:nvSpPr>
          <p:cNvPr id="46081" name="Title 3">
            <a:extLst>
              <a:ext uri="{FF2B5EF4-FFF2-40B4-BE49-F238E27FC236}">
                <a16:creationId xmlns:a16="http://schemas.microsoft.com/office/drawing/2014/main" id="{A93FEB9F-AECB-1759-DF89-473631FE4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0971213" algn="l"/>
              </a:tabLst>
            </a:pPr>
            <a:r>
              <a:rPr lang="en-US" dirty="0">
                <a:latin typeface="Candara" panose="020E0502030303020204" pitchFamily="34" charset="0"/>
              </a:rPr>
              <a:t>Architecture – Production Setup (AWS)</a:t>
            </a:r>
            <a:r>
              <a:rPr lang="en-US" altLang="en-US" dirty="0">
                <a:latin typeface="Candara" panose="020E0502030303020204" pitchFamily="34" charset="0"/>
              </a:rPr>
              <a:t>	2/2</a:t>
            </a:r>
          </a:p>
        </p:txBody>
      </p:sp>
      <p:pic>
        <p:nvPicPr>
          <p:cNvPr id="10" name="Graphic 5" descr="A representation of a service icon.">
            <a:extLst>
              <a:ext uri="{FF2B5EF4-FFF2-40B4-BE49-F238E27FC236}">
                <a16:creationId xmlns:a16="http://schemas.microsoft.com/office/drawing/2014/main" id="{4DB2AD41-562B-05F7-3120-FFB302F38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9363869" y="155583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21">
            <a:extLst>
              <a:ext uri="{FF2B5EF4-FFF2-40B4-BE49-F238E27FC236}">
                <a16:creationId xmlns:a16="http://schemas.microsoft.com/office/drawing/2014/main" id="{04A818B6-6D92-7307-E1B2-88D335C7A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2996" y="2571625"/>
            <a:ext cx="3203746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altLang="en-US" b="1" dirty="0">
                <a:latin typeface="Candara" panose="020E0502030303020204" pitchFamily="34" charset="0"/>
                <a:cs typeface="Arial" panose="020B0604020202020204" pitchFamily="34" charset="0"/>
              </a:rPr>
              <a:t>Service icons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altLang="en-US" sz="1400" dirty="0">
                <a:latin typeface="Candara" panose="020E0502030303020204" pitchFamily="34" charset="0"/>
                <a:cs typeface="Arial" panose="020B0604020202020204" pitchFamily="34" charset="0"/>
              </a:rPr>
              <a:t>Represent an AWS service</a:t>
            </a:r>
          </a:p>
        </p:txBody>
      </p:sp>
    </p:spTree>
    <p:extLst>
      <p:ext uri="{BB962C8B-B14F-4D97-AF65-F5344CB8AC3E}">
        <p14:creationId xmlns:p14="http://schemas.microsoft.com/office/powerpoint/2010/main" val="515835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Light-Background-Master">
  <a:themeElements>
    <a:clrScheme name="Architecture Icons Light Background">
      <a:dk1>
        <a:srgbClr val="000000"/>
      </a:dk1>
      <a:lt1>
        <a:srgbClr val="FFFFFF"/>
      </a:lt1>
      <a:dk2>
        <a:srgbClr val="232F3E"/>
      </a:dk2>
      <a:lt2>
        <a:srgbClr val="F1F3F3"/>
      </a:lt2>
      <a:accent1>
        <a:srgbClr val="ED7100"/>
      </a:accent1>
      <a:accent2>
        <a:srgbClr val="037F0C"/>
      </a:accent2>
      <a:accent3>
        <a:srgbClr val="D91515"/>
      </a:accent3>
      <a:accent4>
        <a:srgbClr val="F2F3F3"/>
      </a:accent4>
      <a:accent5>
        <a:srgbClr val="D5DBDB"/>
      </a:accent5>
      <a:accent6>
        <a:srgbClr val="0971D3"/>
      </a:accent6>
      <a:hlink>
        <a:srgbClr val="0971D3"/>
      </a:hlink>
      <a:folHlink>
        <a:srgbClr val="0971D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ark-Background-Master">
  <a:themeElements>
    <a:clrScheme name="Architecture Icons Dark Background">
      <a:dk1>
        <a:srgbClr val="000000"/>
      </a:dk1>
      <a:lt1>
        <a:srgbClr val="FFFFFF"/>
      </a:lt1>
      <a:dk2>
        <a:srgbClr val="232F3E"/>
      </a:dk2>
      <a:lt2>
        <a:srgbClr val="E7E6E6"/>
      </a:lt2>
      <a:accent1>
        <a:srgbClr val="FF9900"/>
      </a:accent1>
      <a:accent2>
        <a:srgbClr val="28AD32"/>
      </a:accent2>
      <a:accent3>
        <a:srgbClr val="EB6F6F"/>
      </a:accent3>
      <a:accent4>
        <a:srgbClr val="A5A5A5"/>
      </a:accent4>
      <a:accent5>
        <a:srgbClr val="D1D5DB"/>
      </a:accent5>
      <a:accent6>
        <a:srgbClr val="539FE5"/>
      </a:accent6>
      <a:hlink>
        <a:srgbClr val="539FE5"/>
      </a:hlink>
      <a:folHlink>
        <a:srgbClr val="539FE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160052</TotalTime>
  <Words>156</Words>
  <Application>Microsoft Office PowerPoint</Application>
  <PresentationFormat>Widescreen</PresentationFormat>
  <Paragraphs>46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Candara</vt:lpstr>
      <vt:lpstr>Light-Background-Master</vt:lpstr>
      <vt:lpstr>Dark-Background-Master</vt:lpstr>
      <vt:lpstr>AWS E-Commerce Analytics Platform Architecture</vt:lpstr>
      <vt:lpstr>Contents</vt:lpstr>
      <vt:lpstr>Overview</vt:lpstr>
      <vt:lpstr>Architecture</vt:lpstr>
      <vt:lpstr>Architecture – Local Setup 1/2</vt:lpstr>
      <vt:lpstr>Architecture – Production Setup (AWS) 2/2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Noureddine ECH-CHOUKY</cp:lastModifiedBy>
  <cp:revision>3635</cp:revision>
  <dcterms:created xsi:type="dcterms:W3CDTF">2020-03-23T21:46:17Z</dcterms:created>
  <dcterms:modified xsi:type="dcterms:W3CDTF">2024-12-06T17:57:18Z</dcterms:modified>
</cp:coreProperties>
</file>