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Darker Grotesque Medium"/>
      <p:regular r:id="rId26"/>
      <p:bold r:id="rId27"/>
    </p:embeddedFont>
    <p:embeddedFont>
      <p:font typeface="Darker Grotesque"/>
      <p:regular r:id="rId28"/>
      <p:bold r:id="rId29"/>
    </p:embeddedFont>
    <p:embeddedFont>
      <p:font typeface="Darker Grotesque Light"/>
      <p:regular r:id="rId30"/>
      <p:bold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iOTwd7D/Ty00sygrYcqgqvSh1k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arkerGrotesqueMedium-regular.fntdata"/><Relationship Id="rId25" Type="http://schemas.openxmlformats.org/officeDocument/2006/relationships/slide" Target="slides/slide20.xml"/><Relationship Id="rId28" Type="http://schemas.openxmlformats.org/officeDocument/2006/relationships/font" Target="fonts/DarkerGrotesque-regular.fntdata"/><Relationship Id="rId27" Type="http://schemas.openxmlformats.org/officeDocument/2006/relationships/font" Target="fonts/DarkerGrotesque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arkerGrotesq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arkerGrotesqueLight-bold.fntdata"/><Relationship Id="rId30" Type="http://schemas.openxmlformats.org/officeDocument/2006/relationships/font" Target="fonts/DarkerGrotesqueLight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.fntdata"/><Relationship Id="rId10" Type="http://schemas.openxmlformats.org/officeDocument/2006/relationships/slide" Target="slides/slide5.xml"/><Relationship Id="rId32" Type="http://schemas.openxmlformats.org/officeDocument/2006/relationships/font" Target="fonts/DMSans-regular.fntdata"/><Relationship Id="rId13" Type="http://schemas.openxmlformats.org/officeDocument/2006/relationships/slide" Target="slides/slide8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7.xml"/><Relationship Id="rId34" Type="http://schemas.openxmlformats.org/officeDocument/2006/relationships/font" Target="fonts/DM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19e8cf9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519e8cf99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19e8cf9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3519e8cf99a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19e8cf9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519e8cf99a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19e8cf99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3519e8cf99a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19e8cf99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g3519e8cf99a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1c391b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g351c391bb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19e8cf99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3519e8cf99a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19e8cf99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519e8cf99a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9e8cf9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519e8cf99a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19e8cf99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3519e8cf99a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" type="body"/>
          </p:nvPr>
        </p:nvSpPr>
        <p:spPr>
          <a:xfrm>
            <a:off x="1371600" y="3207125"/>
            <a:ext cx="13050300" cy="48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5842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•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indent="-5842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–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indent="-5842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•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indent="-5842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–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indent="-584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»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indent="-584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•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indent="-584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•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indent="-584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•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indent="-584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Char char="•"/>
              <a:defRPr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1815350" y="1261775"/>
            <a:ext cx="15430500" cy="1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" name="Google Shape;18;p23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23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3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3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lvl="2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lvl="3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lvl="4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lvl="5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lvl="6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lvl="7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lvl="8">
              <a:buNone/>
              <a:defRPr sz="24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type="obj">
  <p:cSld name="OBJECT">
    <p:bg>
      <p:bgPr>
        <a:solidFill>
          <a:srgbClr val="C2F97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/>
          <p:nvPr>
            <p:ph type="title"/>
          </p:nvPr>
        </p:nvSpPr>
        <p:spPr>
          <a:xfrm>
            <a:off x="1815350" y="6970050"/>
            <a:ext cx="154710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44344F"/>
              </a:buClr>
              <a:buSzPts val="14400"/>
              <a:buNone/>
              <a:defRPr>
                <a:solidFill>
                  <a:srgbClr val="44344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" name="Google Shape;24;p2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" name="Google Shape;25;p2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lvl="1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lvl="2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lvl="3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lvl="4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lvl="5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lvl="6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lvl="7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lvl="8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llery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/>
          <p:nvPr>
            <p:ph idx="2" type="pic"/>
          </p:nvPr>
        </p:nvSpPr>
        <p:spPr>
          <a:xfrm>
            <a:off x="1512800" y="3065925"/>
            <a:ext cx="3735000" cy="5595900"/>
          </a:xfrm>
          <a:prstGeom prst="rect">
            <a:avLst/>
          </a:prstGeom>
          <a:noFill/>
          <a:ln cap="flat" cmpd="sng" w="1905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25"/>
          <p:cNvSpPr/>
          <p:nvPr>
            <p:ph idx="3" type="pic"/>
          </p:nvPr>
        </p:nvSpPr>
        <p:spPr>
          <a:xfrm>
            <a:off x="5602888" y="3076200"/>
            <a:ext cx="3735000" cy="5595900"/>
          </a:xfrm>
          <a:prstGeom prst="rect">
            <a:avLst/>
          </a:prstGeom>
          <a:noFill/>
          <a:ln cap="flat" cmpd="sng" w="1905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25"/>
          <p:cNvSpPr/>
          <p:nvPr>
            <p:ph idx="4" type="pic"/>
          </p:nvPr>
        </p:nvSpPr>
        <p:spPr>
          <a:xfrm>
            <a:off x="9717500" y="3071063"/>
            <a:ext cx="3735000" cy="5595900"/>
          </a:xfrm>
          <a:prstGeom prst="rect">
            <a:avLst/>
          </a:prstGeom>
          <a:noFill/>
          <a:ln cap="flat" cmpd="sng" w="1905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5"/>
          <p:cNvSpPr/>
          <p:nvPr>
            <p:ph idx="5" type="pic"/>
          </p:nvPr>
        </p:nvSpPr>
        <p:spPr>
          <a:xfrm>
            <a:off x="13807588" y="3081338"/>
            <a:ext cx="3735000" cy="5595900"/>
          </a:xfrm>
          <a:prstGeom prst="rect">
            <a:avLst/>
          </a:prstGeom>
          <a:noFill/>
          <a:ln cap="flat" cmpd="sng" w="1905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2" name="Google Shape;32;p2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lvl="1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lvl="2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lvl="3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lvl="4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lvl="5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lvl="6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lvl="7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lvl="8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>
            <p:ph idx="2" type="pic"/>
          </p:nvPr>
        </p:nvSpPr>
        <p:spPr>
          <a:xfrm>
            <a:off x="1756050" y="1082375"/>
            <a:ext cx="6483000" cy="5017200"/>
          </a:xfrm>
          <a:prstGeom prst="rect">
            <a:avLst/>
          </a:prstGeom>
          <a:noFill/>
          <a:ln cap="flat" cmpd="sng" w="1905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26"/>
          <p:cNvSpPr/>
          <p:nvPr>
            <p:ph idx="3" type="pic"/>
          </p:nvPr>
        </p:nvSpPr>
        <p:spPr>
          <a:xfrm>
            <a:off x="1756050" y="6297875"/>
            <a:ext cx="3077700" cy="2554500"/>
          </a:xfrm>
          <a:prstGeom prst="rect">
            <a:avLst/>
          </a:prstGeom>
          <a:noFill/>
          <a:ln cap="flat" cmpd="sng" w="1905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6"/>
          <p:cNvSpPr/>
          <p:nvPr>
            <p:ph idx="4" type="pic"/>
          </p:nvPr>
        </p:nvSpPr>
        <p:spPr>
          <a:xfrm>
            <a:off x="5138888" y="6288525"/>
            <a:ext cx="3077700" cy="2554500"/>
          </a:xfrm>
          <a:prstGeom prst="rect">
            <a:avLst/>
          </a:prstGeom>
          <a:noFill/>
          <a:ln cap="flat" cmpd="sng" w="1905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39" name="Google Shape;39;p2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2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26"/>
          <p:cNvSpPr txBox="1"/>
          <p:nvPr>
            <p:ph idx="12" type="sldNum"/>
          </p:nvPr>
        </p:nvSpPr>
        <p:spPr>
          <a:xfrm>
            <a:off x="17113568" y="9499702"/>
            <a:ext cx="1097400" cy="7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lvl="1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lvl="2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lvl="3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lvl="4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lvl="5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lvl="6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lvl="7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lvl="8">
              <a:buNone/>
              <a:defRPr sz="2400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14400"/>
              <a:buFont typeface="Darker Grotesque"/>
              <a:buNone/>
              <a:defRPr b="0" i="0" sz="14400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arker Grotesque Light"/>
              <a:buChar char="•"/>
              <a:defRPr b="0" i="0" sz="32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arker Grotesque Light"/>
              <a:buChar char="–"/>
              <a:defRPr b="0" i="0" sz="28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arker Grotesque Light"/>
              <a:buChar char="•"/>
              <a:defRPr b="0" i="0" sz="24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–"/>
              <a:defRPr b="0" i="0" sz="20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»"/>
              <a:defRPr b="0" i="0" sz="20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b="0" i="0" sz="20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b="0" i="0" sz="20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b="0" i="0" sz="20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Light"/>
              <a:buChar char="•"/>
              <a:defRPr b="0" i="0" sz="2000" u="none" cap="none" strike="noStrike">
                <a:solidFill>
                  <a:schemeClr val="lt1"/>
                </a:solidFill>
                <a:latin typeface="Darker Grotesque Light"/>
                <a:ea typeface="Darker Grotesque Light"/>
                <a:cs typeface="Darker Grotesque Light"/>
                <a:sym typeface="Darker Grotesque Light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jpg"/><Relationship Id="rId5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2812444" y="2557463"/>
            <a:ext cx="15475556" cy="177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b="0" i="0" lang="en-US" sz="14400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E-Commerce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341082" y="4829504"/>
            <a:ext cx="8053069" cy="627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1"/>
              <a:buFont typeface="Arial"/>
              <a:buNone/>
            </a:pPr>
            <a:r>
              <a:rPr b="0" i="0" lang="en-US" sz="5101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ELECTRONICS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1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" name="Google Shape;49;p1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"/>
          <p:cNvSpPr txBox="1"/>
          <p:nvPr/>
        </p:nvSpPr>
        <p:spPr>
          <a:xfrm>
            <a:off x="0" y="9613181"/>
            <a:ext cx="98758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"/>
          <p:cNvSpPr txBox="1"/>
          <p:nvPr/>
        </p:nvSpPr>
        <p:spPr>
          <a:xfrm rot="-5400000">
            <a:off x="-2523131" y="5371028"/>
            <a:ext cx="611957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" name="Google Shape;52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g3519e8cf99a_0_3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g3519e8cf99a_0_3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g3519e8cf99a_0_3"/>
          <p:cNvSpPr txBox="1"/>
          <p:nvPr/>
        </p:nvSpPr>
        <p:spPr>
          <a:xfrm>
            <a:off x="1436150" y="337625"/>
            <a:ext cx="161907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C2F970"/>
                </a:solidFill>
              </a:rPr>
              <a:t>ER Diagram</a:t>
            </a:r>
            <a:endParaRPr sz="5600">
              <a:solidFill>
                <a:srgbClr val="C2F97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54" name="Google Shape;154;g3519e8cf99a_0_3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519e8cf99a_0_3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56" name="Google Shape;156;g3519e8cf99a_0_3" title="E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700" y="1262225"/>
            <a:ext cx="16572452" cy="835094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3519e8cf99a_0_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g3519e8cf99a_0_12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g3519e8cf99a_0_12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3519e8cf99a_0_12"/>
          <p:cNvSpPr txBox="1"/>
          <p:nvPr/>
        </p:nvSpPr>
        <p:spPr>
          <a:xfrm>
            <a:off x="1436150" y="337625"/>
            <a:ext cx="161907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C2F970"/>
                </a:solidFill>
              </a:rPr>
              <a:t>System Architecture</a:t>
            </a:r>
            <a:endParaRPr sz="5600">
              <a:solidFill>
                <a:srgbClr val="C2F97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165" name="Google Shape;165;g3519e8cf99a_0_12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519e8cf99a_0_12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67" name="Google Shape;167;g3519e8cf99a_0_12" title="ar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000" y="1655325"/>
            <a:ext cx="16325099" cy="7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519e8cf99a_0_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F97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/>
        </p:nvSpPr>
        <p:spPr>
          <a:xfrm>
            <a:off x="8854624" y="719019"/>
            <a:ext cx="8404676" cy="7064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812"/>
              <a:buFont typeface="Arial"/>
              <a:buNone/>
            </a:pPr>
            <a:r>
              <a:rPr b="0" i="0" lang="en-US" sz="61812" u="none" cap="none" strike="noStrike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1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5" name="Google Shape;175;p11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11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651900" y="7287600"/>
            <a:ext cx="17300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144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Algorithms / Techniques</a:t>
            </a:r>
            <a:endParaRPr i="0" sz="14400" u="none" cap="none" strike="noStrike">
              <a:solidFill>
                <a:srgbClr val="44344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10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10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" name="Google Shape;186;p10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1328100" y="180075"/>
            <a:ext cx="16292700" cy="89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We used </a:t>
            </a:r>
            <a:r>
              <a:rPr b="1" lang="en-US" sz="3000">
                <a:solidFill>
                  <a:schemeClr val="lt1"/>
                </a:solidFill>
              </a:rPr>
              <a:t>SQL Server</a:t>
            </a:r>
            <a:r>
              <a:rPr lang="en-US" sz="3000">
                <a:solidFill>
                  <a:schemeClr val="lt1"/>
                </a:solidFill>
              </a:rPr>
              <a:t> to store all application data such as users, products, and orders.</a:t>
            </a:r>
            <a:br>
              <a:rPr lang="en-US" sz="3000">
                <a:solidFill>
                  <a:schemeClr val="lt1"/>
                </a:solidFill>
              </a:rPr>
            </a:b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To interact with the database, we implemented: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The </a:t>
            </a:r>
            <a:r>
              <a:rPr b="1" lang="en-US" sz="3000">
                <a:solidFill>
                  <a:schemeClr val="lt1"/>
                </a:solidFill>
              </a:rPr>
              <a:t>Repository Pattern</a:t>
            </a:r>
            <a:r>
              <a:rPr lang="en-US" sz="3000">
                <a:solidFill>
                  <a:schemeClr val="lt1"/>
                </a:solidFill>
              </a:rPr>
              <a:t> to separate data access logic from business logic.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The </a:t>
            </a:r>
            <a:r>
              <a:rPr b="1" lang="en-US" sz="3000">
                <a:solidFill>
                  <a:schemeClr val="lt1"/>
                </a:solidFill>
              </a:rPr>
              <a:t>Unit of Work Pattern</a:t>
            </a:r>
            <a:r>
              <a:rPr lang="en-US" sz="3000">
                <a:solidFill>
                  <a:schemeClr val="lt1"/>
                </a:solidFill>
              </a:rPr>
              <a:t> to group related operations and save them in one transaction.</a:t>
            </a:r>
            <a:br>
              <a:rPr lang="en-US" sz="3000">
                <a:solidFill>
                  <a:schemeClr val="lt1"/>
                </a:solidFill>
              </a:rPr>
            </a:b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The </a:t>
            </a:r>
            <a:r>
              <a:rPr b="1" lang="en-US" sz="3000">
                <a:solidFill>
                  <a:schemeClr val="lt1"/>
                </a:solidFill>
              </a:rPr>
              <a:t>Service Layer</a:t>
            </a:r>
            <a:r>
              <a:rPr lang="en-US" sz="3000">
                <a:solidFill>
                  <a:schemeClr val="lt1"/>
                </a:solidFill>
              </a:rPr>
              <a:t> contains all the </a:t>
            </a:r>
            <a:r>
              <a:rPr b="1" lang="en-US" sz="3000">
                <a:solidFill>
                  <a:schemeClr val="lt1"/>
                </a:solidFill>
              </a:rPr>
              <a:t>business logic</a:t>
            </a:r>
            <a:r>
              <a:rPr lang="en-US" sz="3000">
                <a:solidFill>
                  <a:schemeClr val="lt1"/>
                </a:solidFill>
              </a:rPr>
              <a:t> such as: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Adding/removing items from the cart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Calculating total price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Processing payments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lang="en-US" sz="3000">
                <a:solidFill>
                  <a:schemeClr val="lt1"/>
                </a:solidFill>
              </a:rPr>
              <a:t>Validating data before saving</a:t>
            </a:r>
            <a:br>
              <a:rPr lang="en-US" sz="3000">
                <a:solidFill>
                  <a:schemeClr val="lt1"/>
                </a:solidFill>
              </a:rPr>
            </a:b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We built </a:t>
            </a:r>
            <a:r>
              <a:rPr b="1" lang="en-US" sz="3000">
                <a:solidFill>
                  <a:schemeClr val="lt1"/>
                </a:solidFill>
              </a:rPr>
              <a:t>RESTful APIs</a:t>
            </a:r>
            <a:r>
              <a:rPr lang="en-US" sz="3000">
                <a:solidFill>
                  <a:schemeClr val="lt1"/>
                </a:solidFill>
              </a:rPr>
              <a:t> to allow the frontend (UI) to send and receive data from the backend in a structured way.</a:t>
            </a:r>
            <a:endParaRPr sz="3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The </a:t>
            </a:r>
            <a:r>
              <a:rPr b="1" lang="en-US" sz="3000">
                <a:solidFill>
                  <a:schemeClr val="lt1"/>
                </a:solidFill>
              </a:rPr>
              <a:t>Presentation Layer</a:t>
            </a:r>
            <a:r>
              <a:rPr lang="en-US" sz="3000">
                <a:solidFill>
                  <a:schemeClr val="lt1"/>
                </a:solidFill>
              </a:rPr>
              <a:t> is developed using </a:t>
            </a:r>
            <a:r>
              <a:rPr b="1" lang="en-US" sz="3000">
                <a:solidFill>
                  <a:schemeClr val="lt1"/>
                </a:solidFill>
              </a:rPr>
              <a:t>Razor Pages</a:t>
            </a:r>
            <a:r>
              <a:rPr lang="en-US" sz="3000">
                <a:solidFill>
                  <a:schemeClr val="lt1"/>
                </a:solidFill>
              </a:rPr>
              <a:t>, which communicate with the APIs and display data to the user.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Google Shape;194;g3519e8cf99a_0_21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g3519e8cf99a_0_21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g3519e8cf99a_0_21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519e8cf99a_0_21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g3519e8cf99a_0_21"/>
          <p:cNvSpPr txBox="1"/>
          <p:nvPr/>
        </p:nvSpPr>
        <p:spPr>
          <a:xfrm>
            <a:off x="997650" y="586425"/>
            <a:ext cx="1629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>
                <a:solidFill>
                  <a:srgbClr val="C2F970"/>
                </a:solidFill>
              </a:rPr>
              <a:t>Algorithms/ Techniques</a:t>
            </a:r>
            <a:endParaRPr sz="5600">
              <a:solidFill>
                <a:srgbClr val="C2F970"/>
              </a:solidFill>
            </a:endParaRPr>
          </a:p>
        </p:txBody>
      </p:sp>
      <p:sp>
        <p:nvSpPr>
          <p:cNvPr id="199" name="Google Shape;199;g3519e8cf99a_0_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0" name="Google Shape;200;g3519e8cf99a_0_21"/>
          <p:cNvSpPr txBox="1"/>
          <p:nvPr/>
        </p:nvSpPr>
        <p:spPr>
          <a:xfrm>
            <a:off x="1586900" y="2125825"/>
            <a:ext cx="8469000" cy="6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</a:rPr>
              <a:t>We used: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b="1" lang="en-US" sz="3000">
                <a:solidFill>
                  <a:schemeClr val="lt1"/>
                </a:solidFill>
              </a:rPr>
              <a:t>Identity Framework</a:t>
            </a:r>
            <a:r>
              <a:rPr lang="en-US" sz="3000">
                <a:solidFill>
                  <a:schemeClr val="lt1"/>
                </a:solidFill>
              </a:rPr>
              <a:t> for user authentication and authorization.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b="1" lang="en-US" sz="3000">
                <a:solidFill>
                  <a:schemeClr val="lt1"/>
                </a:solidFill>
              </a:rPr>
              <a:t>Stripe</a:t>
            </a:r>
            <a:r>
              <a:rPr lang="en-US" sz="3000">
                <a:solidFill>
                  <a:schemeClr val="lt1"/>
                </a:solidFill>
              </a:rPr>
              <a:t> for Payment integration.</a:t>
            </a:r>
            <a:endParaRPr sz="3000">
              <a:solidFill>
                <a:schemeClr val="lt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</a:pPr>
            <a:r>
              <a:rPr b="1" lang="en-US" sz="3000">
                <a:solidFill>
                  <a:schemeClr val="lt1"/>
                </a:solidFill>
              </a:rPr>
              <a:t>Mailkit .Net SMTP</a:t>
            </a:r>
            <a:r>
              <a:rPr lang="en-US" sz="3000">
                <a:solidFill>
                  <a:schemeClr val="lt1"/>
                </a:solidFill>
              </a:rPr>
              <a:t> for sending verification emails through smtp server.</a:t>
            </a:r>
            <a:endParaRPr sz="3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</a:endParaRPr>
          </a:p>
        </p:txBody>
      </p:sp>
      <p:pic>
        <p:nvPicPr>
          <p:cNvPr id="201" name="Google Shape;201;g3519e8cf99a_0_21" title="ident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8300" y="1785525"/>
            <a:ext cx="3796025" cy="18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519e8cf99a_0_21" title="smtp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238" y="6023450"/>
            <a:ext cx="747712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519e8cf99a_0_21" title="stripe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84575" y="4231075"/>
            <a:ext cx="6022312" cy="36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F97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19e8cf99a_0_30"/>
          <p:cNvSpPr txBox="1"/>
          <p:nvPr/>
        </p:nvSpPr>
        <p:spPr>
          <a:xfrm>
            <a:off x="8854624" y="719019"/>
            <a:ext cx="8404800" cy="7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812"/>
              <a:buFont typeface="Arial"/>
              <a:buNone/>
            </a:pPr>
            <a:r>
              <a:rPr b="0" i="0" lang="en-US" sz="61812" u="none" cap="none" strike="noStrike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</a:t>
            </a:r>
            <a:r>
              <a:rPr lang="en-US" sz="61812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g3519e8cf99a_0_30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g3519e8cf99a_0_30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g3519e8cf99a_0_30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519e8cf99a_0_30"/>
          <p:cNvSpPr txBox="1"/>
          <p:nvPr/>
        </p:nvSpPr>
        <p:spPr>
          <a:xfrm>
            <a:off x="651900" y="7287600"/>
            <a:ext cx="173004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144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Sequence Diagrams</a:t>
            </a:r>
            <a:endParaRPr i="0" sz="14400" u="none" cap="none" strike="noStrike">
              <a:solidFill>
                <a:srgbClr val="44344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13" name="Google Shape;213;g3519e8cf99a_0_30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4" name="Google Shape;214;g3519e8cf99a_0_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Google Shape;219;g3519e8cf99a_0_39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g3519e8cf99a_0_39"/>
          <p:cNvSpPr txBox="1"/>
          <p:nvPr/>
        </p:nvSpPr>
        <p:spPr>
          <a:xfrm>
            <a:off x="1436150" y="337625"/>
            <a:ext cx="161907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C2F970"/>
                </a:solidFill>
              </a:rPr>
              <a:t>User Browses Products - detailed journey</a:t>
            </a:r>
            <a:endParaRPr sz="5600">
              <a:solidFill>
                <a:srgbClr val="C2F97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21" name="Google Shape;221;g3519e8cf99a_0_39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519e8cf99a_0_39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23" name="Google Shape;223;g3519e8cf99a_0_39" title="Product List User Journe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7075" y="3209875"/>
            <a:ext cx="19832975" cy="418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519e8cf99a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g351c391bb3b_0_0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g351c391bb3b_0_0"/>
          <p:cNvSpPr txBox="1"/>
          <p:nvPr/>
        </p:nvSpPr>
        <p:spPr>
          <a:xfrm>
            <a:off x="1436150" y="337625"/>
            <a:ext cx="161907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C2F970"/>
                </a:solidFill>
              </a:rPr>
              <a:t>User Adds Item to Cart - Sequence Diagram</a:t>
            </a:r>
            <a:endParaRPr sz="5600">
              <a:solidFill>
                <a:srgbClr val="C2F97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31" name="Google Shape;231;g351c391bb3b_0_0"/>
          <p:cNvSpPr txBox="1"/>
          <p:nvPr/>
        </p:nvSpPr>
        <p:spPr>
          <a:xfrm>
            <a:off x="-7620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51c391bb3b_0_0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" name="Google Shape;233;g351c391bb3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4" name="Google Shape;234;g351c391bb3b_0_0" title="Add item to cart.PNG"/>
          <p:cNvPicPr preferRelativeResize="0"/>
          <p:nvPr/>
        </p:nvPicPr>
        <p:blipFill rotWithShape="1">
          <a:blip r:embed="rId3">
            <a:alphaModFix/>
          </a:blip>
          <a:srcRect b="0" l="11750" r="5152" t="1623"/>
          <a:stretch/>
        </p:blipFill>
        <p:spPr>
          <a:xfrm>
            <a:off x="987600" y="1176275"/>
            <a:ext cx="16752751" cy="99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F970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19e8cf99a_0_49"/>
          <p:cNvSpPr txBox="1"/>
          <p:nvPr/>
        </p:nvSpPr>
        <p:spPr>
          <a:xfrm>
            <a:off x="8854624" y="283144"/>
            <a:ext cx="8404800" cy="7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812"/>
              <a:buFont typeface="Arial"/>
              <a:buNone/>
            </a:pPr>
            <a:r>
              <a:rPr b="0" i="0" lang="en-US" sz="61812" u="none" cap="none" strike="noStrike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</a:t>
            </a:r>
            <a:r>
              <a:rPr lang="en-US" sz="61812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g3519e8cf99a_0_49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g3519e8cf99a_0_49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g3519e8cf99a_0_49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519e8cf99a_0_49"/>
          <p:cNvSpPr txBox="1"/>
          <p:nvPr/>
        </p:nvSpPr>
        <p:spPr>
          <a:xfrm>
            <a:off x="493800" y="6740700"/>
            <a:ext cx="17300400" cy="16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133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Testing and Documentation</a:t>
            </a:r>
            <a:endParaRPr i="0" sz="13300" u="none" cap="none" strike="noStrike">
              <a:solidFill>
                <a:srgbClr val="44344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44" name="Google Shape;244;g3519e8cf99a_0_49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g3519e8cf99a_0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Google Shape;250;g3519e8cf99a_0_118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g3519e8cf99a_0_118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g3519e8cf99a_0_118"/>
          <p:cNvSpPr txBox="1"/>
          <p:nvPr/>
        </p:nvSpPr>
        <p:spPr>
          <a:xfrm>
            <a:off x="1436150" y="337625"/>
            <a:ext cx="16190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5600">
                <a:solidFill>
                  <a:srgbClr val="C2F970"/>
                </a:solidFill>
              </a:rPr>
              <a:t>Swagger</a:t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253" name="Google Shape;253;g3519e8cf99a_0_118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519e8cf99a_0_118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5" name="Google Shape;255;g3519e8cf99a_0_1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6" name="Google Shape;256;g3519e8cf99a_0_118" title="swagg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275" y="1815177"/>
            <a:ext cx="16709349" cy="7047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2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2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"/>
          <p:cNvSpPr txBox="1"/>
          <p:nvPr/>
        </p:nvSpPr>
        <p:spPr>
          <a:xfrm>
            <a:off x="0" y="9613181"/>
            <a:ext cx="98758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"/>
          <p:cNvSpPr txBox="1"/>
          <p:nvPr/>
        </p:nvSpPr>
        <p:spPr>
          <a:xfrm rot="-5400000">
            <a:off x="-2523131" y="5371028"/>
            <a:ext cx="611957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684273" y="1102722"/>
            <a:ext cx="15475556" cy="17727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b="0" i="0" lang="en-US" sz="14400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TEAM MEMBERS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371600" y="3103522"/>
            <a:ext cx="12632400" cy="3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04520" lvl="1" marL="120904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AutoNum type="arabicPeriod"/>
            </a:pPr>
            <a:r>
              <a:rPr b="0" i="0" lang="en-US" sz="5600" u="none" cap="none" strike="noStrike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Hager Haytham</a:t>
            </a:r>
            <a:r>
              <a:rPr lang="en-US"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 Fathy</a:t>
            </a:r>
            <a:endParaRPr b="0" i="0" sz="1400" u="none" cap="none" strike="noStrike">
              <a:solidFill>
                <a:srgbClr val="0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604520" lvl="1" marL="120904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AutoNum type="arabicPeriod"/>
            </a:pPr>
            <a:r>
              <a:rPr b="0" i="0" lang="en-US" sz="5600" u="none" cap="none" strike="noStrike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Heba </a:t>
            </a:r>
            <a:r>
              <a:rPr lang="en-US" sz="56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Mohamed Helmy</a:t>
            </a:r>
            <a:endParaRPr b="0" i="0" sz="1400" u="none" cap="none" strike="noStrike">
              <a:solidFill>
                <a:srgbClr val="0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604520" lvl="1" marL="120904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AutoNum type="arabicPeriod"/>
            </a:pPr>
            <a:r>
              <a:rPr b="0" i="0" lang="en-US" sz="5600" u="none" cap="none" strike="noStrike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Maria Jan Hanna</a:t>
            </a:r>
            <a:endParaRPr b="0" i="0" sz="1400" u="none" cap="none" strike="noStrike">
              <a:solidFill>
                <a:srgbClr val="0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  <a:p>
            <a:pPr indent="-604520" lvl="1" marL="120904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2F970"/>
              </a:buClr>
              <a:buSzPts val="5600"/>
              <a:buFont typeface="Darker Grotesque Medium"/>
              <a:buAutoNum type="arabicPeriod"/>
            </a:pPr>
            <a:r>
              <a:rPr b="0" i="0" lang="en-US" sz="5600" u="none" cap="none" strike="noStrike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Nour Adel Mohamed</a:t>
            </a:r>
            <a:endParaRPr b="0" i="0" sz="1400" u="none" cap="none" strike="noStrike">
              <a:solidFill>
                <a:srgbClr val="0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"/>
          <p:cNvSpPr txBox="1"/>
          <p:nvPr/>
        </p:nvSpPr>
        <p:spPr>
          <a:xfrm>
            <a:off x="2521274" y="3743658"/>
            <a:ext cx="14274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C2F970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Thanks for listening</a:t>
            </a:r>
            <a:endParaRPr b="0" i="0" sz="1400" u="none" cap="none" strike="noStrike">
              <a:solidFill>
                <a:srgbClr val="0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1028700" y="5880180"/>
            <a:ext cx="17259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8246756" y="2381637"/>
            <a:ext cx="28233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486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  <p:cxnSp>
        <p:nvCxnSpPr>
          <p:cNvPr id="264" name="Google Shape;264;p17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17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17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 rot="-5400000">
            <a:off x="-2179150" y="5325267"/>
            <a:ext cx="5952300" cy="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sz="3200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solidFill>
                <a:srgbClr val="C2F970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 rot="-5400000">
            <a:off x="-1155997" y="2135364"/>
            <a:ext cx="3327300" cy="1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F97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8854624" y="719019"/>
            <a:ext cx="8404676" cy="7064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812"/>
              <a:buFont typeface="Arial"/>
              <a:buNone/>
            </a:pPr>
            <a:r>
              <a:rPr b="0" i="0" lang="en-US" sz="61812" u="none" cap="none" strike="noStrike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4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4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4"/>
          <p:cNvSpPr txBox="1"/>
          <p:nvPr/>
        </p:nvSpPr>
        <p:spPr>
          <a:xfrm>
            <a:off x="0" y="9613181"/>
            <a:ext cx="98758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1783744" y="6820501"/>
            <a:ext cx="154755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600">
                <a:solidFill>
                  <a:srgbClr val="44344F"/>
                </a:solidFill>
              </a:rPr>
              <a:t>Idea &amp; Objectives</a:t>
            </a:r>
            <a:endParaRPr sz="9600">
              <a:solidFill>
                <a:srgbClr val="44344F"/>
              </a:solidFill>
            </a:endParaRPr>
          </a:p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t/>
            </a:r>
            <a:endParaRPr sz="14400">
              <a:solidFill>
                <a:srgbClr val="44344F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3" name="Google Shape;73;p4"/>
          <p:cNvSpPr txBox="1"/>
          <p:nvPr/>
        </p:nvSpPr>
        <p:spPr>
          <a:xfrm rot="-5400000">
            <a:off x="-2523131" y="5371028"/>
            <a:ext cx="611957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5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5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5"/>
          <p:cNvSpPr txBox="1"/>
          <p:nvPr/>
        </p:nvSpPr>
        <p:spPr>
          <a:xfrm>
            <a:off x="2255926" y="1644775"/>
            <a:ext cx="13361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The project is an e-commerce platform specialized in electronics. It aims to provide a seamless shopping experience for customers looking to purchase electronic products online.</a:t>
            </a:r>
            <a:endParaRPr sz="40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FFFF"/>
              </a:solidFill>
              <a:latin typeface="Darker Grotesque Light"/>
              <a:ea typeface="Darker Grotesque Light"/>
              <a:cs typeface="Darker Grotesque Light"/>
              <a:sym typeface="Darker Grotesque Light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0" y="9613181"/>
            <a:ext cx="987585" cy="36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2165867" y="451775"/>
            <a:ext cx="12122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9600">
                <a:solidFill>
                  <a:srgbClr val="92D050"/>
                </a:solidFill>
              </a:rPr>
              <a:t>Idea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2053317" y="4855038"/>
            <a:ext cx="121221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9600">
                <a:solidFill>
                  <a:srgbClr val="92D050"/>
                </a:solidFill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2283300" y="5889450"/>
            <a:ext cx="137214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To create a user-friendly online marketplace for         electronic products.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To offer a secure and efficient shopping experience through a set of well-designed </a:t>
            </a:r>
            <a:r>
              <a:rPr b="1" lang="en-US" sz="4100">
                <a:solidFill>
                  <a:srgbClr val="92D050"/>
                </a:solidFill>
              </a:rPr>
              <a:t>features</a:t>
            </a:r>
            <a:r>
              <a:rPr lang="en-US" sz="4000">
                <a:solidFill>
                  <a:schemeClr val="dk1"/>
                </a:solidFill>
              </a:rPr>
              <a:t>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3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" name="Google Shape;93;p3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3"/>
          <p:cNvSpPr txBox="1"/>
          <p:nvPr/>
        </p:nvSpPr>
        <p:spPr>
          <a:xfrm>
            <a:off x="0" y="9613175"/>
            <a:ext cx="783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05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 rot="-5400000">
            <a:off x="-2523131" y="5371028"/>
            <a:ext cx="6119573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2111948" y="469047"/>
            <a:ext cx="154755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144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features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2111950" y="2084775"/>
            <a:ext cx="1521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</a:rPr>
              <a:t>Below are some of the key features provided by the platform:</a:t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2038750" y="3073788"/>
            <a:ext cx="156219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Users can register for a new account.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Users can log in to their account.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Users can browse through available products.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Users can add products to the shopping cart.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Users can remove products from the shopping cart.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Users can pay for their orders using a credit card.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Admin users can log in as admins.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Admin users can add new products to the platform.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Admin users can upload product images and set the product price.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99" name="Google Shape;99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g3519e8cf99a_0_86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g3519e8cf99a_0_86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6" name="Google Shape;106;g3519e8cf99a_0_86"/>
          <p:cNvSpPr txBox="1"/>
          <p:nvPr/>
        </p:nvSpPr>
        <p:spPr>
          <a:xfrm>
            <a:off x="0" y="9613175"/>
            <a:ext cx="783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519e8cf99a_0_86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8" name="Google Shape;108;g3519e8cf99a_0_86"/>
          <p:cNvSpPr txBox="1"/>
          <p:nvPr/>
        </p:nvSpPr>
        <p:spPr>
          <a:xfrm>
            <a:off x="2111948" y="469047"/>
            <a:ext cx="154755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116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</a:t>
            </a:r>
            <a:r>
              <a:rPr lang="en-US" sz="116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eatures - Admin Dashboard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519e8cf99a_0_86"/>
          <p:cNvSpPr txBox="1"/>
          <p:nvPr/>
        </p:nvSpPr>
        <p:spPr>
          <a:xfrm>
            <a:off x="2111950" y="2084775"/>
            <a:ext cx="1521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110" name="Google Shape;110;g3519e8cf99a_0_86"/>
          <p:cNvSpPr txBox="1"/>
          <p:nvPr/>
        </p:nvSpPr>
        <p:spPr>
          <a:xfrm>
            <a:off x="2038750" y="3073788"/>
            <a:ext cx="1562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11" name="Google Shape;111;g3519e8cf99a_0_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2" name="Google Shape;112;g3519e8cf99a_0_86" title="admin dashboa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437" y="1805342"/>
            <a:ext cx="12899025" cy="762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Google Shape;117;g3519e8cf99a_0_98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g3519e8cf99a_0_98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g3519e8cf99a_0_98"/>
          <p:cNvSpPr txBox="1"/>
          <p:nvPr/>
        </p:nvSpPr>
        <p:spPr>
          <a:xfrm>
            <a:off x="0" y="9613175"/>
            <a:ext cx="783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519e8cf99a_0_98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g3519e8cf99a_0_98"/>
          <p:cNvSpPr txBox="1"/>
          <p:nvPr/>
        </p:nvSpPr>
        <p:spPr>
          <a:xfrm>
            <a:off x="1479950" y="469050"/>
            <a:ext cx="161076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116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</a:t>
            </a:r>
            <a:r>
              <a:rPr lang="en-US" sz="116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eatures - Browsing Products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519e8cf99a_0_98"/>
          <p:cNvSpPr txBox="1"/>
          <p:nvPr/>
        </p:nvSpPr>
        <p:spPr>
          <a:xfrm>
            <a:off x="2111950" y="2084775"/>
            <a:ext cx="15216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</p:txBody>
      </p:sp>
      <p:sp>
        <p:nvSpPr>
          <p:cNvPr id="123" name="Google Shape;123;g3519e8cf99a_0_98"/>
          <p:cNvSpPr txBox="1"/>
          <p:nvPr/>
        </p:nvSpPr>
        <p:spPr>
          <a:xfrm>
            <a:off x="2038750" y="3073788"/>
            <a:ext cx="15621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24" name="Google Shape;124;g3519e8cf99a_0_9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5" name="Google Shape;125;g3519e8cf99a_0_98" title="WhatsApp Image 2025-04-30 at 1.35.16 A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169" y="1970626"/>
            <a:ext cx="13129658" cy="7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2F97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8854624" y="719019"/>
            <a:ext cx="8404676" cy="7064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812"/>
              <a:buFont typeface="Arial"/>
              <a:buNone/>
            </a:pPr>
            <a:r>
              <a:rPr b="0" i="0" lang="en-US" sz="61812" u="none" cap="none" strike="noStrike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7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7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44344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7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783744" y="6820501"/>
            <a:ext cx="15475500" cy="17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lang="en-US" sz="14400">
                <a:solidFill>
                  <a:srgbClr val="44344F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System Analysis 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344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Google Shape;141;p8"/>
          <p:cNvCxnSpPr/>
          <p:nvPr/>
        </p:nvCxnSpPr>
        <p:spPr>
          <a:xfrm rot="10800000">
            <a:off x="1009650" y="0"/>
            <a:ext cx="0" cy="1028700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8"/>
          <p:cNvCxnSpPr/>
          <p:nvPr/>
        </p:nvCxnSpPr>
        <p:spPr>
          <a:xfrm rot="10800000">
            <a:off x="0" y="9258300"/>
            <a:ext cx="18288000" cy="0"/>
          </a:xfrm>
          <a:prstGeom prst="straightConnector1">
            <a:avLst/>
          </a:prstGeom>
          <a:noFill/>
          <a:ln cap="flat" cmpd="sng" w="38100">
            <a:solidFill>
              <a:srgbClr val="C2F9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8"/>
          <p:cNvSpPr txBox="1"/>
          <p:nvPr/>
        </p:nvSpPr>
        <p:spPr>
          <a:xfrm>
            <a:off x="1436150" y="337625"/>
            <a:ext cx="16702200" cy="112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Char char="●"/>
            </a:pPr>
            <a:r>
              <a:rPr lang="en-US" sz="4000">
                <a:solidFill>
                  <a:schemeClr val="lt1"/>
                </a:solidFill>
              </a:rPr>
              <a:t>The system is built using the </a:t>
            </a:r>
            <a:r>
              <a:rPr b="1" lang="en-US" sz="4000">
                <a:solidFill>
                  <a:schemeClr val="lt1"/>
                </a:solidFill>
              </a:rPr>
              <a:t>Clean Architecture</a:t>
            </a:r>
            <a:r>
              <a:rPr lang="en-US" sz="4000">
                <a:solidFill>
                  <a:schemeClr val="lt1"/>
                </a:solidFill>
              </a:rPr>
              <a:t> pattern for better structure and maintainability.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000"/>
              <a:buChar char="●"/>
            </a:pPr>
            <a:r>
              <a:rPr lang="en-US" sz="4000">
                <a:solidFill>
                  <a:srgbClr val="92D050"/>
                </a:solidFill>
              </a:rPr>
              <a:t>The project is organized into three main layers:</a:t>
            </a:r>
            <a:endParaRPr sz="4000">
              <a:solidFill>
                <a:srgbClr val="92D050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AutoNum type="arabicPeriod"/>
            </a:pPr>
            <a:r>
              <a:rPr b="1" lang="en-US" sz="4000">
                <a:solidFill>
                  <a:schemeClr val="lt1"/>
                </a:solidFill>
              </a:rPr>
              <a:t>Presentation Layer:</a:t>
            </a:r>
            <a:r>
              <a:rPr lang="en-US" sz="4000">
                <a:solidFill>
                  <a:schemeClr val="lt1"/>
                </a:solidFill>
              </a:rPr>
              <a:t> Contains the UI and APIs, developed using Razor Pages.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AutoNum type="arabicPeriod"/>
            </a:pPr>
            <a:r>
              <a:rPr b="1" lang="en-US" sz="4000">
                <a:solidFill>
                  <a:schemeClr val="lt1"/>
                </a:solidFill>
              </a:rPr>
              <a:t>Service Layer:</a:t>
            </a:r>
            <a:r>
              <a:rPr lang="en-US" sz="4000">
                <a:solidFill>
                  <a:schemeClr val="lt1"/>
                </a:solidFill>
              </a:rPr>
              <a:t> Handles business logic and application rules.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AutoNum type="arabicPeriod"/>
            </a:pPr>
            <a:r>
              <a:rPr b="1" lang="en-US" sz="4000">
                <a:solidFill>
                  <a:schemeClr val="lt1"/>
                </a:solidFill>
              </a:rPr>
              <a:t>Data Access Layer:</a:t>
            </a:r>
            <a:r>
              <a:rPr lang="en-US" sz="4000">
                <a:solidFill>
                  <a:schemeClr val="lt1"/>
                </a:solidFill>
              </a:rPr>
              <a:t> Responsible for communicating with the database.</a:t>
            </a:r>
            <a:endParaRPr sz="4000">
              <a:solidFill>
                <a:schemeClr val="dk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000"/>
              <a:buChar char="●"/>
            </a:pPr>
            <a:r>
              <a:rPr lang="en-US" sz="4000">
                <a:solidFill>
                  <a:srgbClr val="92D050"/>
                </a:solidFill>
              </a:rPr>
              <a:t>The database is designed to store:</a:t>
            </a:r>
            <a:endParaRPr sz="4000">
              <a:solidFill>
                <a:srgbClr val="92D050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AutoNum type="arabicPeriod"/>
            </a:pPr>
            <a:r>
              <a:rPr lang="en-US" sz="4000">
                <a:solidFill>
                  <a:schemeClr val="lt1"/>
                </a:solidFill>
              </a:rPr>
              <a:t>User accounts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AutoNum type="arabicPeriod"/>
            </a:pPr>
            <a:r>
              <a:rPr lang="en-US" sz="4000">
                <a:solidFill>
                  <a:schemeClr val="lt1"/>
                </a:solidFill>
              </a:rPr>
              <a:t>Product details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AutoNum type="arabicPeriod"/>
            </a:pPr>
            <a:r>
              <a:rPr lang="en-US" sz="4000">
                <a:solidFill>
                  <a:schemeClr val="lt1"/>
                </a:solidFill>
              </a:rPr>
              <a:t>Order records</a:t>
            </a:r>
            <a:endParaRPr sz="4000">
              <a:solidFill>
                <a:schemeClr val="lt1"/>
              </a:solidFill>
            </a:endParaRPr>
          </a:p>
          <a:p>
            <a:pPr indent="-482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AutoNum type="arabicPeriod"/>
            </a:pPr>
            <a:r>
              <a:rPr lang="en-US" sz="4000">
                <a:solidFill>
                  <a:schemeClr val="lt1"/>
                </a:solidFill>
              </a:rPr>
              <a:t>Shopping carts</a:t>
            </a:r>
            <a:br>
              <a:rPr lang="en-US" sz="4000">
                <a:solidFill>
                  <a:schemeClr val="lt1"/>
                </a:solidFill>
              </a:rPr>
            </a:br>
            <a:r>
              <a:rPr lang="en-US" sz="4000">
                <a:solidFill>
                  <a:schemeClr val="lt1"/>
                </a:solidFill>
              </a:rPr>
              <a:t>We used </a:t>
            </a:r>
            <a:r>
              <a:rPr b="1" lang="en-US" sz="4000">
                <a:solidFill>
                  <a:schemeClr val="lt1"/>
                </a:solidFill>
              </a:rPr>
              <a:t>SQL Server</a:t>
            </a:r>
            <a:r>
              <a:rPr lang="en-US" sz="4000">
                <a:solidFill>
                  <a:schemeClr val="lt1"/>
                </a:solidFill>
              </a:rPr>
              <a:t> as the database management system.</a:t>
            </a:r>
            <a:br>
              <a:rPr lang="en-US" sz="4000">
                <a:solidFill>
                  <a:schemeClr val="dk1"/>
                </a:solidFill>
              </a:rPr>
            </a:br>
            <a:endParaRPr sz="4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0" y="9613181"/>
            <a:ext cx="9876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2F970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"/>
          <p:cNvSpPr txBox="1"/>
          <p:nvPr/>
        </p:nvSpPr>
        <p:spPr>
          <a:xfrm rot="-5400000">
            <a:off x="-2523116" y="5370886"/>
            <a:ext cx="6119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16A085"/>
                </a:solidFill>
                <a:latin typeface="DM Sans"/>
                <a:ea typeface="DM Sans"/>
                <a:cs typeface="DM Sans"/>
                <a:sym typeface="DM Sans"/>
              </a:rPr>
              <a:t>Digital Egypt Pioneers Initiative</a:t>
            </a:r>
            <a:endParaRPr b="0" i="0" sz="3200" u="none" cap="none" strike="noStrike">
              <a:solidFill>
                <a:srgbClr val="21252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Bold Minimal E-Commer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z3fran</dc:creator>
</cp:coreProperties>
</file>