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1"/>
  </p:notesMasterIdLst>
  <p:handoutMasterIdLst>
    <p:handoutMasterId r:id="rId22"/>
  </p:handoutMasterIdLst>
  <p:sldIdLst>
    <p:sldId id="298" r:id="rId2"/>
    <p:sldId id="257" r:id="rId3"/>
    <p:sldId id="258" r:id="rId4"/>
    <p:sldId id="260" r:id="rId5"/>
    <p:sldId id="264" r:id="rId6"/>
    <p:sldId id="268" r:id="rId7"/>
    <p:sldId id="272" r:id="rId8"/>
    <p:sldId id="270" r:id="rId9"/>
    <p:sldId id="275" r:id="rId10"/>
    <p:sldId id="280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52FCBC-199A-46F0-B92A-0341FF65179D}" type="datetimeFigureOut">
              <a:rPr lang="en-US"/>
              <a:pPr/>
              <a:t>7/9/21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AB650D-1E6F-42F4-988A-5F8857B5C8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D98B6B9-72CA-41D5-AAEB-48DDC7250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1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Terms to know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Query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Base table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Result table (result set)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Calculated value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Join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Inner join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Outer join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8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7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8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43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4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4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37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6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 software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Database management system (DBMS)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The DBMS does the </a:t>
            </a: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back-end processing</a:t>
            </a:r>
          </a:p>
          <a:p>
            <a:pPr lvl="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Client software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Application software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Data access API (application programming interface)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The client software does the </a:t>
            </a: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front-end processing</a:t>
            </a:r>
          </a:p>
          <a:p>
            <a:pPr lvl="0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The SQL Interface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The application software communicates with the DBMS by sending SQL queries through the data access API.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When the DBMS receives a query, it provides a service like returning the requested data (the query results) to the client.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SQL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 stands for </a:t>
            </a:r>
            <a:r>
              <a:rPr lang="en-US" sz="1200" i="1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Structured Query Language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, which is the standard language for working with a relational database.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Other client/server components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Application servers store business components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Web servers store web applications and web services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How web applications work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web browser on a client sends a request to a web server.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web server processes the request.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web server passes any data requests to the database server.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database server returns results to web server.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web server returns a response to the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Terms to know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Relational database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Table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Column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Cell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Primary key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Composite primary key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Non-primary key (unique key)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Terms to know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Data type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Null value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Default value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Auto increment column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Common MySQL data types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CHAR, VARCHAR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INT, DECIMAL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FLOAT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Terms to know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Foreign key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Referential integrity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One-to-many relationship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One-to-one relationship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Many-to-many relationship</a:t>
            </a:r>
          </a:p>
          <a:p>
            <a:endParaRPr lang="en-US" b="1" dirty="0"/>
          </a:p>
          <a:p>
            <a:r>
              <a:rPr lang="en-US" b="0" dirty="0"/>
              <a:t>http://</a:t>
            </a:r>
            <a:r>
              <a:rPr lang="en-US" b="0" dirty="0" err="1"/>
              <a:t>database.guide</a:t>
            </a:r>
            <a:r>
              <a:rPr lang="en-US" b="0" dirty="0"/>
              <a:t>/the-3-types-of-relationships-in-database-design/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DDL is used primarily by Database Administrators (DBA). “With great power comes great responsibility.” –Voltaire</a:t>
            </a:r>
          </a:p>
          <a:p>
            <a:r>
              <a:rPr lang="en-US" dirty="0"/>
              <a:t>DML is used by SQL programmers and users with restrictions defined by the DBA.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8B6B9-72CA-41D5-AAEB-48DDC72504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9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5F1F8DC-64BC-4CB6-BD59-8F35E7838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9BF9FE0-6639-458A-B967-3F4F25AC6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11B2D1B-D734-47E0-AD5C-71F6B40409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900DB87-A7BC-4414-951D-DE2537295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885D254-DB1D-453D-B792-97D90B254F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8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7F4BB33-476C-4FCF-A9B6-86DCEB0FB8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B79600F-B4F2-42B5-AC82-13660635D3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5732487-E863-430E-BD85-885D85226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8FDB760-32FF-46EB-A1FB-0B640740CD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AFDF47B-1267-48AA-ACB3-BB9B0D25CA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5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Murach's MySQL, C1</a:t>
            </a:r>
            <a:endParaRPr 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6B29E9EA-44D7-4D3E-9277-EC83B1164BFD}" type="slidenum">
              <a:rPr lang="en-US" sz="1000" smtClean="0"/>
              <a:pPr>
                <a:defRPr/>
              </a:pPr>
              <a:t>‹#›</a:t>
            </a:fld>
            <a:endParaRPr lang="en-US" sz="1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6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7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4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md.instructure.com/courses/1305999/pages/week-01-pla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3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4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rmAutofit fontScale="90000"/>
          </a:bodyPr>
          <a:lstStyle/>
          <a:p>
            <a:br>
              <a:rPr lang="en-US" sz="4000" dirty="0">
                <a:solidFill>
                  <a:schemeClr val="tx1"/>
                </a:solidFill>
                <a:latin typeface="+mn-lt"/>
              </a:rPr>
            </a:br>
            <a:br>
              <a:rPr lang="en-US" sz="4000" dirty="0">
                <a:solidFill>
                  <a:schemeClr val="tx1"/>
                </a:solidFill>
                <a:latin typeface="+mn-lt"/>
              </a:rPr>
            </a:br>
            <a:br>
              <a:rPr lang="en-US" sz="4000" dirty="0">
                <a:solidFill>
                  <a:schemeClr val="tx1"/>
                </a:solidFill>
                <a:latin typeface="+mn-lt"/>
              </a:rPr>
            </a:br>
            <a:r>
              <a:rPr lang="en-US" sz="4400" dirty="0">
                <a:solidFill>
                  <a:schemeClr val="tx1"/>
                </a:solidFill>
                <a:latin typeface="+mn-lt"/>
              </a:rPr>
              <a:t>Relational Database Concepts</a:t>
            </a:r>
            <a:br>
              <a:rPr lang="en-US" sz="4000" dirty="0">
                <a:solidFill>
                  <a:schemeClr val="tx1"/>
                </a:solidFill>
                <a:latin typeface="+mn-lt"/>
              </a:rPr>
            </a:br>
            <a:br>
              <a:rPr lang="en-US" sz="4000" dirty="0">
                <a:solidFill>
                  <a:schemeClr val="tx1"/>
                </a:solidFill>
                <a:latin typeface="+mn-lt"/>
              </a:rPr>
            </a:br>
            <a:br>
              <a:rPr lang="en-US" sz="40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latin typeface="Garamond" panose="02020404030301010803" pitchFamily="18" charset="0"/>
              </a:rPr>
              <a:t>NOTE: You may review the slides first and then view the corresponding video or use the two assets simultaneously.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7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59565"/>
            <a:ext cx="2807929" cy="4439055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INST327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Database Design and Modeling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5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92600"/>
              </p:ext>
            </p:extLst>
          </p:nvPr>
        </p:nvGraphicFramePr>
        <p:xfrm>
          <a:off x="982663" y="1047750"/>
          <a:ext cx="7378700" cy="363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4" imgW="7378700" imgH="3632200" progId="Word.Document.12">
                  <p:embed/>
                </p:oleObj>
              </mc:Choice>
              <mc:Fallback>
                <p:oleObj name="Document" r:id="rId4" imgW="7378700" imgH="3632200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047750"/>
                        <a:ext cx="7378700" cy="363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79FDEA-62B7-46E1-A4FD-A4B54FFABCF7}"/>
              </a:ext>
            </a:extLst>
          </p:cNvPr>
          <p:cNvSpPr txBox="1"/>
          <p:nvPr/>
        </p:nvSpPr>
        <p:spPr>
          <a:xfrm>
            <a:off x="3230881" y="1752600"/>
            <a:ext cx="3931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CRUD: 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89068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629376"/>
              </p:ext>
            </p:extLst>
          </p:nvPr>
        </p:nvGraphicFramePr>
        <p:xfrm>
          <a:off x="990600" y="685800"/>
          <a:ext cx="7361413" cy="308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7361413" imgH="3081651" progId="Word.Document.12">
                  <p:embed/>
                </p:oleObj>
              </mc:Choice>
              <mc:Fallback>
                <p:oleObj name="Document" r:id="rId4" imgW="7361413" imgH="3081651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081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39968"/>
            <a:ext cx="5544747" cy="1289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6600" y="6109900"/>
            <a:ext cx="1945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27</a:t>
            </a:r>
          </a:p>
        </p:txBody>
      </p:sp>
    </p:spTree>
    <p:extLst>
      <p:ext uri="{BB962C8B-B14F-4D97-AF65-F5344CB8AC3E}">
        <p14:creationId xmlns:p14="http://schemas.microsoft.com/office/powerpoint/2010/main" val="40559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19884"/>
              </p:ext>
            </p:extLst>
          </p:nvPr>
        </p:nvGraphicFramePr>
        <p:xfrm>
          <a:off x="990600" y="685800"/>
          <a:ext cx="7361413" cy="288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4" imgW="7361413" imgH="2881768" progId="Word.Document.12">
                  <p:embed/>
                </p:oleObj>
              </mc:Choice>
              <mc:Fallback>
                <p:oleObj name="Document" r:id="rId4" imgW="7361413" imgH="2881768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2881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3479800"/>
            <a:ext cx="4940981" cy="200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086600" y="6109900"/>
            <a:ext cx="1945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29</a:t>
            </a:r>
          </a:p>
        </p:txBody>
      </p:sp>
    </p:spTree>
    <p:extLst>
      <p:ext uri="{BB962C8B-B14F-4D97-AF65-F5344CB8AC3E}">
        <p14:creationId xmlns:p14="http://schemas.microsoft.com/office/powerpoint/2010/main" val="376829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05657"/>
              </p:ext>
            </p:extLst>
          </p:nvPr>
        </p:nvGraphicFramePr>
        <p:xfrm>
          <a:off x="993775" y="684213"/>
          <a:ext cx="7351713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76678" imgH="1930674" progId="Word.Document.12">
                  <p:embed/>
                </p:oleObj>
              </mc:Choice>
              <mc:Fallback>
                <p:oleObj name="Document" r:id="rId4" imgW="7376678" imgH="1930674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88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278"/>
              </p:ext>
            </p:extLst>
          </p:nvPr>
        </p:nvGraphicFramePr>
        <p:xfrm>
          <a:off x="990600" y="685800"/>
          <a:ext cx="7361413" cy="40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4" imgW="7361413" imgH="4013840" progId="Word.Document.12">
                  <p:embed/>
                </p:oleObj>
              </mc:Choice>
              <mc:Fallback>
                <p:oleObj name="Document" r:id="rId4" imgW="7361413" imgH="401384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013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59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70453"/>
              </p:ext>
            </p:extLst>
          </p:nvPr>
        </p:nvGraphicFramePr>
        <p:xfrm>
          <a:off x="990600" y="685800"/>
          <a:ext cx="7361413" cy="315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4" imgW="7361413" imgH="3157866" progId="Word.Document.12">
                  <p:embed/>
                </p:oleObj>
              </mc:Choice>
              <mc:Fallback>
                <p:oleObj name="Document" r:id="rId4" imgW="7361413" imgH="315786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3157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19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23631"/>
              </p:ext>
            </p:extLst>
          </p:nvPr>
        </p:nvGraphicFramePr>
        <p:xfrm>
          <a:off x="990600" y="685800"/>
          <a:ext cx="7361413" cy="453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61413" imgH="4536916" progId="Word.Document.12">
                  <p:embed/>
                </p:oleObj>
              </mc:Choice>
              <mc:Fallback>
                <p:oleObj name="Document" r:id="rId4" imgW="7361413" imgH="453691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536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7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088410"/>
              </p:ext>
            </p:extLst>
          </p:nvPr>
        </p:nvGraphicFramePr>
        <p:xfrm>
          <a:off x="993775" y="684213"/>
          <a:ext cx="7351713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4" imgW="7376678" imgH="4318631" progId="Word.Document.12">
                  <p:embed/>
                </p:oleObj>
              </mc:Choice>
              <mc:Fallback>
                <p:oleObj name="Document" r:id="rId4" imgW="7376678" imgH="4318631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84213"/>
                        <a:ext cx="7351713" cy="430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15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54931"/>
              </p:ext>
            </p:extLst>
          </p:nvPr>
        </p:nvGraphicFramePr>
        <p:xfrm>
          <a:off x="982663" y="684213"/>
          <a:ext cx="7313612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78700" imgH="4699000" progId="Word.Document.12">
                  <p:embed/>
                </p:oleObj>
              </mc:Choice>
              <mc:Fallback>
                <p:oleObj name="Document" r:id="rId4" imgW="7378700" imgH="469900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684213"/>
                        <a:ext cx="7313612" cy="457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73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467600" cy="4343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Read Chapter 3, if you haven’t already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installation of software and sample code. Attend office hours if you need  assistance.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this week’s module on </a:t>
            </a:r>
            <a:r>
              <a:rPr lang="en-US" sz="2800" b="1" u="sng" dirty="0">
                <a:solidFill>
                  <a:srgbClr val="0000FF"/>
                </a:solidFill>
                <a:hlinkClick r:id="rId3"/>
              </a:rPr>
              <a:t>ELMS</a:t>
            </a:r>
            <a:r>
              <a:rPr lang="en-US" sz="2800" dirty="0"/>
              <a:t> for readings, videos, resources, and assignments.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6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993"/>
              </p:ext>
            </p:extLst>
          </p:nvPr>
        </p:nvGraphicFramePr>
        <p:xfrm>
          <a:off x="990600" y="1143000"/>
          <a:ext cx="7308850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15200" imgH="4102100" progId="Word.Document.12">
                  <p:embed/>
                </p:oleObj>
              </mc:Choice>
              <mc:Fallback>
                <p:oleObj name="Document" r:id="rId4" imgW="7315200" imgH="410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8850" cy="410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6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04088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25557"/>
              </p:ext>
            </p:extLst>
          </p:nvPr>
        </p:nvGraphicFramePr>
        <p:xfrm>
          <a:off x="1143000" y="1447800"/>
          <a:ext cx="56515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5" imgW="5651640" imgH="4587480" progId="Visio.Drawing.11">
                  <p:embed/>
                </p:oleObj>
              </mc:Choice>
              <mc:Fallback>
                <p:oleObj name="Visio" r:id="rId5" imgW="5651640" imgH="45874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1447800"/>
                        <a:ext cx="5651500" cy="458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86600" y="6109900"/>
            <a:ext cx="18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5</a:t>
            </a:r>
          </a:p>
        </p:txBody>
      </p:sp>
    </p:spTree>
    <p:extLst>
      <p:ext uri="{BB962C8B-B14F-4D97-AF65-F5344CB8AC3E}">
        <p14:creationId xmlns:p14="http://schemas.microsoft.com/office/powerpoint/2010/main" val="14280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68770"/>
              </p:ext>
            </p:extLst>
          </p:nvPr>
        </p:nvGraphicFramePr>
        <p:xfrm>
          <a:off x="990600" y="6858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4" imgW="7361413" imgH="776165" progId="Word.Document.12">
                  <p:embed/>
                </p:oleObj>
              </mc:Choice>
              <mc:Fallback>
                <p:oleObj name="Document" r:id="rId4" imgW="7361413" imgH="776165" progId="Word.Document.12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4861"/>
              </p:ext>
            </p:extLst>
          </p:nvPr>
        </p:nvGraphicFramePr>
        <p:xfrm>
          <a:off x="0" y="2057400"/>
          <a:ext cx="7010400" cy="2957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6" imgW="6028200" imgH="2543760" progId="Visio.Drawing.11">
                  <p:embed/>
                </p:oleObj>
              </mc:Choice>
              <mc:Fallback>
                <p:oleObj name="Visio" r:id="rId6" imgW="6028200" imgH="2543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2057400"/>
                        <a:ext cx="7010400" cy="2957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86600" y="6109900"/>
            <a:ext cx="18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7</a:t>
            </a:r>
          </a:p>
        </p:txBody>
      </p:sp>
    </p:spTree>
    <p:extLst>
      <p:ext uri="{BB962C8B-B14F-4D97-AF65-F5344CB8AC3E}">
        <p14:creationId xmlns:p14="http://schemas.microsoft.com/office/powerpoint/2010/main" val="7987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803469"/>
              </p:ext>
            </p:extLst>
          </p:nvPr>
        </p:nvGraphicFramePr>
        <p:xfrm>
          <a:off x="-533400" y="1066800"/>
          <a:ext cx="8383712" cy="345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6886440" imgH="2543760" progId="Visio.Drawing.11">
                  <p:embed/>
                </p:oleObj>
              </mc:Choice>
              <mc:Fallback>
                <p:oleObj name="Visio" r:id="rId4" imgW="6886440" imgH="2543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33400" y="1066800"/>
                        <a:ext cx="8383712" cy="345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2437"/>
              </p:ext>
            </p:extLst>
          </p:nvPr>
        </p:nvGraphicFramePr>
        <p:xfrm>
          <a:off x="-344931" y="4097958"/>
          <a:ext cx="9065468" cy="253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6" imgW="9108000" imgH="2543760" progId="Visio.Drawing.11">
                  <p:embed/>
                </p:oleObj>
              </mc:Choice>
              <mc:Fallback>
                <p:oleObj name="Visio" r:id="rId6" imgW="9108000" imgH="2543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344931" y="4097958"/>
                        <a:ext cx="9065468" cy="253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6080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 networked system that uses an application server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67084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 web-based system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6600" y="6109900"/>
            <a:ext cx="186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9</a:t>
            </a:r>
          </a:p>
        </p:txBody>
      </p:sp>
    </p:spTree>
    <p:extLst>
      <p:ext uri="{BB962C8B-B14F-4D97-AF65-F5344CB8AC3E}">
        <p14:creationId xmlns:p14="http://schemas.microsoft.com/office/powerpoint/2010/main" val="14938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111088"/>
              </p:ext>
            </p:extLst>
          </p:nvPr>
        </p:nvGraphicFramePr>
        <p:xfrm>
          <a:off x="990600" y="533400"/>
          <a:ext cx="7361413" cy="7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4" imgW="7361413" imgH="776165" progId="Word.Document.12">
                  <p:embed/>
                </p:oleObj>
              </mc:Choice>
              <mc:Fallback>
                <p:oleObj name="Document" r:id="rId4" imgW="7361413" imgH="776165" progId="Word.Documen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"/>
                        <a:ext cx="7361413" cy="776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678728"/>
              </p:ext>
            </p:extLst>
          </p:nvPr>
        </p:nvGraphicFramePr>
        <p:xfrm>
          <a:off x="990600" y="1600200"/>
          <a:ext cx="74676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6" imgW="4814222" imgH="2780451" progId="Visio.Drawing.11">
                  <p:embed/>
                </p:oleObj>
              </mc:Choice>
              <mc:Fallback>
                <p:oleObj name="Visio" r:id="rId6" imgW="4814222" imgH="2780451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7467600" cy="431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86600" y="6109900"/>
            <a:ext cx="2022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13</a:t>
            </a:r>
          </a:p>
        </p:txBody>
      </p:sp>
    </p:spTree>
    <p:extLst>
      <p:ext uri="{BB962C8B-B14F-4D97-AF65-F5344CB8AC3E}">
        <p14:creationId xmlns:p14="http://schemas.microsoft.com/office/powerpoint/2010/main" val="414266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285988"/>
              </p:ext>
            </p:extLst>
          </p:nvPr>
        </p:nvGraphicFramePr>
        <p:xfrm>
          <a:off x="990600" y="685800"/>
          <a:ext cx="7361413" cy="48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61413" imgH="484968" progId="Word.Document.12">
                  <p:embed/>
                </p:oleObj>
              </mc:Choice>
              <mc:Fallback>
                <p:oleObj name="Document" r:id="rId4" imgW="7361413" imgH="484968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61413" cy="484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6730" y="1295400"/>
            <a:ext cx="652202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86600" y="6109900"/>
            <a:ext cx="1945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15</a:t>
            </a:r>
          </a:p>
        </p:txBody>
      </p:sp>
    </p:spTree>
    <p:extLst>
      <p:ext uri="{BB962C8B-B14F-4D97-AF65-F5344CB8AC3E}">
        <p14:creationId xmlns:p14="http://schemas.microsoft.com/office/powerpoint/2010/main" val="2840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03256"/>
              </p:ext>
            </p:extLst>
          </p:nvPr>
        </p:nvGraphicFramePr>
        <p:xfrm>
          <a:off x="990600" y="685800"/>
          <a:ext cx="73040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4" imgW="7304259" imgH="426010" progId="Word.Document.12">
                  <p:embed/>
                </p:oleObj>
              </mc:Choice>
              <mc:Fallback>
                <p:oleObj name="Document" r:id="rId4" imgW="7304259" imgH="426010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85800"/>
                        <a:ext cx="73040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9903"/>
              </p:ext>
            </p:extLst>
          </p:nvPr>
        </p:nvGraphicFramePr>
        <p:xfrm>
          <a:off x="990600" y="1219200"/>
          <a:ext cx="5343525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Visio" r:id="rId6" imgW="4495395" imgH="4182160" progId="Visio.Drawing.11">
                  <p:embed/>
                </p:oleObj>
              </mc:Choice>
              <mc:Fallback>
                <p:oleObj name="Visio" r:id="rId6" imgW="4495395" imgH="4182160" progId="Visio.Drawing.11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5343525" cy="496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86600" y="6109900"/>
            <a:ext cx="1945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13</a:t>
            </a:r>
          </a:p>
        </p:txBody>
      </p:sp>
    </p:spTree>
    <p:extLst>
      <p:ext uri="{BB962C8B-B14F-4D97-AF65-F5344CB8AC3E}">
        <p14:creationId xmlns:p14="http://schemas.microsoft.com/office/powerpoint/2010/main" val="2308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Murach's MySQL, C1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2015,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308CC66A-3035-4CDB-9D11-784AAA692D1F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953404"/>
              </p:ext>
            </p:extLst>
          </p:nvPr>
        </p:nvGraphicFramePr>
        <p:xfrm>
          <a:off x="985838" y="731838"/>
          <a:ext cx="7250112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15200" imgH="5283200" progId="Word.Document.12">
                  <p:embed/>
                </p:oleObj>
              </mc:Choice>
              <mc:Fallback>
                <p:oleObj name="Document" r:id="rId4" imgW="7315200" imgH="5283200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731838"/>
                        <a:ext cx="7250112" cy="523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86600" y="6109900"/>
            <a:ext cx="1945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Textbook reference: page 17</a:t>
            </a:r>
          </a:p>
        </p:txBody>
      </p:sp>
    </p:spTree>
    <p:extLst>
      <p:ext uri="{BB962C8B-B14F-4D97-AF65-F5344CB8AC3E}">
        <p14:creationId xmlns:p14="http://schemas.microsoft.com/office/powerpoint/2010/main" val="442067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728</Words>
  <Application>Microsoft Macintosh PowerPoint</Application>
  <PresentationFormat>On-screen Show (4:3)</PresentationFormat>
  <Paragraphs>166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Times New Roman</vt:lpstr>
      <vt:lpstr>Retrospect</vt:lpstr>
      <vt:lpstr>Document</vt:lpstr>
      <vt:lpstr>Visio</vt:lpstr>
      <vt:lpstr>   Relational Database Concepts   NOTE: You may review the slides first and then view the corresponding video or use the two assets simultaneously.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Relational Database Concepts   NOTE: You may review the slides first and then view the corresponding video or use the two assets simultaneously.  </dc:title>
  <dc:creator>Pamela Duffy</dc:creator>
  <cp:lastModifiedBy>Pamela Chamblee Duffy</cp:lastModifiedBy>
  <cp:revision>3</cp:revision>
  <dcterms:created xsi:type="dcterms:W3CDTF">2021-01-31T01:19:30Z</dcterms:created>
  <dcterms:modified xsi:type="dcterms:W3CDTF">2021-07-09T21:38:37Z</dcterms:modified>
</cp:coreProperties>
</file>