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BB2132-A7B1-4ADA-98E7-E2E06D299674}">
  <a:tblStyle styleId="{7DBB2132-A7B1-4ADA-98E7-E2E06D299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750e59f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750e59f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750e59f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750e59f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750e59f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750e59f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750e59f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750e59f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750e59f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750e59f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750e59f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750e59f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750e59f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750e59f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750e59f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750e59f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750e59fa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750e59fa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78134a1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78134a1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78134a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78134a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750e59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750e59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750e59f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750e59f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750e59f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750e59f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750e59fa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750e59fa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750e59f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750e59f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78134a1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78134a1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750e59f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750e59f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89670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89670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750e59fa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750e59fa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78134a1f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78134a1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78134a1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78134a1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78134a1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78134a1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78134a1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f78134a1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78134a1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78134a1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78134a1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78134a1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78134a1f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78134a1f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f78134a1f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f78134a1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78134a1f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f78134a1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f750e59fa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f750e59f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78134a1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78134a1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750e59fa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750e59fa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78134a1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78134a1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750e59f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750e59f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750e59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750e59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750e59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750e59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750e59f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750e59f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5350" y="1087175"/>
            <a:ext cx="6453300" cy="171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13850" y="2862013"/>
            <a:ext cx="23163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Group 2</a:t>
            </a:r>
            <a:endParaRPr sz="3600"/>
          </a:p>
        </p:txBody>
      </p:sp>
      <p:sp>
        <p:nvSpPr>
          <p:cNvPr id="56" name="Google Shape;56;p13"/>
          <p:cNvSpPr txBox="1"/>
          <p:nvPr/>
        </p:nvSpPr>
        <p:spPr>
          <a:xfrm>
            <a:off x="391950" y="3663675"/>
            <a:ext cx="836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Sarah Fontenot, </a:t>
            </a:r>
            <a:r>
              <a:rPr lang="en" sz="2200"/>
              <a:t>Rawan Alsagheer, Justin Nguyen, Carroll Vance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Accuracies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4333775" y="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2249275"/>
                <a:gridCol w="2249275"/>
              </a:tblGrid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2"/>
          <p:cNvSpPr txBox="1"/>
          <p:nvPr/>
        </p:nvSpPr>
        <p:spPr>
          <a:xfrm>
            <a:off x="426450" y="1068325"/>
            <a:ext cx="34185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Accuracies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26450" y="1068325"/>
            <a:ext cx="34185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accuracy: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97.34%</a:t>
            </a:r>
            <a:endParaRPr b="1" sz="1800"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4333775" y="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2249275"/>
                <a:gridCol w="2249275"/>
              </a:tblGrid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Accuracies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26450" y="1068325"/>
            <a:ext cx="34185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accuracy: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97.34%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Highest accuracy: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99.12%</a:t>
            </a:r>
            <a:endParaRPr sz="1800"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4333775" y="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2249275"/>
                <a:gridCol w="2249275"/>
              </a:tblGrid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7FF97"/>
                    </a:solidFill>
                  </a:tcPr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2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Accuracies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26450" y="1068325"/>
            <a:ext cx="34185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accuracy: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97.34%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Highest accuracy: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99.12%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Lowest accuracy: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96.02%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4333775" y="1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2249275"/>
                <a:gridCol w="2249275"/>
              </a:tblGrid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A5A5"/>
                    </a:solidFill>
                  </a:tcPr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7FF97"/>
                    </a:solidFill>
                  </a:tcPr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Accuracies Boxplot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75600" y="1152475"/>
            <a:ext cx="28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testing accuracies fairly close to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that shuffling and fold generation are good; each subset is representative of the data set as a whole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350" y="1245425"/>
            <a:ext cx="5322950" cy="2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Plot from RStudio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17450" y="1983100"/>
            <a:ext cx="83091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Prepare yourselves...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75" y="405237"/>
            <a:ext cx="7302427" cy="43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623400" y="1981500"/>
            <a:ext cx="85206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850" y="353350"/>
            <a:ext cx="5525525" cy="4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925800" y="1309050"/>
            <a:ext cx="7292400" cy="11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2655300" y="2507850"/>
            <a:ext cx="38334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Rawan Alsagheer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C_SVM Classification Method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MultiClass SVM (binary SVM is another approach)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Z-score standardization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10-folds cross validation.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r>
              <a:rPr b="1" lang="en"/>
              <a:t>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Char char="-"/>
            </a:pPr>
            <a:r>
              <a:rPr lang="en"/>
              <a:t> </a:t>
            </a:r>
            <a:r>
              <a:rPr lang="en" sz="1600"/>
              <a:t>Formula: CLASS~.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Char char="-"/>
            </a:pPr>
            <a:r>
              <a:rPr lang="en" sz="1600"/>
              <a:t> kernel = “polynomial”, “sigmoid”, “linear”, “radial”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Char char="-"/>
            </a:pPr>
            <a:r>
              <a:rPr lang="en" sz="1600"/>
              <a:t> gamma = A number between  0,1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Char char="-"/>
            </a:pPr>
            <a:r>
              <a:rPr lang="en" sz="1600"/>
              <a:t> C ( size of margin),  1 is the default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command: </a:t>
            </a:r>
            <a:r>
              <a:rPr lang="en" sz="1600"/>
              <a:t>svm(CLASS~., data = traindata, kernel = “”,  cross = 10)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Grass, path, window, cement, foliage, sky and brickface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attributes derived from segments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 continuous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integer (constant)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numerical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2253 instances</a:t>
            </a:r>
            <a:endParaRPr/>
          </a:p>
        </p:txBody>
      </p:sp>
      <p:pic>
        <p:nvPicPr>
          <p:cNvPr descr="Image result for grass segmentation" id="63" name="Google Shape;63;p14"/>
          <p:cNvPicPr preferRelativeResize="0"/>
          <p:nvPr/>
        </p:nvPicPr>
        <p:blipFill rotWithShape="1">
          <a:blip r:embed="rId3">
            <a:alphaModFix/>
          </a:blip>
          <a:srcRect b="14125" l="0" r="0" t="14496"/>
          <a:stretch/>
        </p:blipFill>
        <p:spPr>
          <a:xfrm>
            <a:off x="5817899" y="2901875"/>
            <a:ext cx="3014400" cy="15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550" y="795286"/>
            <a:ext cx="2975125" cy="14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05125" y="2433563"/>
            <a:ext cx="1542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...derived from...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32975" y="377963"/>
            <a:ext cx="168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features...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09563" y="4489175"/>
            <a:ext cx="1733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...image segments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206100" y="1158275"/>
            <a:ext cx="41076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Y-axis = Accuracy %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mean(Radial) = 93.2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mean(Linear) = 94.3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mean(Sigmoid) = 85.7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mean(Polynomial) = 85.2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default Gamma and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= 1, Linear kernel has the most accuracy.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smaller γ is, the more the hyperplane is going to look like a straight line.If γ is too great, the hyperplane will be more curvy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25" y="826813"/>
            <a:ext cx="45602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SVM- Best Parameters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422100" y="1305525"/>
            <a:ext cx="37692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Tune.svm() determines the best parameters to gain better performance.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</a:t>
            </a:r>
            <a:r>
              <a:rPr lang="en"/>
              <a:t>gamma = (0,1) and cost = (1-50)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Best performance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0.04 in Error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Best parameters: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gamma  = 0.26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Cost = 31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833901"/>
            <a:ext cx="4317124" cy="36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311700" y="1334950"/>
            <a:ext cx="54888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selected parameters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%: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mean(Radial) = 95.4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mean(Linear) = 95.6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mean(Sigmoid) =  42.9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mean(Polynomial) = 95.4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50" y="445026"/>
            <a:ext cx="4559350" cy="40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00" y="960450"/>
            <a:ext cx="4438200" cy="39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2316600" y="501375"/>
            <a:ext cx="4222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Parameters VS Selected parameters </a:t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6345100" y="2014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Highest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95.6%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ctrTitle"/>
          </p:nvPr>
        </p:nvSpPr>
        <p:spPr>
          <a:xfrm>
            <a:off x="1345350" y="1372950"/>
            <a:ext cx="6453300" cy="11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2655300" y="2571750"/>
            <a:ext cx="38334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Justin Nguyen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62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method that aggregates many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seed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 (yes or 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10-fold 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folds, averaged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3600"/>
            <a:ext cx="33589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Forest- Software and Packages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47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650" y="1017713"/>
            <a:ext cx="4718750" cy="29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Forest- Results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59" y="1017725"/>
            <a:ext cx="509464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365850" y="1361875"/>
            <a:ext cx="326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Increasing the number of trees increases the accuracy of the model to a certain extent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256 is the best value for the hyperparameter “n_estimators” (number of trees)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Highest model accuracy produced is 97.76%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ctrTitle"/>
          </p:nvPr>
        </p:nvSpPr>
        <p:spPr>
          <a:xfrm>
            <a:off x="1345350" y="1372950"/>
            <a:ext cx="6453300" cy="11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subTitle"/>
          </p:nvPr>
        </p:nvSpPr>
        <p:spPr>
          <a:xfrm>
            <a:off x="2655300" y="2571750"/>
            <a:ext cx="38334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Carroll Vance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input based on nearest (most similar) k-neighbors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function (</a:t>
            </a:r>
            <a:r>
              <a:rPr lang="en"/>
              <a:t>L1, L2, Chebyshev...)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in </a:t>
            </a:r>
            <a:r>
              <a:rPr lang="en"/>
              <a:t>{1, 2, …, 10}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Voting in {distance, uniform}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z-score (mean=0, std=1)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k nearest neighbors"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575" y="1813850"/>
            <a:ext cx="2523724" cy="22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	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47 duplicates rows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constant attribute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Pixel count; all instances had 9 pixels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ata cleaning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2" y="1484675"/>
            <a:ext cx="3285775" cy="23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L1 (aka Manhattan) Distance Function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Good!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5164" l="0" r="0" t="5173"/>
          <a:stretch/>
        </p:blipFill>
        <p:spPr>
          <a:xfrm>
            <a:off x="2031688" y="1023438"/>
            <a:ext cx="508062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 rotWithShape="1">
          <a:blip r:embed="rId4">
            <a:alphaModFix/>
          </a:blip>
          <a:srcRect b="68415" l="7398" r="0" t="0"/>
          <a:stretch/>
        </p:blipFill>
        <p:spPr>
          <a:xfrm>
            <a:off x="1584050" y="4445575"/>
            <a:ext cx="6209750" cy="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KNN: L2 (aka Euclidean) Distance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good…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2" name="Google Shape;262;p43"/>
          <p:cNvPicPr preferRelativeResize="0"/>
          <p:nvPr/>
        </p:nvPicPr>
        <p:blipFill rotWithShape="1">
          <a:blip r:embed="rId3">
            <a:alphaModFix/>
          </a:blip>
          <a:srcRect b="5197" l="0" r="0" t="5197"/>
          <a:stretch/>
        </p:blipFill>
        <p:spPr>
          <a:xfrm>
            <a:off x="2073663" y="1046375"/>
            <a:ext cx="4996675" cy="3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4">
            <a:alphaModFix/>
          </a:blip>
          <a:srcRect b="34120" l="6924" r="0" t="32427"/>
          <a:stretch/>
        </p:blipFill>
        <p:spPr>
          <a:xfrm>
            <a:off x="1310725" y="4404275"/>
            <a:ext cx="6241351" cy="7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6773575" y="2048550"/>
            <a:ext cx="228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sqrt is monotonic, we can omit it when calculating L2 distance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KNN: Chebyshev Distance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:</a:t>
            </a:r>
            <a:r>
              <a:rPr b="1" lang="en">
                <a:solidFill>
                  <a:srgbClr val="4A86E8"/>
                </a:solidFill>
              </a:rPr>
              <a:t>’</a:t>
            </a:r>
            <a:r>
              <a:rPr b="1" lang="en"/>
              <a:t>(</a:t>
            </a:r>
            <a:endParaRPr b="1"/>
          </a:p>
        </p:txBody>
      </p:sp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5052" l="0" r="0" t="5052"/>
          <a:stretch/>
        </p:blipFill>
        <p:spPr>
          <a:xfrm>
            <a:off x="1981725" y="1017725"/>
            <a:ext cx="506699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 rotWithShape="1">
          <a:blip r:embed="rId4">
            <a:alphaModFix/>
          </a:blip>
          <a:srcRect b="0" l="7944" r="0" t="65317"/>
          <a:stretch/>
        </p:blipFill>
        <p:spPr>
          <a:xfrm>
            <a:off x="1428725" y="4377075"/>
            <a:ext cx="6172999" cy="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Analysis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k doesn’t increase performance for uniform or distance voting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</a:t>
            </a:r>
            <a:r>
              <a:rPr lang="en"/>
              <a:t> result hyperparameters: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Voting: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Uniform - k = 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 - k in {1, 2}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Function: L1</a:t>
            </a:r>
            <a:endParaRPr/>
          </a:p>
        </p:txBody>
      </p:sp>
      <p:pic>
        <p:nvPicPr>
          <p:cNvPr descr="Image result for analysis"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400" y="26773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Lessons from Robust Regression?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distance between very similar attribute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Punish large differences in individual attributes less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00" y="2697802"/>
            <a:ext cx="9144001" cy="133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Piecewise Distance Function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Subtract 0.3% error from L1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12% of the incorrectly classified records from L1 are now correct.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700" y="354088"/>
            <a:ext cx="5913775" cy="44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Results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 Function Ranking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L2_log10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log10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Chebyshev (not displayed)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275" y="287287"/>
            <a:ext cx="6091925" cy="45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Best Results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L1 Distance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k=1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Mean Accuracy: ~97.5%</a:t>
            </a:r>
            <a:br>
              <a:rPr lang="en"/>
            </a:br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300" y="482200"/>
            <a:ext cx="5719500" cy="42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 txBox="1"/>
          <p:nvPr/>
        </p:nvSpPr>
        <p:spPr>
          <a:xfrm>
            <a:off x="4291725" y="4597500"/>
            <a:ext cx="4051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10-folds with 10 different seeds, averaged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373625"/>
            <a:ext cx="402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 Comparison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1293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Random Forest</a:t>
            </a:r>
            <a:r>
              <a:rPr lang="en"/>
              <a:t> did the best and needed the least hyperparameter tuning.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KNN</a:t>
            </a:r>
            <a:r>
              <a:rPr lang="en"/>
              <a:t>: Good, but needed quite a bit of tuning relative to Random Forest.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Neural Net</a:t>
            </a:r>
            <a:r>
              <a:rPr lang="en"/>
              <a:t>: Similar accuracy to Random Forest and KNN; needed more tuning than Random Forest, less than KNN. Could be improved with stratification.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SVM</a:t>
            </a:r>
            <a:r>
              <a:rPr lang="en"/>
              <a:t>: Nonlinear kernels didn’t perform well, putting SVM at a disadvantage on this dataset. However, linear SVM still performed respectably. </a:t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281725"/>
            <a:ext cx="5719501" cy="321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1345350" y="1372950"/>
            <a:ext cx="6453300" cy="11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300" y="2571750"/>
            <a:ext cx="38334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Sarah Fontenot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0" y="1228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lassification models which resemble nerve cells both in form and in growth behavior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layer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228675"/>
            <a:ext cx="38013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Packages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packages: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eadr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for loading the .csv file into a data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neuralnet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generate the neural networks and test them against validation set(s)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53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Z-score standardization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Min-max normalization was tested and found inferior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variable </a:t>
            </a:r>
            <a:r>
              <a:rPr lang="en"/>
              <a:t>transformed from a series of image types to a series of numbers (see right)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Done to simplify validation testing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necessary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5728850" y="7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1434525"/>
                <a:gridCol w="1550500"/>
              </a:tblGrid>
              <a:tr h="49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FOLIAGE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BRICKFACE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4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formula:  class ∼ 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hidden: c(38)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One hidden layer with 38 nodes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Node count from formula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rr.fct: “ce”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Cross-entropy error calculation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linear.output: FALSE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act.fct (used in default state "logistic") applied to output neurons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threshold: .03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Stopping criteria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75" y="1323050"/>
            <a:ext cx="3709625" cy="2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3091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Neural network generated using aforementioned parameters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10-fold cross validation: models created using 9 parts of each fold, validation accuracy computed using remaining part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instance prediction determined by using max() function on probability matrix (see below)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All validation accuracies stored in table, alongside average validation accuracy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311650" y="365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{7DBB2132-A7B1-4ADA-98E7-E2E06D299674}</a:tableStyleId>
              </a:tblPr>
              <a:tblGrid>
                <a:gridCol w="1038650"/>
                <a:gridCol w="1038650"/>
                <a:gridCol w="1038650"/>
                <a:gridCol w="1038650"/>
                <a:gridCol w="1038650"/>
                <a:gridCol w="1038650"/>
                <a:gridCol w="1038650"/>
                <a:gridCol w="103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to 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 to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