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68" r:id="rId5"/>
    <p:sldId id="259" r:id="rId6"/>
    <p:sldId id="270" r:id="rId7"/>
    <p:sldId id="271" r:id="rId8"/>
    <p:sldId id="272" r:id="rId9"/>
    <p:sldId id="275" r:id="rId10"/>
    <p:sldId id="273" r:id="rId11"/>
    <p:sldId id="274" r:id="rId12"/>
    <p:sldId id="280" r:id="rId13"/>
    <p:sldId id="281" r:id="rId14"/>
    <p:sldId id="283" r:id="rId15"/>
    <p:sldId id="284" r:id="rId16"/>
    <p:sldId id="285" r:id="rId17"/>
    <p:sldId id="286" r:id="rId18"/>
    <p:sldId id="287" r:id="rId19"/>
    <p:sldId id="288" r:id="rId20"/>
    <p:sldId id="278" r:id="rId21"/>
    <p:sldId id="282" r:id="rId22"/>
    <p:sldId id="279"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6357" autoAdjust="0"/>
  </p:normalViewPr>
  <p:slideViewPr>
    <p:cSldViewPr snapToGrid="0">
      <p:cViewPr varScale="1">
        <p:scale>
          <a:sx n="48" d="100"/>
          <a:sy n="48" d="100"/>
        </p:scale>
        <p:origin x="67" y="78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10/29/2019</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10/29/2019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73392" y="2418257"/>
            <a:ext cx="3759807" cy="1547813"/>
          </a:xfrm>
        </p:spPr>
        <p:txBody>
          <a:bodyPr/>
          <a:lstStyle/>
          <a:p>
            <a:r>
              <a:rPr lang="en-US" u="sng" dirty="0"/>
              <a:t>Group 3</a:t>
            </a:r>
            <a:br>
              <a:rPr lang="en-US" dirty="0"/>
            </a:br>
            <a:r>
              <a:rPr lang="en-US" sz="3200" dirty="0"/>
              <a:t>Syed </a:t>
            </a:r>
            <a:r>
              <a:rPr lang="en-US" sz="3200" dirty="0" err="1"/>
              <a:t>Alam</a:t>
            </a:r>
            <a:br>
              <a:rPr lang="en-US" sz="3200" dirty="0"/>
            </a:br>
            <a:r>
              <a:rPr lang="en-US" sz="3200" dirty="0"/>
              <a:t>Giai Tran</a:t>
            </a:r>
            <a:br>
              <a:rPr lang="en-US" sz="3200" dirty="0"/>
            </a:br>
            <a:r>
              <a:rPr lang="en-US" sz="3200" dirty="0"/>
              <a:t>Thuy Nguyen</a:t>
            </a:r>
            <a:br>
              <a:rPr lang="en-US" sz="3200" dirty="0"/>
            </a:br>
            <a:r>
              <a:rPr lang="en-US" sz="3200" dirty="0"/>
              <a:t>Y Nguyen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073392" y="4191248"/>
            <a:ext cx="3756943" cy="722312"/>
          </a:xfrm>
        </p:spPr>
        <p:txBody>
          <a:bodyPr/>
          <a:lstStyle/>
          <a:p>
            <a:r>
              <a:rPr lang="en-US" dirty="0"/>
              <a:t>COSC 3337 Data Science I</a:t>
            </a:r>
          </a:p>
          <a:p>
            <a:r>
              <a:rPr lang="en-US" dirty="0"/>
              <a:t>Nour </a:t>
            </a:r>
            <a:r>
              <a:rPr lang="en-US" dirty="0" err="1"/>
              <a:t>Smaoui</a:t>
            </a:r>
            <a:r>
              <a:rPr lang="en-US" dirty="0"/>
              <a:t> and Christoph F. </a:t>
            </a:r>
            <a:r>
              <a:rPr lang="en-US" dirty="0" err="1"/>
              <a:t>Eick</a:t>
            </a:r>
            <a:endParaRPr lang="en-US" dirty="0"/>
          </a:p>
          <a:p>
            <a:endParaRPr lang="en-US"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Handling the normalization</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10</a:t>
            </a:fld>
            <a:endParaRPr lang="en-US"/>
          </a:p>
        </p:txBody>
      </p:sp>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1" y="964168"/>
            <a:ext cx="11058663" cy="652547"/>
          </a:xfrm>
        </p:spPr>
        <p:txBody>
          <a:bodyPr/>
          <a:lstStyle/>
          <a:p>
            <a:r>
              <a:rPr lang="en-US" dirty="0"/>
              <a:t>Based on the descriptive information from the statistic table, we can see the difference in range of values in each features, especially for the first feature. So, we might need the normalization for this data.</a:t>
            </a:r>
            <a:endParaRPr lang="en-US" noProof="1"/>
          </a:p>
        </p:txBody>
      </p:sp>
      <p:pic>
        <p:nvPicPr>
          <p:cNvPr id="5" name="Picture 4">
            <a:extLst>
              <a:ext uri="{FF2B5EF4-FFF2-40B4-BE49-F238E27FC236}">
                <a16:creationId xmlns:a16="http://schemas.microsoft.com/office/drawing/2014/main" id="{9B044144-2719-42C8-B3A4-1DE2C6C7CA8D}"/>
              </a:ext>
            </a:extLst>
          </p:cNvPr>
          <p:cNvPicPr>
            <a:picLocks noChangeAspect="1"/>
          </p:cNvPicPr>
          <p:nvPr/>
        </p:nvPicPr>
        <p:blipFill>
          <a:blip r:embed="rId2"/>
          <a:stretch>
            <a:fillRect/>
          </a:stretch>
        </p:blipFill>
        <p:spPr>
          <a:xfrm>
            <a:off x="2949922" y="1815264"/>
            <a:ext cx="5981700" cy="4286250"/>
          </a:xfrm>
          <a:prstGeom prst="rect">
            <a:avLst/>
          </a:prstGeom>
        </p:spPr>
      </p:pic>
    </p:spTree>
    <p:extLst>
      <p:ext uri="{BB962C8B-B14F-4D97-AF65-F5344CB8AC3E}">
        <p14:creationId xmlns:p14="http://schemas.microsoft.com/office/powerpoint/2010/main" val="187112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Check balancing of dataset</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11</a:t>
            </a:fld>
            <a:endParaRPr lang="en-US"/>
          </a:p>
        </p:txBody>
      </p:sp>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1" y="964168"/>
            <a:ext cx="11058663" cy="652547"/>
          </a:xfrm>
        </p:spPr>
        <p:txBody>
          <a:bodyPr/>
          <a:lstStyle/>
          <a:p>
            <a:r>
              <a:rPr lang="en-US" dirty="0"/>
              <a:t>An imbalanced dataset could result in a low accuracy in applying classification method.</a:t>
            </a:r>
            <a:endParaRPr lang="en-US" noProof="1"/>
          </a:p>
        </p:txBody>
      </p:sp>
      <p:pic>
        <p:nvPicPr>
          <p:cNvPr id="3" name="Picture 2">
            <a:extLst>
              <a:ext uri="{FF2B5EF4-FFF2-40B4-BE49-F238E27FC236}">
                <a16:creationId xmlns:a16="http://schemas.microsoft.com/office/drawing/2014/main" id="{B76428FF-54E6-4057-BA01-27B5E1E230B3}"/>
              </a:ext>
            </a:extLst>
          </p:cNvPr>
          <p:cNvPicPr>
            <a:picLocks noChangeAspect="1"/>
          </p:cNvPicPr>
          <p:nvPr/>
        </p:nvPicPr>
        <p:blipFill>
          <a:blip r:embed="rId2"/>
          <a:stretch>
            <a:fillRect/>
          </a:stretch>
        </p:blipFill>
        <p:spPr>
          <a:xfrm>
            <a:off x="411441" y="1497745"/>
            <a:ext cx="3390538" cy="1230888"/>
          </a:xfrm>
          <a:prstGeom prst="rect">
            <a:avLst/>
          </a:prstGeom>
        </p:spPr>
      </p:pic>
      <p:sp>
        <p:nvSpPr>
          <p:cNvPr id="7" name="Title 1">
            <a:extLst>
              <a:ext uri="{FF2B5EF4-FFF2-40B4-BE49-F238E27FC236}">
                <a16:creationId xmlns:a16="http://schemas.microsoft.com/office/drawing/2014/main" id="{D1E89311-6F73-42A7-A217-4C17964DD2CA}"/>
              </a:ext>
            </a:extLst>
          </p:cNvPr>
          <p:cNvSpPr txBox="1">
            <a:spLocks/>
          </p:cNvSpPr>
          <p:nvPr/>
        </p:nvSpPr>
        <p:spPr>
          <a:xfrm>
            <a:off x="360000" y="2979000"/>
            <a:ext cx="11473200" cy="291483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100" dirty="0">
                <a:ea typeface="+mn-ea"/>
                <a:cs typeface="+mn-cs"/>
              </a:rPr>
              <a:t>Solution: applying oversampling/ </a:t>
            </a:r>
            <a:r>
              <a:rPr lang="en-US" sz="2100" dirty="0" err="1">
                <a:ea typeface="+mn-ea"/>
                <a:cs typeface="+mn-cs"/>
              </a:rPr>
              <a:t>undersampling</a:t>
            </a:r>
            <a:endParaRPr lang="en-US" sz="2100" dirty="0">
              <a:ea typeface="+mn-ea"/>
              <a:cs typeface="+mn-cs"/>
            </a:endParaRPr>
          </a:p>
          <a:p>
            <a:r>
              <a:rPr lang="en-US" sz="2100" dirty="0">
                <a:ea typeface="+mn-ea"/>
                <a:cs typeface="+mn-cs"/>
              </a:rPr>
              <a:t>Oversampling : you duplicate the instance of the minority class(class 2) to obtain a balanced dataset.</a:t>
            </a:r>
            <a:br>
              <a:rPr lang="en-US" sz="2100" dirty="0">
                <a:ea typeface="+mn-ea"/>
                <a:cs typeface="+mn-cs"/>
              </a:rPr>
            </a:br>
            <a:r>
              <a:rPr lang="en-US" sz="2100" dirty="0" err="1">
                <a:ea typeface="+mn-ea"/>
                <a:cs typeface="+mn-cs"/>
              </a:rPr>
              <a:t>Undersampling</a:t>
            </a:r>
            <a:r>
              <a:rPr lang="en-US" sz="2100" dirty="0">
                <a:ea typeface="+mn-ea"/>
                <a:cs typeface="+mn-cs"/>
              </a:rPr>
              <a:t> : you drop instance of the majority class(class 1 or 3) to obtain a balanced dataset, see illustration.</a:t>
            </a:r>
          </a:p>
          <a:p>
            <a:r>
              <a:rPr lang="en-US" sz="2100" dirty="0">
                <a:ea typeface="+mn-ea"/>
                <a:cs typeface="+mn-cs"/>
              </a:rPr>
              <a:t>We decide to use oversampling (SMOTE algorithm).</a:t>
            </a:r>
          </a:p>
          <a:p>
            <a:r>
              <a:rPr lang="en-US" sz="2100" dirty="0">
                <a:ea typeface="+mn-ea"/>
                <a:cs typeface="+mn-cs"/>
              </a:rPr>
              <a:t>SMOTE: Synthetic Minority Over-sampling Technique. It creates synthetic (not duplicate) samples of the minority class and </a:t>
            </a:r>
            <a:r>
              <a:rPr lang="en-US" sz="2100" dirty="0" err="1">
                <a:ea typeface="+mn-ea"/>
                <a:cs typeface="+mn-cs"/>
              </a:rPr>
              <a:t>apllies</a:t>
            </a:r>
            <a:r>
              <a:rPr lang="en-US" sz="2100" dirty="0">
                <a:ea typeface="+mn-ea"/>
                <a:cs typeface="+mn-cs"/>
              </a:rPr>
              <a:t> KNN approach where it selects K nearest </a:t>
            </a:r>
            <a:r>
              <a:rPr lang="en-US" sz="2100" dirty="0" err="1">
                <a:ea typeface="+mn-ea"/>
                <a:cs typeface="+mn-cs"/>
              </a:rPr>
              <a:t>neigbors</a:t>
            </a:r>
            <a:r>
              <a:rPr lang="en-US" sz="2100" dirty="0">
                <a:ea typeface="+mn-ea"/>
                <a:cs typeface="+mn-cs"/>
              </a:rPr>
              <a:t>, joins them and creates the synthetic samples in the space.</a:t>
            </a:r>
          </a:p>
          <a:p>
            <a:endParaRPr lang="en-US" dirty="0"/>
          </a:p>
        </p:txBody>
      </p:sp>
    </p:spTree>
    <p:extLst>
      <p:ext uri="{BB962C8B-B14F-4D97-AF65-F5344CB8AC3E}">
        <p14:creationId xmlns:p14="http://schemas.microsoft.com/office/powerpoint/2010/main" val="322570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Neural Network</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360000" y="1034698"/>
            <a:ext cx="4414795" cy="360000"/>
          </a:xfrm>
        </p:spPr>
        <p:txBody>
          <a:bodyPr/>
          <a:lstStyle/>
          <a:p>
            <a:r>
              <a:rPr lang="en-US" dirty="0"/>
              <a:t>Experiment Results</a:t>
            </a:r>
          </a:p>
        </p:txBody>
      </p:sp>
      <p:pic>
        <p:nvPicPr>
          <p:cNvPr id="3" name="Content Placeholder 2">
            <a:extLst>
              <a:ext uri="{FF2B5EF4-FFF2-40B4-BE49-F238E27FC236}">
                <a16:creationId xmlns:a16="http://schemas.microsoft.com/office/drawing/2014/main" id="{EF5475FD-F177-4F9B-B2A4-5DEC2044A02D}"/>
              </a:ext>
            </a:extLst>
          </p:cNvPr>
          <p:cNvPicPr>
            <a:picLocks noGrp="1" noChangeAspect="1"/>
          </p:cNvPicPr>
          <p:nvPr>
            <p:ph sz="half" idx="1"/>
          </p:nvPr>
        </p:nvPicPr>
        <p:blipFill>
          <a:blip r:embed="rId2"/>
          <a:stretch>
            <a:fillRect/>
          </a:stretch>
        </p:blipFill>
        <p:spPr>
          <a:xfrm>
            <a:off x="359999" y="1738385"/>
            <a:ext cx="4755419" cy="3381230"/>
          </a:xfrm>
          <a:prstGeom prst="rect">
            <a:avLst/>
          </a:prstGeom>
        </p:spPr>
      </p:pic>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5839325"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D55B4E05-FA72-424F-AE77-B9C663D039CC}"/>
              </a:ext>
            </a:extLst>
          </p:cNvPr>
          <p:cNvPicPr>
            <a:picLocks noGrp="1" noChangeAspect="1"/>
          </p:cNvPicPr>
          <p:nvPr>
            <p:ph sz="half" idx="2"/>
          </p:nvPr>
        </p:nvPicPr>
        <p:blipFill>
          <a:blip r:embed="rId3"/>
          <a:stretch>
            <a:fillRect/>
          </a:stretch>
        </p:blipFill>
        <p:spPr>
          <a:xfrm>
            <a:off x="6389380" y="1738385"/>
            <a:ext cx="5215621" cy="3381230"/>
          </a:xfrm>
          <a:prstGeom prst="rect">
            <a:avLst/>
          </a:prstGeom>
        </p:spPr>
      </p:pic>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12</a:t>
            </a:fld>
            <a:endParaRPr lang="en-US" dirty="0"/>
          </a:p>
        </p:txBody>
      </p:sp>
      <p:sp>
        <p:nvSpPr>
          <p:cNvPr id="13" name="Text Placeholder 4">
            <a:extLst>
              <a:ext uri="{FF2B5EF4-FFF2-40B4-BE49-F238E27FC236}">
                <a16:creationId xmlns:a16="http://schemas.microsoft.com/office/drawing/2014/main" id="{E795EFFF-CDFF-4DD7-85E5-B8D29CEBBE50}"/>
              </a:ext>
            </a:extLst>
          </p:cNvPr>
          <p:cNvSpPr txBox="1">
            <a:spLocks/>
          </p:cNvSpPr>
          <p:nvPr/>
        </p:nvSpPr>
        <p:spPr>
          <a:xfrm>
            <a:off x="360000" y="5598000"/>
            <a:ext cx="11234394" cy="6008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conclude that the accuracy is higher by using </a:t>
            </a:r>
            <a:r>
              <a:rPr lang="en-US" dirty="0" err="1"/>
              <a:t>StandardScaler</a:t>
            </a:r>
            <a:r>
              <a:rPr lang="en-US" dirty="0"/>
              <a:t> comparing to the others. We are going to use the dataset + </a:t>
            </a:r>
            <a:r>
              <a:rPr lang="en-US" dirty="0" err="1"/>
              <a:t>StandardScaler</a:t>
            </a:r>
            <a:r>
              <a:rPr lang="en-US" dirty="0"/>
              <a:t> +  from now on.</a:t>
            </a:r>
          </a:p>
        </p:txBody>
      </p:sp>
    </p:spTree>
    <p:extLst>
      <p:ext uri="{BB962C8B-B14F-4D97-AF65-F5344CB8AC3E}">
        <p14:creationId xmlns:p14="http://schemas.microsoft.com/office/powerpoint/2010/main" val="396940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Neural Network</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360000" y="1034698"/>
            <a:ext cx="4414795" cy="360000"/>
          </a:xfrm>
        </p:spPr>
        <p:txBody>
          <a:bodyPr/>
          <a:lstStyle/>
          <a:p>
            <a:r>
              <a:rPr lang="en-US" dirty="0"/>
              <a:t>Experiment Results</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13</a:t>
            </a:fld>
            <a:endParaRPr lang="en-US" dirty="0"/>
          </a:p>
        </p:txBody>
      </p:sp>
      <p:sp>
        <p:nvSpPr>
          <p:cNvPr id="13" name="Text Placeholder 4">
            <a:extLst>
              <a:ext uri="{FF2B5EF4-FFF2-40B4-BE49-F238E27FC236}">
                <a16:creationId xmlns:a16="http://schemas.microsoft.com/office/drawing/2014/main" id="{E795EFFF-CDFF-4DD7-85E5-B8D29CEBBE50}"/>
              </a:ext>
            </a:extLst>
          </p:cNvPr>
          <p:cNvSpPr txBox="1">
            <a:spLocks/>
          </p:cNvSpPr>
          <p:nvPr/>
        </p:nvSpPr>
        <p:spPr>
          <a:xfrm>
            <a:off x="360000" y="4845537"/>
            <a:ext cx="11234394" cy="1353263"/>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 the highest test score is trained with </a:t>
            </a:r>
            <a:r>
              <a:rPr lang="en-US" dirty="0" err="1"/>
              <a:t>StandardScaler</a:t>
            </a:r>
            <a:r>
              <a:rPr lang="en-US" dirty="0"/>
              <a:t> + parameter tuning without SMOTE.</a:t>
            </a:r>
          </a:p>
        </p:txBody>
      </p:sp>
      <p:pic>
        <p:nvPicPr>
          <p:cNvPr id="17" name="Content Placeholder 16">
            <a:extLst>
              <a:ext uri="{FF2B5EF4-FFF2-40B4-BE49-F238E27FC236}">
                <a16:creationId xmlns:a16="http://schemas.microsoft.com/office/drawing/2014/main" id="{A831E1F8-3F7D-4801-ACA0-EFE1B4F52D5F}"/>
              </a:ext>
            </a:extLst>
          </p:cNvPr>
          <p:cNvPicPr>
            <a:picLocks noGrp="1" noChangeAspect="1"/>
          </p:cNvPicPr>
          <p:nvPr>
            <p:ph sz="half" idx="1"/>
          </p:nvPr>
        </p:nvPicPr>
        <p:blipFill>
          <a:blip r:embed="rId2"/>
          <a:stretch>
            <a:fillRect/>
          </a:stretch>
        </p:blipFill>
        <p:spPr>
          <a:xfrm>
            <a:off x="360000" y="1529396"/>
            <a:ext cx="7991785" cy="3181443"/>
          </a:xfrm>
          <a:prstGeom prst="rect">
            <a:avLst/>
          </a:prstGeom>
        </p:spPr>
      </p:pic>
    </p:spTree>
    <p:extLst>
      <p:ext uri="{BB962C8B-B14F-4D97-AF65-F5344CB8AC3E}">
        <p14:creationId xmlns:p14="http://schemas.microsoft.com/office/powerpoint/2010/main" val="277745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SVM – Support Vector Machine</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906100" y="2249397"/>
            <a:ext cx="4414795" cy="360000"/>
          </a:xfrm>
        </p:spPr>
        <p:txBody>
          <a:bodyPr/>
          <a:lstStyle/>
          <a:p>
            <a:r>
              <a:rPr lang="en-US" dirty="0">
                <a:solidFill>
                  <a:schemeClr val="accent3">
                    <a:lumMod val="50000"/>
                  </a:schemeClr>
                </a:solidFill>
              </a:rPr>
              <a:t>SVM with Applied Cross Validation</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906096" y="2609397"/>
            <a:ext cx="4414799" cy="2109400"/>
          </a:xfrm>
        </p:spPr>
        <p:txBody>
          <a:bodyPr/>
          <a:lstStyle/>
          <a:p>
            <a:r>
              <a:rPr lang="en-US" sz="2400" dirty="0"/>
              <a:t>Average score : 0.555994</a:t>
            </a:r>
            <a:endParaRPr lang="en-US" sz="2400" noProof="1"/>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6156960" y="2025771"/>
            <a:ext cx="0" cy="150522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6485208" y="2249397"/>
            <a:ext cx="4728888" cy="360000"/>
          </a:xfrm>
        </p:spPr>
        <p:txBody>
          <a:bodyPr/>
          <a:lstStyle/>
          <a:p>
            <a:r>
              <a:rPr lang="en-US" dirty="0">
                <a:solidFill>
                  <a:schemeClr val="accent3">
                    <a:lumMod val="50000"/>
                  </a:schemeClr>
                </a:solidFill>
              </a:rPr>
              <a:t>SVM with applied Cross Validation and SMOTE</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799301" y="2609397"/>
            <a:ext cx="3892146" cy="494698"/>
          </a:xfrm>
        </p:spPr>
        <p:txBody>
          <a:bodyPr/>
          <a:lstStyle/>
          <a:p>
            <a:r>
              <a:rPr lang="en-US" sz="2400" dirty="0"/>
              <a:t>Average score: 0.547150</a:t>
            </a:r>
            <a:endParaRPr lang="en-US" sz="2400"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14</a:t>
            </a:fld>
            <a:endParaRPr lang="en-US" dirty="0"/>
          </a:p>
        </p:txBody>
      </p:sp>
      <p:sp>
        <p:nvSpPr>
          <p:cNvPr id="13" name="TextBox 12">
            <a:extLst>
              <a:ext uri="{FF2B5EF4-FFF2-40B4-BE49-F238E27FC236}">
                <a16:creationId xmlns:a16="http://schemas.microsoft.com/office/drawing/2014/main" id="{08BBF894-88DD-4C2E-891B-8FE972F75402}"/>
              </a:ext>
            </a:extLst>
          </p:cNvPr>
          <p:cNvSpPr txBox="1"/>
          <p:nvPr/>
        </p:nvSpPr>
        <p:spPr>
          <a:xfrm>
            <a:off x="4277810" y="1385366"/>
            <a:ext cx="4414795" cy="461665"/>
          </a:xfrm>
          <a:prstGeom prst="rect">
            <a:avLst/>
          </a:prstGeom>
          <a:noFill/>
        </p:spPr>
        <p:txBody>
          <a:bodyPr wrap="square" rtlCol="0">
            <a:spAutoFit/>
          </a:bodyPr>
          <a:lstStyle/>
          <a:p>
            <a:r>
              <a:rPr lang="en-US" sz="2400" dirty="0">
                <a:solidFill>
                  <a:srgbClr val="002060"/>
                </a:solidFill>
                <a:latin typeface="+mj-lt"/>
              </a:rPr>
              <a:t>SVM with default parameter</a:t>
            </a:r>
          </a:p>
        </p:txBody>
      </p:sp>
      <p:sp>
        <p:nvSpPr>
          <p:cNvPr id="14" name="TextBox 13">
            <a:extLst>
              <a:ext uri="{FF2B5EF4-FFF2-40B4-BE49-F238E27FC236}">
                <a16:creationId xmlns:a16="http://schemas.microsoft.com/office/drawing/2014/main" id="{2F853C44-DA6B-4F2A-ABA2-56B3892532FF}"/>
              </a:ext>
            </a:extLst>
          </p:cNvPr>
          <p:cNvSpPr txBox="1"/>
          <p:nvPr/>
        </p:nvSpPr>
        <p:spPr>
          <a:xfrm>
            <a:off x="906096" y="3786939"/>
            <a:ext cx="10826358" cy="203132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Based on the accuracy scores above, our support vector classification with Applied Cross Validation with out SMOTE has a higher accuracy score than SVC with SMOTE.</a:t>
            </a:r>
          </a:p>
          <a:p>
            <a:pPr marL="342900" indent="-342900">
              <a:buFont typeface="Arial" panose="020B0604020202020204" pitchFamily="34" charset="0"/>
              <a:buChar char="•"/>
            </a:pPr>
            <a:r>
              <a:rPr lang="en-US" sz="2000" dirty="0">
                <a:latin typeface="+mj-lt"/>
              </a:rPr>
              <a:t>We are using default value, in order to improve our accuracy score, apply parameter tuning may help to improve the accuracy. </a:t>
            </a:r>
          </a:p>
          <a:p>
            <a:endParaRPr lang="en-US" dirty="0"/>
          </a:p>
          <a:p>
            <a:r>
              <a:rPr lang="en-US" sz="1400" dirty="0">
                <a:solidFill>
                  <a:schemeClr val="accent3">
                    <a:lumMod val="40000"/>
                    <a:lumOff val="60000"/>
                  </a:schemeClr>
                </a:solidFill>
              </a:rPr>
              <a:t>(Parameter tuning is the process to selecting the values for a model’s parameters that maximize the accuracy of the model.)</a:t>
            </a:r>
          </a:p>
        </p:txBody>
      </p:sp>
    </p:spTree>
    <p:extLst>
      <p:ext uri="{BB962C8B-B14F-4D97-AF65-F5344CB8AC3E}">
        <p14:creationId xmlns:p14="http://schemas.microsoft.com/office/powerpoint/2010/main" val="295155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SVM – Support Vector Machine</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15</a:t>
            </a:fld>
            <a:endParaRPr lang="en-US" dirty="0"/>
          </a:p>
        </p:txBody>
      </p:sp>
      <p:sp>
        <p:nvSpPr>
          <p:cNvPr id="16" name="Rectangle 4">
            <a:extLst>
              <a:ext uri="{FF2B5EF4-FFF2-40B4-BE49-F238E27FC236}">
                <a16:creationId xmlns:a16="http://schemas.microsoft.com/office/drawing/2014/main" id="{E182E85D-D7CE-4E18-899A-D3D3A403CD52}"/>
              </a:ext>
            </a:extLst>
          </p:cNvPr>
          <p:cNvSpPr>
            <a:spLocks noGrp="1" noChangeArrowheads="1"/>
          </p:cNvSpPr>
          <p:nvPr>
            <p:ph sz="half" idx="1"/>
          </p:nvPr>
        </p:nvSpPr>
        <p:spPr bwMode="auto">
          <a:xfrm>
            <a:off x="1221716" y="5200672"/>
            <a:ext cx="9608235" cy="147732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dirty="0">
                <a:solidFill>
                  <a:schemeClr val="accent3">
                    <a:lumMod val="40000"/>
                    <a:lumOff val="60000"/>
                  </a:schemeClr>
                </a:solidFill>
                <a:latin typeface="+mj-lt"/>
              </a:rPr>
              <a:t>Grid search is the process of performing hyper parameter tuning in order to determine the optimal values for a given model. This is significant as the performance of the entire model is based on the hyper parameter values specified.</a:t>
            </a:r>
            <a:r>
              <a:rPr lang="en-US" altLang="en-US" dirty="0">
                <a:solidFill>
                  <a:schemeClr val="accent3">
                    <a:lumMod val="40000"/>
                    <a:lumOff val="60000"/>
                  </a:schemeClr>
                </a:solidFill>
                <a:latin typeface="+mj-lt"/>
              </a:rPr>
              <a:t> </a:t>
            </a:r>
          </a:p>
          <a:p>
            <a:pPr marL="0" lvl="0" indent="0">
              <a:lnSpc>
                <a:spcPct val="100000"/>
              </a:lnSpc>
              <a:buNone/>
            </a:pPr>
            <a:endParaRPr lang="en-US" altLang="en-US" dirty="0">
              <a:latin typeface="+mj-lt"/>
            </a:endParaRPr>
          </a:p>
          <a:p>
            <a:pPr marL="0" lvl="0" indent="0">
              <a:lnSpc>
                <a:spcPct val="100000"/>
              </a:lnSpc>
              <a:buNone/>
            </a:pPr>
            <a:endParaRPr lang="en-US" altLang="en-US" dirty="0">
              <a:latin typeface="+mj-lt"/>
            </a:endParaRPr>
          </a:p>
        </p:txBody>
      </p:sp>
      <p:sp>
        <p:nvSpPr>
          <p:cNvPr id="17" name="Rectangle 5">
            <a:extLst>
              <a:ext uri="{FF2B5EF4-FFF2-40B4-BE49-F238E27FC236}">
                <a16:creationId xmlns:a16="http://schemas.microsoft.com/office/drawing/2014/main" id="{4524815C-C85A-4A7A-9F2A-60F1561395F6}"/>
              </a:ext>
            </a:extLst>
          </p:cNvPr>
          <p:cNvSpPr>
            <a:spLocks noChangeArrowheads="1"/>
          </p:cNvSpPr>
          <p:nvPr/>
        </p:nvSpPr>
        <p:spPr bwMode="auto">
          <a:xfrm>
            <a:off x="734726" y="2476075"/>
            <a:ext cx="8525752" cy="245636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2060"/>
                </a:solidFill>
                <a:latin typeface="+mj-lt"/>
              </a:rPr>
              <a:t>Create Parameter Candidates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Before looking for which combination of parameter values produces the most accurate model, we must specify the different candidate values we want to try.</a:t>
            </a:r>
          </a:p>
          <a:p>
            <a:pPr marL="285750" indent="-285750">
              <a:buFont typeface="Arial" panose="020B0604020202020204" pitchFamily="34" charset="0"/>
              <a:buChar char="•"/>
            </a:pPr>
            <a:r>
              <a:rPr lang="en-US" altLang="en-US" dirty="0">
                <a:latin typeface="+mj-lt"/>
              </a:rPr>
              <a:t>C : </a:t>
            </a:r>
            <a:r>
              <a:rPr lang="en-US" dirty="0"/>
              <a:t>0.1, 1, 10, 100, 1000</a:t>
            </a:r>
          </a:p>
          <a:p>
            <a:pPr marL="285750" indent="-285750">
              <a:buFont typeface="Arial" panose="020B0604020202020204" pitchFamily="34" charset="0"/>
              <a:buChar char="•"/>
            </a:pPr>
            <a:r>
              <a:rPr lang="en-US" altLang="en-US" dirty="0">
                <a:latin typeface="+mj-lt"/>
              </a:rPr>
              <a:t>gamma: </a:t>
            </a:r>
            <a:r>
              <a:rPr lang="en-US" dirty="0"/>
              <a:t>0.0001,0.001,0.05,0.01,0.5,1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mj-lt"/>
              </a:rPr>
              <a:t>kernels: linear, RBF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The grid search will try all combinations of parameter values and select the set of parameters which provides the most accurate model for each fold</a:t>
            </a:r>
          </a:p>
        </p:txBody>
      </p:sp>
      <p:sp>
        <p:nvSpPr>
          <p:cNvPr id="22" name="TextBox 21">
            <a:extLst>
              <a:ext uri="{FF2B5EF4-FFF2-40B4-BE49-F238E27FC236}">
                <a16:creationId xmlns:a16="http://schemas.microsoft.com/office/drawing/2014/main" id="{207E76F7-BFB0-4E68-A53D-9A668E3B7B83}"/>
              </a:ext>
            </a:extLst>
          </p:cNvPr>
          <p:cNvSpPr txBox="1"/>
          <p:nvPr/>
        </p:nvSpPr>
        <p:spPr>
          <a:xfrm>
            <a:off x="602706" y="1561514"/>
            <a:ext cx="10021751" cy="646331"/>
          </a:xfrm>
          <a:prstGeom prst="rect">
            <a:avLst/>
          </a:prstGeom>
          <a:noFill/>
        </p:spPr>
        <p:txBody>
          <a:bodyPr wrap="square" rtlCol="0">
            <a:spAutoFit/>
          </a:bodyPr>
          <a:lstStyle/>
          <a:p>
            <a:r>
              <a:rPr lang="en-US" dirty="0">
                <a:latin typeface="+mj-lt"/>
              </a:rPr>
              <a:t>In order to determine the optimal values for given  model, we conduct the grid search using </a:t>
            </a:r>
            <a:r>
              <a:rPr lang="en-US" dirty="0" err="1">
                <a:latin typeface="+mj-lt"/>
              </a:rPr>
              <a:t>scikit-learn’s</a:t>
            </a:r>
            <a:r>
              <a:rPr lang="en-US" dirty="0">
                <a:latin typeface="+mj-lt"/>
              </a:rPr>
              <a:t> </a:t>
            </a:r>
            <a:r>
              <a:rPr lang="en-US" dirty="0" err="1">
                <a:latin typeface="+mj-lt"/>
              </a:rPr>
              <a:t>GridSearchCV</a:t>
            </a:r>
            <a:r>
              <a:rPr lang="en-US" dirty="0">
                <a:latin typeface="+mj-lt"/>
              </a:rPr>
              <a:t>(Grid Search Cross Validation)</a:t>
            </a:r>
          </a:p>
        </p:txBody>
      </p:sp>
    </p:spTree>
    <p:extLst>
      <p:ext uri="{BB962C8B-B14F-4D97-AF65-F5344CB8AC3E}">
        <p14:creationId xmlns:p14="http://schemas.microsoft.com/office/powerpoint/2010/main" val="363600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78276-9E90-4FCC-B6BE-6E3B6A3500E9}"/>
              </a:ext>
            </a:extLst>
          </p:cNvPr>
          <p:cNvSpPr>
            <a:spLocks noGrp="1"/>
          </p:cNvSpPr>
          <p:nvPr>
            <p:ph type="title"/>
          </p:nvPr>
        </p:nvSpPr>
        <p:spPr>
          <a:xfrm>
            <a:off x="527538" y="4999581"/>
            <a:ext cx="11139854" cy="687504"/>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Example from first fold of </a:t>
            </a:r>
            <a:r>
              <a:rPr lang="en-US" sz="5400" dirty="0" err="1">
                <a:solidFill>
                  <a:srgbClr val="FFFFFF"/>
                </a:solidFill>
              </a:rPr>
              <a:t>G</a:t>
            </a:r>
            <a:r>
              <a:rPr lang="en-US" sz="5400" kern="1200" dirty="0" err="1">
                <a:solidFill>
                  <a:srgbClr val="FFFFFF"/>
                </a:solidFill>
                <a:latin typeface="+mj-lt"/>
                <a:ea typeface="+mj-ea"/>
                <a:cs typeface="+mj-cs"/>
              </a:rPr>
              <a:t>ridSerachCV</a:t>
            </a:r>
            <a:r>
              <a:rPr lang="en-US" sz="5400" kern="1200" dirty="0">
                <a:solidFill>
                  <a:srgbClr val="FFFFFF"/>
                </a:solidFill>
                <a:latin typeface="+mj-lt"/>
                <a:ea typeface="+mj-ea"/>
                <a:cs typeface="+mj-cs"/>
              </a:rPr>
              <a:t>:</a:t>
            </a:r>
          </a:p>
        </p:txBody>
      </p:sp>
      <p:pic>
        <p:nvPicPr>
          <p:cNvPr id="8" name="Picture 7">
            <a:extLst>
              <a:ext uri="{FF2B5EF4-FFF2-40B4-BE49-F238E27FC236}">
                <a16:creationId xmlns:a16="http://schemas.microsoft.com/office/drawing/2014/main" id="{0ECE9C3E-54EA-4055-A34A-8B152696B44E}"/>
              </a:ext>
            </a:extLst>
          </p:cNvPr>
          <p:cNvPicPr>
            <a:picLocks noChangeAspect="1"/>
          </p:cNvPicPr>
          <p:nvPr/>
        </p:nvPicPr>
        <p:blipFill>
          <a:blip r:embed="rId2"/>
          <a:stretch>
            <a:fillRect/>
          </a:stretch>
        </p:blipFill>
        <p:spPr>
          <a:xfrm>
            <a:off x="176646" y="233912"/>
            <a:ext cx="5803239" cy="3946202"/>
          </a:xfrm>
          <a:prstGeom prst="rect">
            <a:avLst/>
          </a:prstGeom>
        </p:spPr>
      </p:pic>
      <p:pic>
        <p:nvPicPr>
          <p:cNvPr id="9" name="Picture 8">
            <a:extLst>
              <a:ext uri="{FF2B5EF4-FFF2-40B4-BE49-F238E27FC236}">
                <a16:creationId xmlns:a16="http://schemas.microsoft.com/office/drawing/2014/main" id="{F469827B-1CAF-447E-BF51-A5C5D08003F6}"/>
              </a:ext>
            </a:extLst>
          </p:cNvPr>
          <p:cNvPicPr>
            <a:picLocks noChangeAspect="1"/>
          </p:cNvPicPr>
          <p:nvPr/>
        </p:nvPicPr>
        <p:blipFill>
          <a:blip r:embed="rId3"/>
          <a:stretch>
            <a:fillRect/>
          </a:stretch>
        </p:blipFill>
        <p:spPr>
          <a:xfrm>
            <a:off x="6357987" y="353924"/>
            <a:ext cx="5852160" cy="3657599"/>
          </a:xfrm>
          <a:prstGeom prst="rect">
            <a:avLst/>
          </a:prstGeom>
        </p:spPr>
      </p:pic>
      <p:sp>
        <p:nvSpPr>
          <p:cNvPr id="3" name="Slide Number Placeholder 2">
            <a:extLst>
              <a:ext uri="{FF2B5EF4-FFF2-40B4-BE49-F238E27FC236}">
                <a16:creationId xmlns:a16="http://schemas.microsoft.com/office/drawing/2014/main" id="{510107A8-28ED-4C34-B286-6786919D9413}"/>
              </a:ext>
            </a:extLst>
          </p:cNvPr>
          <p:cNvSpPr>
            <a:spLocks noGrp="1"/>
          </p:cNvSpPr>
          <p:nvPr>
            <p:ph type="sldNum" sz="quarter" idx="16"/>
          </p:nvPr>
        </p:nvSpPr>
        <p:spPr>
          <a:xfrm>
            <a:off x="8610600" y="6522430"/>
            <a:ext cx="2743200" cy="347472"/>
          </a:xfrm>
        </p:spPr>
        <p:txBody>
          <a:bodyPr vert="horz" lIns="91440" tIns="45720" rIns="91440" bIns="45720" rtlCol="0" anchor="ctr">
            <a:normAutofit/>
          </a:bodyPr>
          <a:lstStyle/>
          <a:p>
            <a:pPr>
              <a:spcAft>
                <a:spcPts val="600"/>
              </a:spcAft>
            </a:pPr>
            <a:fld id="{058DB212-BFA2-403F-85EF-DFD3FF6D973A}" type="slidenum">
              <a:rPr lang="en-US" sz="1200" kern="1200" noProof="0">
                <a:solidFill>
                  <a:srgbClr val="898989"/>
                </a:solidFill>
                <a:latin typeface="+mn-lt"/>
                <a:ea typeface="+mn-ea"/>
                <a:cs typeface="+mn-cs"/>
              </a:rPr>
              <a:pPr>
                <a:spcAft>
                  <a:spcPts val="600"/>
                </a:spcAft>
              </a:pPr>
              <a:t>16</a:t>
            </a:fld>
            <a:endParaRPr lang="en-US" sz="1200" kern="1200" noProof="0">
              <a:solidFill>
                <a:srgbClr val="898989"/>
              </a:solidFill>
              <a:latin typeface="+mn-lt"/>
              <a:ea typeface="+mn-ea"/>
              <a:cs typeface="+mn-cs"/>
            </a:endParaRPr>
          </a:p>
        </p:txBody>
      </p:sp>
    </p:spTree>
    <p:extLst>
      <p:ext uri="{BB962C8B-B14F-4D97-AF65-F5344CB8AC3E}">
        <p14:creationId xmlns:p14="http://schemas.microsoft.com/office/powerpoint/2010/main" val="4079330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SVM – Support Vector Machine</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17</a:t>
            </a:fld>
            <a:endParaRPr lang="en-US" dirty="0"/>
          </a:p>
        </p:txBody>
      </p:sp>
      <p:sp>
        <p:nvSpPr>
          <p:cNvPr id="22" name="TextBox 21">
            <a:extLst>
              <a:ext uri="{FF2B5EF4-FFF2-40B4-BE49-F238E27FC236}">
                <a16:creationId xmlns:a16="http://schemas.microsoft.com/office/drawing/2014/main" id="{207E76F7-BFB0-4E68-A53D-9A668E3B7B83}"/>
              </a:ext>
            </a:extLst>
          </p:cNvPr>
          <p:cNvSpPr txBox="1"/>
          <p:nvPr/>
        </p:nvSpPr>
        <p:spPr>
          <a:xfrm>
            <a:off x="834936" y="900114"/>
            <a:ext cx="10021751" cy="830997"/>
          </a:xfrm>
          <a:prstGeom prst="rect">
            <a:avLst/>
          </a:prstGeom>
          <a:noFill/>
        </p:spPr>
        <p:txBody>
          <a:bodyPr wrap="square" rtlCol="0">
            <a:spAutoFit/>
          </a:bodyPr>
          <a:lstStyle/>
          <a:p>
            <a:pPr algn="ctr"/>
            <a:r>
              <a:rPr lang="en-US" sz="2400" dirty="0">
                <a:solidFill>
                  <a:srgbClr val="0070C0"/>
                </a:solidFill>
                <a:latin typeface="+mj-lt"/>
              </a:rPr>
              <a:t>All possible parameter sets produce the highest accuracy score among 10 folds</a:t>
            </a:r>
          </a:p>
          <a:p>
            <a:pPr algn="ctr"/>
            <a:endParaRPr lang="en-US" sz="2400" dirty="0">
              <a:solidFill>
                <a:srgbClr val="0070C0"/>
              </a:solidFill>
              <a:latin typeface="+mj-lt"/>
            </a:endParaRPr>
          </a:p>
        </p:txBody>
      </p:sp>
      <p:graphicFrame>
        <p:nvGraphicFramePr>
          <p:cNvPr id="5" name="Table 4">
            <a:extLst>
              <a:ext uri="{FF2B5EF4-FFF2-40B4-BE49-F238E27FC236}">
                <a16:creationId xmlns:a16="http://schemas.microsoft.com/office/drawing/2014/main" id="{41F65541-9937-4904-B17E-1349D7110CCF}"/>
              </a:ext>
            </a:extLst>
          </p:cNvPr>
          <p:cNvGraphicFramePr>
            <a:graphicFrameLocks noGrp="1"/>
          </p:cNvGraphicFramePr>
          <p:nvPr/>
        </p:nvGraphicFramePr>
        <p:xfrm>
          <a:off x="1335313" y="1600482"/>
          <a:ext cx="9465608" cy="4007287"/>
        </p:xfrm>
        <a:graphic>
          <a:graphicData uri="http://schemas.openxmlformats.org/drawingml/2006/table">
            <a:tbl>
              <a:tblPr firstRow="1" firstCol="1" bandRow="1">
                <a:tableStyleId>{5C22544A-7EE6-4342-B048-85BDC9FD1C3A}</a:tableStyleId>
              </a:tblPr>
              <a:tblGrid>
                <a:gridCol w="4343549">
                  <a:extLst>
                    <a:ext uri="{9D8B030D-6E8A-4147-A177-3AD203B41FA5}">
                      <a16:colId xmlns:a16="http://schemas.microsoft.com/office/drawing/2014/main" val="1755910525"/>
                    </a:ext>
                  </a:extLst>
                </a:gridCol>
                <a:gridCol w="5122059">
                  <a:extLst>
                    <a:ext uri="{9D8B030D-6E8A-4147-A177-3AD203B41FA5}">
                      <a16:colId xmlns:a16="http://schemas.microsoft.com/office/drawing/2014/main" val="4037433783"/>
                    </a:ext>
                  </a:extLst>
                </a:gridCol>
              </a:tblGrid>
              <a:tr h="919876">
                <a:tc>
                  <a:txBody>
                    <a:bodyPr/>
                    <a:lstStyle/>
                    <a:p>
                      <a:pPr marL="0" marR="0" algn="ctr">
                        <a:lnSpc>
                          <a:spcPct val="107000"/>
                        </a:lnSpc>
                        <a:spcBef>
                          <a:spcPts val="0"/>
                        </a:spcBef>
                        <a:spcAft>
                          <a:spcPts val="0"/>
                        </a:spcAft>
                      </a:pPr>
                      <a:r>
                        <a:rPr lang="en-US" b="1" i="0" dirty="0">
                          <a:latin typeface="+mj-lt"/>
                        </a:rPr>
                        <a:t> {'C': 10, 'gamma': 0.01, 'kernel': '</a:t>
                      </a:r>
                      <a:r>
                        <a:rPr lang="en-US" b="1" i="0" dirty="0" err="1">
                          <a:latin typeface="+mj-lt"/>
                        </a:rPr>
                        <a:t>rbf</a:t>
                      </a:r>
                      <a:r>
                        <a:rPr lang="en-US" b="1" i="0" dirty="0">
                          <a:latin typeface="+mj-lt"/>
                        </a:rPr>
                        <a:t>'}</a:t>
                      </a:r>
                    </a:p>
                    <a:p>
                      <a:pPr marL="0" marR="0" algn="ctr">
                        <a:lnSpc>
                          <a:spcPct val="107000"/>
                        </a:lnSpc>
                        <a:spcBef>
                          <a:spcPts val="0"/>
                        </a:spcBef>
                        <a:spcAft>
                          <a:spcPts val="0"/>
                        </a:spcAft>
                      </a:pPr>
                      <a:r>
                        <a:rPr lang="en-US" b="1" i="0" dirty="0">
                          <a:latin typeface="+mj-lt"/>
                        </a:rPr>
                        <a:t> </a:t>
                      </a:r>
                    </a:p>
                  </a:txBody>
                  <a:tcPr marL="68580" marR="68580" marT="0" marB="0">
                    <a:solidFill>
                      <a:schemeClr val="accent3">
                        <a:lumMod val="50000"/>
                      </a:schemeClr>
                    </a:solidFill>
                  </a:tcPr>
                </a:tc>
                <a:tc>
                  <a:txBody>
                    <a:bodyPr/>
                    <a:lstStyle/>
                    <a:p>
                      <a:pPr marL="0" marR="0" algn="ctr">
                        <a:lnSpc>
                          <a:spcPct val="107000"/>
                        </a:lnSpc>
                        <a:spcBef>
                          <a:spcPts val="0"/>
                        </a:spcBef>
                        <a:spcAft>
                          <a:spcPts val="0"/>
                        </a:spcAft>
                      </a:pPr>
                      <a:r>
                        <a:rPr lang="en-US" b="1" i="0" dirty="0">
                          <a:latin typeface="+mj-lt"/>
                        </a:rPr>
                        <a:t>Average score (w/o SMOTE): 0.555994</a:t>
                      </a:r>
                    </a:p>
                    <a:p>
                      <a:pPr marL="0" marR="0" algn="ctr">
                        <a:lnSpc>
                          <a:spcPct val="107000"/>
                        </a:lnSpc>
                        <a:spcBef>
                          <a:spcPts val="0"/>
                        </a:spcBef>
                        <a:spcAft>
                          <a:spcPts val="0"/>
                        </a:spcAft>
                      </a:pPr>
                      <a:r>
                        <a:rPr lang="en-US" b="1" i="0" dirty="0">
                          <a:latin typeface="+mj-lt"/>
                        </a:rPr>
                        <a:t>Average score (w SMOTE): 0.543092</a:t>
                      </a:r>
                    </a:p>
                  </a:txBody>
                  <a:tcPr marL="68580" marR="68580" marT="0" marB="0">
                    <a:solidFill>
                      <a:schemeClr val="accent3">
                        <a:lumMod val="50000"/>
                      </a:schemeClr>
                    </a:solidFill>
                  </a:tcPr>
                </a:tc>
                <a:extLst>
                  <a:ext uri="{0D108BD9-81ED-4DB2-BD59-A6C34878D82A}">
                    <a16:rowId xmlns:a16="http://schemas.microsoft.com/office/drawing/2014/main" val="522555689"/>
                  </a:ext>
                </a:extLst>
              </a:tr>
              <a:tr h="793960">
                <a:tc>
                  <a:txBody>
                    <a:bodyPr/>
                    <a:lstStyle/>
                    <a:p>
                      <a:pPr marL="0" marR="0" algn="ctr">
                        <a:lnSpc>
                          <a:spcPct val="107000"/>
                        </a:lnSpc>
                        <a:spcBef>
                          <a:spcPts val="0"/>
                        </a:spcBef>
                        <a:spcAft>
                          <a:spcPts val="0"/>
                        </a:spcAft>
                      </a:pPr>
                      <a:r>
                        <a:rPr lang="en-US" b="1" i="0">
                          <a:latin typeface="+mj-lt"/>
                        </a:rPr>
                        <a:t> {'C': 100, 'gamma': 0.01, 'kernel': 'rbf'}</a:t>
                      </a:r>
                    </a:p>
                    <a:p>
                      <a:pPr marL="0" marR="0" algn="ctr">
                        <a:lnSpc>
                          <a:spcPct val="107000"/>
                        </a:lnSpc>
                        <a:spcBef>
                          <a:spcPts val="0"/>
                        </a:spcBef>
                        <a:spcAft>
                          <a:spcPts val="0"/>
                        </a:spcAft>
                      </a:pPr>
                      <a:r>
                        <a:rPr lang="en-US" b="1" i="0">
                          <a:latin typeface="+mj-lt"/>
                        </a:rPr>
                        <a:t> </a:t>
                      </a:r>
                    </a:p>
                  </a:txBody>
                  <a:tcPr marL="68580" marR="68580" marT="0" marB="0">
                    <a:solidFill>
                      <a:schemeClr val="accent3">
                        <a:lumMod val="50000"/>
                      </a:schemeClr>
                    </a:solidFill>
                  </a:tcPr>
                </a:tc>
                <a:tc>
                  <a:txBody>
                    <a:bodyPr/>
                    <a:lstStyle/>
                    <a:p>
                      <a:pPr marL="0" marR="0" algn="ctr">
                        <a:lnSpc>
                          <a:spcPct val="107000"/>
                        </a:lnSpc>
                        <a:spcBef>
                          <a:spcPts val="0"/>
                        </a:spcBef>
                        <a:spcAft>
                          <a:spcPts val="0"/>
                        </a:spcAft>
                      </a:pPr>
                      <a:r>
                        <a:rPr lang="en-US" b="1" i="0" dirty="0">
                          <a:solidFill>
                            <a:schemeClr val="bg1"/>
                          </a:solidFill>
                          <a:latin typeface="+mj-lt"/>
                        </a:rPr>
                        <a:t>Average score (w/o SMOTE): 0.555994</a:t>
                      </a:r>
                    </a:p>
                    <a:p>
                      <a:pPr marL="0" marR="0" algn="ctr">
                        <a:lnSpc>
                          <a:spcPct val="107000"/>
                        </a:lnSpc>
                        <a:spcBef>
                          <a:spcPts val="0"/>
                        </a:spcBef>
                        <a:spcAft>
                          <a:spcPts val="0"/>
                        </a:spcAft>
                      </a:pPr>
                      <a:r>
                        <a:rPr lang="en-US" b="1" i="0" dirty="0">
                          <a:solidFill>
                            <a:schemeClr val="bg1"/>
                          </a:solidFill>
                          <a:latin typeface="+mj-lt"/>
                        </a:rPr>
                        <a:t>Average score (w SMOTE): 0.547830</a:t>
                      </a:r>
                    </a:p>
                  </a:txBody>
                  <a:tcPr marL="68580" marR="68580" marT="0" marB="0">
                    <a:solidFill>
                      <a:schemeClr val="accent3">
                        <a:lumMod val="50000"/>
                      </a:schemeClr>
                    </a:solidFill>
                  </a:tcPr>
                </a:tc>
                <a:extLst>
                  <a:ext uri="{0D108BD9-81ED-4DB2-BD59-A6C34878D82A}">
                    <a16:rowId xmlns:a16="http://schemas.microsoft.com/office/drawing/2014/main" val="1840988721"/>
                  </a:ext>
                </a:extLst>
              </a:tr>
              <a:tr h="824364">
                <a:tc>
                  <a:txBody>
                    <a:bodyPr/>
                    <a:lstStyle/>
                    <a:p>
                      <a:pPr marL="0" marR="0" algn="ctr">
                        <a:lnSpc>
                          <a:spcPct val="107000"/>
                        </a:lnSpc>
                        <a:spcBef>
                          <a:spcPts val="0"/>
                        </a:spcBef>
                        <a:spcAft>
                          <a:spcPts val="0"/>
                        </a:spcAft>
                      </a:pPr>
                      <a:r>
                        <a:rPr lang="en-US" b="1" i="0">
                          <a:latin typeface="+mj-lt"/>
                        </a:rPr>
                        <a:t>  {'C': 1000, 'gamma': 0.001, 'kernel': 'rbf'}</a:t>
                      </a:r>
                    </a:p>
                    <a:p>
                      <a:pPr marL="0" marR="0" algn="ctr">
                        <a:lnSpc>
                          <a:spcPct val="107000"/>
                        </a:lnSpc>
                        <a:spcBef>
                          <a:spcPts val="0"/>
                        </a:spcBef>
                        <a:spcAft>
                          <a:spcPts val="0"/>
                        </a:spcAft>
                      </a:pPr>
                      <a:r>
                        <a:rPr lang="en-US" b="1" i="0">
                          <a:latin typeface="+mj-lt"/>
                        </a:rPr>
                        <a:t> </a:t>
                      </a:r>
                    </a:p>
                  </a:txBody>
                  <a:tcPr marL="68580" marR="68580" marT="0" marB="0">
                    <a:solidFill>
                      <a:schemeClr val="accent3">
                        <a:lumMod val="50000"/>
                      </a:schemeClr>
                    </a:solidFill>
                  </a:tcPr>
                </a:tc>
                <a:tc>
                  <a:txBody>
                    <a:bodyPr/>
                    <a:lstStyle/>
                    <a:p>
                      <a:pPr marL="0" marR="0" algn="ctr">
                        <a:lnSpc>
                          <a:spcPct val="107000"/>
                        </a:lnSpc>
                        <a:spcBef>
                          <a:spcPts val="0"/>
                        </a:spcBef>
                        <a:spcAft>
                          <a:spcPts val="0"/>
                        </a:spcAft>
                      </a:pPr>
                      <a:r>
                        <a:rPr lang="en-US" b="1" i="0" dirty="0">
                          <a:solidFill>
                            <a:schemeClr val="bg1"/>
                          </a:solidFill>
                          <a:latin typeface="+mj-lt"/>
                        </a:rPr>
                        <a:t>Average score (w/o SMOTE): 0.555994</a:t>
                      </a:r>
                    </a:p>
                    <a:p>
                      <a:pPr marL="0" marR="0" algn="ctr">
                        <a:lnSpc>
                          <a:spcPct val="107000"/>
                        </a:lnSpc>
                        <a:spcBef>
                          <a:spcPts val="0"/>
                        </a:spcBef>
                        <a:spcAft>
                          <a:spcPts val="0"/>
                        </a:spcAft>
                      </a:pPr>
                      <a:r>
                        <a:rPr lang="en-US" b="1" i="0" dirty="0">
                          <a:solidFill>
                            <a:schemeClr val="bg1"/>
                          </a:solidFill>
                          <a:latin typeface="+mj-lt"/>
                        </a:rPr>
                        <a:t>Average score (w SMOTE): 0.554642</a:t>
                      </a:r>
                    </a:p>
                  </a:txBody>
                  <a:tcPr marL="68580" marR="68580" marT="0" marB="0">
                    <a:solidFill>
                      <a:schemeClr val="accent3">
                        <a:lumMod val="50000"/>
                      </a:schemeClr>
                    </a:solidFill>
                  </a:tcPr>
                </a:tc>
                <a:extLst>
                  <a:ext uri="{0D108BD9-81ED-4DB2-BD59-A6C34878D82A}">
                    <a16:rowId xmlns:a16="http://schemas.microsoft.com/office/drawing/2014/main" val="30141894"/>
                  </a:ext>
                </a:extLst>
              </a:tr>
              <a:tr h="842943">
                <a:tc>
                  <a:txBody>
                    <a:bodyPr/>
                    <a:lstStyle/>
                    <a:p>
                      <a:pPr marL="0" marR="0" algn="ctr">
                        <a:lnSpc>
                          <a:spcPct val="107000"/>
                        </a:lnSpc>
                        <a:spcBef>
                          <a:spcPts val="0"/>
                        </a:spcBef>
                        <a:spcAft>
                          <a:spcPts val="0"/>
                        </a:spcAft>
                      </a:pPr>
                      <a:r>
                        <a:rPr lang="en-US" b="1" i="0">
                          <a:latin typeface="+mj-lt"/>
                        </a:rPr>
                        <a:t> {'C': 1, 'gamma': 0.05, 'kernel': 'rbf'}</a:t>
                      </a:r>
                    </a:p>
                    <a:p>
                      <a:pPr marL="0" marR="0" algn="ctr">
                        <a:lnSpc>
                          <a:spcPct val="107000"/>
                        </a:lnSpc>
                        <a:spcBef>
                          <a:spcPts val="0"/>
                        </a:spcBef>
                        <a:spcAft>
                          <a:spcPts val="0"/>
                        </a:spcAft>
                      </a:pPr>
                      <a:r>
                        <a:rPr lang="en-US" b="1" i="0">
                          <a:latin typeface="+mj-lt"/>
                        </a:rPr>
                        <a:t> </a:t>
                      </a:r>
                    </a:p>
                  </a:txBody>
                  <a:tcPr marL="68580" marR="68580" marT="0" marB="0">
                    <a:solidFill>
                      <a:schemeClr val="accent3">
                        <a:lumMod val="50000"/>
                      </a:schemeClr>
                    </a:solidFill>
                  </a:tcPr>
                </a:tc>
                <a:tc>
                  <a:txBody>
                    <a:bodyPr/>
                    <a:lstStyle/>
                    <a:p>
                      <a:pPr marL="0" marR="0" algn="ctr">
                        <a:lnSpc>
                          <a:spcPct val="107000"/>
                        </a:lnSpc>
                        <a:spcBef>
                          <a:spcPts val="0"/>
                        </a:spcBef>
                        <a:spcAft>
                          <a:spcPts val="0"/>
                        </a:spcAft>
                      </a:pPr>
                      <a:r>
                        <a:rPr lang="en-US" b="1" i="0" dirty="0">
                          <a:solidFill>
                            <a:schemeClr val="bg1"/>
                          </a:solidFill>
                          <a:highlight>
                            <a:srgbClr val="FF0000"/>
                          </a:highlight>
                          <a:latin typeface="+mj-lt"/>
                        </a:rPr>
                        <a:t>Average score (w/o SMOTE): 0.570247</a:t>
                      </a:r>
                    </a:p>
                    <a:p>
                      <a:pPr marL="0" marR="0" algn="ctr">
                        <a:lnSpc>
                          <a:spcPct val="107000"/>
                        </a:lnSpc>
                        <a:spcBef>
                          <a:spcPts val="0"/>
                        </a:spcBef>
                        <a:spcAft>
                          <a:spcPts val="0"/>
                        </a:spcAft>
                      </a:pPr>
                      <a:r>
                        <a:rPr lang="en-US" b="1" i="0" dirty="0">
                          <a:solidFill>
                            <a:schemeClr val="bg1"/>
                          </a:solidFill>
                          <a:latin typeface="+mj-lt"/>
                        </a:rPr>
                        <a:t>Average score (w SMOTE): 0.551236</a:t>
                      </a:r>
                    </a:p>
                  </a:txBody>
                  <a:tcPr marL="68580" marR="68580" marT="0" marB="0">
                    <a:solidFill>
                      <a:schemeClr val="accent3">
                        <a:lumMod val="50000"/>
                      </a:schemeClr>
                    </a:solidFill>
                  </a:tcPr>
                </a:tc>
                <a:extLst>
                  <a:ext uri="{0D108BD9-81ED-4DB2-BD59-A6C34878D82A}">
                    <a16:rowId xmlns:a16="http://schemas.microsoft.com/office/drawing/2014/main" val="2058245672"/>
                  </a:ext>
                </a:extLst>
              </a:tr>
              <a:tr h="626144">
                <a:tc>
                  <a:txBody>
                    <a:bodyPr/>
                    <a:lstStyle/>
                    <a:p>
                      <a:pPr marL="0" marR="0" algn="ctr">
                        <a:lnSpc>
                          <a:spcPct val="107000"/>
                        </a:lnSpc>
                        <a:spcBef>
                          <a:spcPts val="0"/>
                        </a:spcBef>
                        <a:spcAft>
                          <a:spcPts val="0"/>
                        </a:spcAft>
                      </a:pPr>
                      <a:r>
                        <a:rPr lang="en-US" b="1" i="0">
                          <a:latin typeface="+mj-lt"/>
                        </a:rPr>
                        <a:t>{'C': 10, 'gamma': 0.05, 'kernel': 'rbf'}</a:t>
                      </a:r>
                    </a:p>
                    <a:p>
                      <a:pPr marL="0" marR="0" algn="ctr">
                        <a:lnSpc>
                          <a:spcPct val="107000"/>
                        </a:lnSpc>
                        <a:spcBef>
                          <a:spcPts val="0"/>
                        </a:spcBef>
                        <a:spcAft>
                          <a:spcPts val="0"/>
                        </a:spcAft>
                      </a:pPr>
                      <a:r>
                        <a:rPr lang="en-US" b="1" i="0">
                          <a:latin typeface="+mj-lt"/>
                        </a:rPr>
                        <a:t> </a:t>
                      </a:r>
                    </a:p>
                  </a:txBody>
                  <a:tcPr marL="68580" marR="68580" marT="0" marB="0">
                    <a:solidFill>
                      <a:schemeClr val="accent3">
                        <a:lumMod val="50000"/>
                      </a:schemeClr>
                    </a:solidFill>
                  </a:tcPr>
                </a:tc>
                <a:tc>
                  <a:txBody>
                    <a:bodyPr/>
                    <a:lstStyle/>
                    <a:p>
                      <a:pPr marL="0" marR="0" algn="ctr">
                        <a:lnSpc>
                          <a:spcPct val="107000"/>
                        </a:lnSpc>
                        <a:spcBef>
                          <a:spcPts val="0"/>
                        </a:spcBef>
                        <a:spcAft>
                          <a:spcPts val="0"/>
                        </a:spcAft>
                      </a:pPr>
                      <a:r>
                        <a:rPr lang="en-US" b="1" i="0" dirty="0">
                          <a:solidFill>
                            <a:schemeClr val="bg1"/>
                          </a:solidFill>
                          <a:latin typeface="+mj-lt"/>
                        </a:rPr>
                        <a:t>Average score (w/o SMOTE): 0.562792</a:t>
                      </a:r>
                    </a:p>
                    <a:p>
                      <a:pPr marL="0" marR="0" algn="ctr">
                        <a:lnSpc>
                          <a:spcPct val="107000"/>
                        </a:lnSpc>
                        <a:spcBef>
                          <a:spcPts val="0"/>
                        </a:spcBef>
                        <a:spcAft>
                          <a:spcPts val="0"/>
                        </a:spcAft>
                      </a:pPr>
                      <a:r>
                        <a:rPr lang="en-US" b="1" i="0" dirty="0">
                          <a:solidFill>
                            <a:schemeClr val="bg1"/>
                          </a:solidFill>
                          <a:latin typeface="+mj-lt"/>
                        </a:rPr>
                        <a:t>Average score (w SMOTE): 0.547817</a:t>
                      </a:r>
                    </a:p>
                  </a:txBody>
                  <a:tcPr marL="68580" marR="68580" marT="0" marB="0">
                    <a:solidFill>
                      <a:schemeClr val="accent3">
                        <a:lumMod val="50000"/>
                      </a:schemeClr>
                    </a:solidFill>
                  </a:tcPr>
                </a:tc>
                <a:extLst>
                  <a:ext uri="{0D108BD9-81ED-4DB2-BD59-A6C34878D82A}">
                    <a16:rowId xmlns:a16="http://schemas.microsoft.com/office/drawing/2014/main" val="2790021244"/>
                  </a:ext>
                </a:extLst>
              </a:tr>
            </a:tbl>
          </a:graphicData>
        </a:graphic>
      </p:graphicFrame>
    </p:spTree>
    <p:extLst>
      <p:ext uri="{BB962C8B-B14F-4D97-AF65-F5344CB8AC3E}">
        <p14:creationId xmlns:p14="http://schemas.microsoft.com/office/powerpoint/2010/main" val="409483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KNN – K Neighbors Nearest</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360001" y="1087120"/>
            <a:ext cx="6172879" cy="5410880"/>
          </a:xfrm>
        </p:spPr>
        <p:txBody>
          <a:bodyPr/>
          <a:lstStyle/>
          <a:p>
            <a:r>
              <a:rPr lang="en-US" sz="2500" dirty="0">
                <a:solidFill>
                  <a:schemeClr val="accent4"/>
                </a:solidFill>
                <a:latin typeface="Arial" panose="020B0604020202020204" pitchFamily="34" charset="0"/>
                <a:cs typeface="Arial" panose="020B0604020202020204" pitchFamily="34" charset="0"/>
              </a:rPr>
              <a:t>import the </a:t>
            </a:r>
            <a:r>
              <a:rPr lang="en-US" sz="2500" dirty="0" err="1">
                <a:solidFill>
                  <a:schemeClr val="accent4"/>
                </a:solidFill>
                <a:latin typeface="Arial" panose="020B0604020202020204" pitchFamily="34" charset="0"/>
                <a:cs typeface="Arial" panose="020B0604020202020204" pitchFamily="34" charset="0"/>
              </a:rPr>
              <a:t>KNeighborsClassifier</a:t>
            </a:r>
            <a:r>
              <a:rPr lang="en-US" sz="2500" dirty="0">
                <a:solidFill>
                  <a:schemeClr val="accent4"/>
                </a:solidFill>
                <a:latin typeface="Arial" panose="020B0604020202020204" pitchFamily="34" charset="0"/>
                <a:cs typeface="Arial" panose="020B0604020202020204" pitchFamily="34" charset="0"/>
              </a:rPr>
              <a:t> class from the </a:t>
            </a:r>
            <a:r>
              <a:rPr lang="en-US" sz="2500" dirty="0" err="1">
                <a:solidFill>
                  <a:schemeClr val="accent4"/>
                </a:solidFill>
                <a:latin typeface="Arial" panose="020B0604020202020204" pitchFamily="34" charset="0"/>
                <a:cs typeface="Arial" panose="020B0604020202020204" pitchFamily="34" charset="0"/>
              </a:rPr>
              <a:t>sklearn</a:t>
            </a:r>
            <a:r>
              <a:rPr lang="en-US" sz="2500" dirty="0">
                <a:solidFill>
                  <a:schemeClr val="accent4"/>
                </a:solidFill>
                <a:latin typeface="Arial" panose="020B0604020202020204" pitchFamily="34" charset="0"/>
                <a:cs typeface="Arial" panose="020B0604020202020204" pitchFamily="34" charset="0"/>
              </a:rPr>
              <a:t> library. </a:t>
            </a:r>
          </a:p>
          <a:p>
            <a:endParaRPr lang="en-US" sz="2500" dirty="0">
              <a:solidFill>
                <a:schemeClr val="accent4"/>
              </a:solidFill>
              <a:latin typeface="Arial" panose="020B0604020202020204" pitchFamily="34" charset="0"/>
              <a:cs typeface="Arial" panose="020B0604020202020204" pitchFamily="34" charset="0"/>
            </a:endParaRPr>
          </a:p>
          <a:p>
            <a:r>
              <a:rPr lang="en-US" sz="2500" b="1" dirty="0">
                <a:solidFill>
                  <a:schemeClr val="tx1"/>
                </a:solidFill>
                <a:latin typeface="Arial" panose="020B0604020202020204" pitchFamily="34" charset="0"/>
                <a:cs typeface="Arial" panose="020B0604020202020204" pitchFamily="34" charset="0"/>
              </a:rPr>
              <a:t>Use: Feature Scaling, SMOTE</a:t>
            </a:r>
            <a:endParaRPr lang="en-US" sz="2500" dirty="0">
              <a:solidFill>
                <a:schemeClr val="tx1"/>
              </a:solidFill>
              <a:latin typeface="Arial" panose="020B0604020202020204" pitchFamily="34" charset="0"/>
              <a:cs typeface="Arial" panose="020B0604020202020204" pitchFamily="34" charset="0"/>
            </a:endParaRPr>
          </a:p>
          <a:p>
            <a:endParaRPr lang="en-US" sz="2500" dirty="0">
              <a:solidFill>
                <a:schemeClr val="accent4"/>
              </a:solidFill>
              <a:latin typeface="Arial" panose="020B0604020202020204" pitchFamily="34" charset="0"/>
              <a:cs typeface="Arial" panose="020B0604020202020204" pitchFamily="34" charset="0"/>
            </a:endParaRPr>
          </a:p>
          <a:p>
            <a:r>
              <a:rPr lang="en-US" sz="2500" dirty="0">
                <a:solidFill>
                  <a:schemeClr val="accent4"/>
                </a:solidFill>
                <a:latin typeface="Arial" panose="020B0604020202020204" pitchFamily="34" charset="0"/>
                <a:cs typeface="Arial" panose="020B0604020202020204" pitchFamily="34" charset="0"/>
              </a:rPr>
              <a:t>Choose value for the K:</a:t>
            </a:r>
          </a:p>
          <a:p>
            <a:r>
              <a:rPr lang="en-US" sz="2500" dirty="0">
                <a:solidFill>
                  <a:schemeClr val="accent3"/>
                </a:solidFill>
                <a:latin typeface="Arial" panose="020B0604020202020204" pitchFamily="34" charset="0"/>
                <a:cs typeface="Arial" panose="020B0604020202020204" pitchFamily="34" charset="0"/>
              </a:rPr>
              <a:t>There is no ideal value for K, however 5 seems to be the most commonly used value for KNN algorithm.</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18</a:t>
            </a:fld>
            <a:endParaRPr lang="en-US" dirty="0"/>
          </a:p>
        </p:txBody>
      </p:sp>
      <p:pic>
        <p:nvPicPr>
          <p:cNvPr id="18" name="Picture 17">
            <a:extLst>
              <a:ext uri="{FF2B5EF4-FFF2-40B4-BE49-F238E27FC236}">
                <a16:creationId xmlns:a16="http://schemas.microsoft.com/office/drawing/2014/main" id="{B0121395-3CFB-43D3-932A-005C1D7F9DD1}"/>
              </a:ext>
            </a:extLst>
          </p:cNvPr>
          <p:cNvPicPr>
            <a:picLocks noChangeAspect="1"/>
          </p:cNvPicPr>
          <p:nvPr/>
        </p:nvPicPr>
        <p:blipFill>
          <a:blip r:embed="rId2"/>
          <a:stretch>
            <a:fillRect/>
          </a:stretch>
        </p:blipFill>
        <p:spPr>
          <a:xfrm>
            <a:off x="6096000" y="7078"/>
            <a:ext cx="6096000" cy="1080041"/>
          </a:xfrm>
          <a:prstGeom prst="rect">
            <a:avLst/>
          </a:prstGeom>
        </p:spPr>
      </p:pic>
      <p:sp>
        <p:nvSpPr>
          <p:cNvPr id="20" name="Cloud 19">
            <a:extLst>
              <a:ext uri="{FF2B5EF4-FFF2-40B4-BE49-F238E27FC236}">
                <a16:creationId xmlns:a16="http://schemas.microsoft.com/office/drawing/2014/main" id="{18B490CC-4FCE-428D-AA8B-278B71016C0F}"/>
              </a:ext>
            </a:extLst>
          </p:cNvPr>
          <p:cNvSpPr/>
          <p:nvPr/>
        </p:nvSpPr>
        <p:spPr>
          <a:xfrm>
            <a:off x="6367781" y="4721787"/>
            <a:ext cx="4069079" cy="1776213"/>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latin typeface="Helvetica" panose="020B0604020202020204" pitchFamily="34" charset="0"/>
              </a:rPr>
              <a:t>Data scientists usually choose as an </a:t>
            </a:r>
          </a:p>
          <a:p>
            <a:pPr algn="ctr"/>
            <a:r>
              <a:rPr lang="en-US" sz="2000" dirty="0">
                <a:solidFill>
                  <a:schemeClr val="accent4"/>
                </a:solidFill>
                <a:latin typeface="Helvetica" panose="020B0604020202020204" pitchFamily="34" charset="0"/>
              </a:rPr>
              <a:t>odd number for K</a:t>
            </a:r>
            <a:endParaRPr lang="en-US" sz="2000" dirty="0">
              <a:solidFill>
                <a:schemeClr val="accent4"/>
              </a:solidFill>
            </a:endParaRPr>
          </a:p>
          <a:p>
            <a:pPr algn="ctr"/>
            <a:endParaRPr lang="en-US" sz="2000" dirty="0">
              <a:solidFill>
                <a:schemeClr val="accent4"/>
              </a:solidFill>
            </a:endParaRPr>
          </a:p>
        </p:txBody>
      </p:sp>
      <p:sp>
        <p:nvSpPr>
          <p:cNvPr id="21" name="Rectangle 20">
            <a:extLst>
              <a:ext uri="{FF2B5EF4-FFF2-40B4-BE49-F238E27FC236}">
                <a16:creationId xmlns:a16="http://schemas.microsoft.com/office/drawing/2014/main" id="{D505816D-DF82-4814-BDEA-07EE13D725FB}"/>
              </a:ext>
            </a:extLst>
          </p:cNvPr>
          <p:cNvSpPr/>
          <p:nvPr/>
        </p:nvSpPr>
        <p:spPr>
          <a:xfrm>
            <a:off x="600524" y="5401548"/>
            <a:ext cx="7110915" cy="477054"/>
          </a:xfrm>
          <a:prstGeom prst="rect">
            <a:avLst/>
          </a:prstGeom>
        </p:spPr>
        <p:txBody>
          <a:bodyPr wrap="square">
            <a:spAutoFit/>
          </a:bodyPr>
          <a:lstStyle/>
          <a:p>
            <a:r>
              <a:rPr lang="en-US" sz="2500" noProof="1">
                <a:latin typeface="Arial" panose="020B0604020202020204" pitchFamily="34" charset="0"/>
                <a:cs typeface="Arial" panose="020B0604020202020204" pitchFamily="34" charset="0"/>
              </a:rPr>
              <a:t>Test with value K = 5, K= 7 and K = 11. </a:t>
            </a:r>
          </a:p>
        </p:txBody>
      </p:sp>
      <p:pic>
        <p:nvPicPr>
          <p:cNvPr id="22" name="Picture 21">
            <a:extLst>
              <a:ext uri="{FF2B5EF4-FFF2-40B4-BE49-F238E27FC236}">
                <a16:creationId xmlns:a16="http://schemas.microsoft.com/office/drawing/2014/main" id="{7C649736-E895-4F8C-B9A3-4FA3BAEAA1DC}"/>
              </a:ext>
            </a:extLst>
          </p:cNvPr>
          <p:cNvPicPr>
            <a:picLocks noChangeAspect="1"/>
          </p:cNvPicPr>
          <p:nvPr/>
        </p:nvPicPr>
        <p:blipFill>
          <a:blip r:embed="rId3"/>
          <a:stretch>
            <a:fillRect/>
          </a:stretch>
        </p:blipFill>
        <p:spPr>
          <a:xfrm>
            <a:off x="8402321" y="1087120"/>
            <a:ext cx="3789680" cy="3437152"/>
          </a:xfrm>
          <a:prstGeom prst="rect">
            <a:avLst/>
          </a:prstGeom>
        </p:spPr>
      </p:pic>
    </p:spTree>
    <p:extLst>
      <p:ext uri="{BB962C8B-B14F-4D97-AF65-F5344CB8AC3E}">
        <p14:creationId xmlns:p14="http://schemas.microsoft.com/office/powerpoint/2010/main" val="415457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KNN – K Neighbors Nearest</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3658553" y="4001777"/>
            <a:ext cx="8402320" cy="2748223"/>
          </a:xfrm>
        </p:spPr>
        <p:txBody>
          <a:bodyPr/>
          <a:lstStyle/>
          <a:p>
            <a:r>
              <a:rPr lang="en-US" sz="2000" dirty="0">
                <a:solidFill>
                  <a:srgbClr val="00B050"/>
                </a:solidFill>
                <a:latin typeface="Georgia Pro Semibold" panose="020B0604020202020204" pitchFamily="18" charset="0"/>
                <a:cs typeface="Cavolini" panose="020B0502040204020203" pitchFamily="66" charset="0"/>
              </a:rPr>
              <a:t>easy to implement </a:t>
            </a:r>
          </a:p>
          <a:p>
            <a:r>
              <a:rPr lang="en-US" sz="2000" dirty="0">
                <a:solidFill>
                  <a:srgbClr val="00B050"/>
                </a:solidFill>
                <a:latin typeface="Georgia Pro Semibold" panose="020B0604020202020204" pitchFamily="18" charset="0"/>
                <a:cs typeface="Cavolini" panose="020B0502040204020203" pitchFamily="66" charset="0"/>
              </a:rPr>
              <a:t>KNN is a simple yet powerful classification algorithm. </a:t>
            </a:r>
          </a:p>
          <a:p>
            <a:r>
              <a:rPr lang="en-US" sz="2000" dirty="0">
                <a:solidFill>
                  <a:srgbClr val="00B050"/>
                </a:solidFill>
                <a:latin typeface="Georgia Pro Semibold" panose="020B0604020202020204" pitchFamily="18" charset="0"/>
                <a:cs typeface="Cavolini" panose="020B0502040204020203" pitchFamily="66" charset="0"/>
              </a:rPr>
              <a:t>It requires no training for making predictions</a:t>
            </a:r>
          </a:p>
          <a:p>
            <a:r>
              <a:rPr lang="en-US" sz="2000" dirty="0">
                <a:solidFill>
                  <a:srgbClr val="00B050"/>
                </a:solidFill>
                <a:latin typeface="Georgia Pro Semibold" panose="020B0604020202020204" pitchFamily="18" charset="0"/>
                <a:cs typeface="Cavolini" panose="020B0502040204020203" pitchFamily="66" charset="0"/>
              </a:rPr>
              <a:t>This makes the KNN algorithm much faster than other algorithms that require training </a:t>
            </a:r>
          </a:p>
          <a:p>
            <a:r>
              <a:rPr lang="en-US" sz="2000" dirty="0">
                <a:solidFill>
                  <a:srgbClr val="00B050"/>
                </a:solidFill>
                <a:latin typeface="Georgia Pro Semibold" panose="020B0604020202020204" pitchFamily="18" charset="0"/>
              </a:rPr>
              <a:t>The KNN algorithm has a high prediction cost for large datasets</a:t>
            </a:r>
            <a:endParaRPr lang="en-US" sz="2000" dirty="0">
              <a:solidFill>
                <a:srgbClr val="00B050"/>
              </a:solidFill>
              <a:latin typeface="Georgia Pro Semibold" panose="020B0604020202020204" pitchFamily="18" charset="0"/>
              <a:cs typeface="Cavolini" panose="020B0502040204020203" pitchFamily="66" charset="0"/>
            </a:endParaRP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19</a:t>
            </a:fld>
            <a:endParaRPr lang="en-US" dirty="0"/>
          </a:p>
        </p:txBody>
      </p:sp>
      <p:sp>
        <p:nvSpPr>
          <p:cNvPr id="7" name="Content Placeholder 3">
            <a:extLst>
              <a:ext uri="{FF2B5EF4-FFF2-40B4-BE49-F238E27FC236}">
                <a16:creationId xmlns:a16="http://schemas.microsoft.com/office/drawing/2014/main" id="{99CA58E3-4679-4A37-A7F3-361991AAE693}"/>
              </a:ext>
            </a:extLst>
          </p:cNvPr>
          <p:cNvSpPr txBox="1">
            <a:spLocks/>
          </p:cNvSpPr>
          <p:nvPr/>
        </p:nvSpPr>
        <p:spPr>
          <a:xfrm>
            <a:off x="457200" y="3038095"/>
            <a:ext cx="6827520" cy="827855"/>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solidFill>
                  <a:schemeClr val="accent4"/>
                </a:solidFill>
              </a:rPr>
              <a:t>K = 7, without SMOTE won with precision of 0.512</a:t>
            </a:r>
          </a:p>
          <a:p>
            <a:r>
              <a:rPr lang="en-US" sz="2500" noProof="1">
                <a:solidFill>
                  <a:schemeClr val="accent4"/>
                </a:solidFill>
              </a:rPr>
              <a:t>Accury 51.2%</a:t>
            </a:r>
          </a:p>
        </p:txBody>
      </p:sp>
      <p:sp>
        <p:nvSpPr>
          <p:cNvPr id="3" name="Rectangle 2">
            <a:extLst>
              <a:ext uri="{FF2B5EF4-FFF2-40B4-BE49-F238E27FC236}">
                <a16:creationId xmlns:a16="http://schemas.microsoft.com/office/drawing/2014/main" id="{A5692256-B6B0-4625-9D1B-037AFC7DD951}"/>
              </a:ext>
            </a:extLst>
          </p:cNvPr>
          <p:cNvSpPr/>
          <p:nvPr/>
        </p:nvSpPr>
        <p:spPr>
          <a:xfrm>
            <a:off x="6033200" y="893130"/>
            <a:ext cx="5701600" cy="1631216"/>
          </a:xfrm>
          <a:prstGeom prst="rect">
            <a:avLst/>
          </a:prstGeom>
        </p:spPr>
        <p:txBody>
          <a:bodyPr wrap="square">
            <a:spAutoFit/>
          </a:bodyPr>
          <a:lstStyle/>
          <a:p>
            <a:pPr marL="285750" indent="-285750">
              <a:buFont typeface="Arial" panose="020B0604020202020204" pitchFamily="34" charset="0"/>
              <a:buChar char="•"/>
            </a:pPr>
            <a:r>
              <a:rPr lang="en-US" sz="2000" noProof="1">
                <a:solidFill>
                  <a:schemeClr val="accent4"/>
                </a:solidFill>
                <a:latin typeface="Arial" panose="020B0604020202020204" pitchFamily="34" charset="0"/>
                <a:cs typeface="Arial" panose="020B0604020202020204" pitchFamily="34" charset="0"/>
              </a:rPr>
              <a:t>The results are around 0.5. </a:t>
            </a:r>
          </a:p>
          <a:p>
            <a:pPr marL="285750" indent="-285750">
              <a:buFont typeface="Arial" panose="020B0604020202020204" pitchFamily="34" charset="0"/>
              <a:buChar char="•"/>
            </a:pPr>
            <a:r>
              <a:rPr lang="en-US" sz="2000" noProof="1">
                <a:solidFill>
                  <a:schemeClr val="accent4"/>
                </a:solidFill>
                <a:latin typeface="Arial" panose="020B0604020202020204" pitchFamily="34" charset="0"/>
                <a:cs typeface="Arial" panose="020B0604020202020204" pitchFamily="34" charset="0"/>
              </a:rPr>
              <a:t>That means </a:t>
            </a:r>
            <a:r>
              <a:rPr lang="en-US" sz="2000" dirty="0">
                <a:solidFill>
                  <a:schemeClr val="accent4"/>
                </a:solidFill>
                <a:latin typeface="Arial" panose="020B0604020202020204" pitchFamily="34" charset="0"/>
                <a:cs typeface="Arial" panose="020B0604020202020204" pitchFamily="34" charset="0"/>
              </a:rPr>
              <a:t>our KNN algorithm was able to classify all the 147 records in the test set with 50% accuracy, which is not high, but not bad as well. </a:t>
            </a:r>
            <a:endParaRPr lang="en-US" sz="2000" noProof="1">
              <a:solidFill>
                <a:schemeClr val="accent4"/>
              </a:solidFill>
              <a:latin typeface="Arial" panose="020B0604020202020204" pitchFamily="34" charset="0"/>
              <a:cs typeface="Arial" panose="020B0604020202020204" pitchFamily="34" charset="0"/>
            </a:endParaRPr>
          </a:p>
        </p:txBody>
      </p:sp>
      <p:pic>
        <p:nvPicPr>
          <p:cNvPr id="2050" name="Picture 2" descr="Image result for simple">
            <a:extLst>
              <a:ext uri="{FF2B5EF4-FFF2-40B4-BE49-F238E27FC236}">
                <a16:creationId xmlns:a16="http://schemas.microsoft.com/office/drawing/2014/main" id="{226183EE-E2A6-47A1-9740-3C66A5D83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22" y="4456771"/>
            <a:ext cx="3390031" cy="18808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owerful">
            <a:extLst>
              <a:ext uri="{FF2B5EF4-FFF2-40B4-BE49-F238E27FC236}">
                <a16:creationId xmlns:a16="http://schemas.microsoft.com/office/drawing/2014/main" id="{29A922A0-123E-48ED-8C68-395670ADD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0" y="254265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E7703F-5904-4A88-AECB-FB8D17511F8C}"/>
              </a:ext>
            </a:extLst>
          </p:cNvPr>
          <p:cNvPicPr>
            <a:picLocks noChangeAspect="1"/>
          </p:cNvPicPr>
          <p:nvPr/>
        </p:nvPicPr>
        <p:blipFill>
          <a:blip r:embed="rId4"/>
          <a:stretch>
            <a:fillRect/>
          </a:stretch>
        </p:blipFill>
        <p:spPr>
          <a:xfrm>
            <a:off x="457200" y="920106"/>
            <a:ext cx="5009298" cy="1873894"/>
          </a:xfrm>
          <a:prstGeom prst="rect">
            <a:avLst/>
          </a:prstGeom>
        </p:spPr>
      </p:pic>
    </p:spTree>
    <p:extLst>
      <p:ext uri="{BB962C8B-B14F-4D97-AF65-F5344CB8AC3E}">
        <p14:creationId xmlns:p14="http://schemas.microsoft.com/office/powerpoint/2010/main" val="389165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378153" y="1090085"/>
            <a:ext cx="6503910" cy="1547813"/>
          </a:xfrm>
        </p:spPr>
        <p:txBody>
          <a:bodyPr/>
          <a:lstStyle/>
          <a:p>
            <a:r>
              <a:rPr lang="en-US" dirty="0"/>
              <a:t>Contraceptive Method Choice Data Set </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741680" y="2900866"/>
            <a:ext cx="5608230" cy="528134"/>
          </a:xfrm>
        </p:spPr>
        <p:txBody>
          <a:bodyPr/>
          <a:lstStyle/>
          <a:p>
            <a:pPr marL="342900" indent="-342900">
              <a:buFont typeface="Arial" panose="020B0604020202020204" pitchFamily="34" charset="0"/>
              <a:buChar char="•"/>
            </a:pPr>
            <a:r>
              <a:rPr lang="en-US" sz="2000" dirty="0"/>
              <a:t>This dataset is a subset of the 1987 National Indonesia Contraceptive Prevalence Survey. The samples are married women who were either not pregnant or do not know if they were at the time of interview. It contains 1473 person data in a single file.</a:t>
            </a:r>
          </a:p>
          <a:p>
            <a:endParaRPr lang="en-US" sz="2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7801097" y="1"/>
            <a:ext cx="4389475" cy="6677644"/>
          </a:xfrm>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Random Forest Classifier</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360000" y="1214698"/>
            <a:ext cx="4414795" cy="360000"/>
          </a:xfrm>
        </p:spPr>
        <p:txBody>
          <a:bodyPr/>
          <a:lstStyle/>
          <a:p>
            <a:r>
              <a:rPr lang="en-US" dirty="0"/>
              <a:t>Configuration</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20</a:t>
            </a:fld>
            <a:endParaRPr lang="en-US" dirty="0"/>
          </a:p>
        </p:txBody>
      </p:sp>
      <p:pic>
        <p:nvPicPr>
          <p:cNvPr id="14" name="Picture 13">
            <a:extLst>
              <a:ext uri="{FF2B5EF4-FFF2-40B4-BE49-F238E27FC236}">
                <a16:creationId xmlns:a16="http://schemas.microsoft.com/office/drawing/2014/main" id="{C71209EC-67EF-4BA2-8763-67AF2BC2F7CC}"/>
              </a:ext>
            </a:extLst>
          </p:cNvPr>
          <p:cNvPicPr>
            <a:picLocks noChangeAspect="1"/>
          </p:cNvPicPr>
          <p:nvPr/>
        </p:nvPicPr>
        <p:blipFill>
          <a:blip r:embed="rId2"/>
          <a:stretch>
            <a:fillRect/>
          </a:stretch>
        </p:blipFill>
        <p:spPr>
          <a:xfrm>
            <a:off x="198075" y="1789473"/>
            <a:ext cx="4414795" cy="567140"/>
          </a:xfrm>
          <a:prstGeom prst="rect">
            <a:avLst/>
          </a:prstGeom>
        </p:spPr>
      </p:pic>
      <p:pic>
        <p:nvPicPr>
          <p:cNvPr id="15" name="Picture 14">
            <a:extLst>
              <a:ext uri="{FF2B5EF4-FFF2-40B4-BE49-F238E27FC236}">
                <a16:creationId xmlns:a16="http://schemas.microsoft.com/office/drawing/2014/main" id="{B492472A-316E-4A02-B22B-048E69FADDCA}"/>
              </a:ext>
            </a:extLst>
          </p:cNvPr>
          <p:cNvPicPr>
            <a:picLocks noChangeAspect="1"/>
          </p:cNvPicPr>
          <p:nvPr/>
        </p:nvPicPr>
        <p:blipFill>
          <a:blip r:embed="rId3"/>
          <a:stretch>
            <a:fillRect/>
          </a:stretch>
        </p:blipFill>
        <p:spPr>
          <a:xfrm>
            <a:off x="198075" y="2458528"/>
            <a:ext cx="4531311" cy="658491"/>
          </a:xfrm>
          <a:prstGeom prst="rect">
            <a:avLst/>
          </a:prstGeom>
        </p:spPr>
      </p:pic>
      <p:pic>
        <p:nvPicPr>
          <p:cNvPr id="16" name="Picture 15">
            <a:extLst>
              <a:ext uri="{FF2B5EF4-FFF2-40B4-BE49-F238E27FC236}">
                <a16:creationId xmlns:a16="http://schemas.microsoft.com/office/drawing/2014/main" id="{5B30A3A1-1EEE-45E4-9B54-6B20DF4332FD}"/>
              </a:ext>
            </a:extLst>
          </p:cNvPr>
          <p:cNvPicPr>
            <a:picLocks noChangeAspect="1"/>
          </p:cNvPicPr>
          <p:nvPr/>
        </p:nvPicPr>
        <p:blipFill>
          <a:blip r:embed="rId4"/>
          <a:stretch>
            <a:fillRect/>
          </a:stretch>
        </p:blipFill>
        <p:spPr>
          <a:xfrm>
            <a:off x="140925" y="3332523"/>
            <a:ext cx="4390084" cy="567140"/>
          </a:xfrm>
          <a:prstGeom prst="rect">
            <a:avLst/>
          </a:prstGeom>
        </p:spPr>
      </p:pic>
    </p:spTree>
    <p:extLst>
      <p:ext uri="{BB962C8B-B14F-4D97-AF65-F5344CB8AC3E}">
        <p14:creationId xmlns:p14="http://schemas.microsoft.com/office/powerpoint/2010/main" val="414555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Final Report</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21</a:t>
            </a:fld>
            <a:endParaRPr lang="en-US" dirty="0"/>
          </a:p>
        </p:txBody>
      </p:sp>
      <p:pic>
        <p:nvPicPr>
          <p:cNvPr id="9" name="Picture 8">
            <a:extLst>
              <a:ext uri="{FF2B5EF4-FFF2-40B4-BE49-F238E27FC236}">
                <a16:creationId xmlns:a16="http://schemas.microsoft.com/office/drawing/2014/main" id="{2CAEBA21-2D91-4C12-ADCA-CDDF33DF2DD3}"/>
              </a:ext>
            </a:extLst>
          </p:cNvPr>
          <p:cNvPicPr>
            <a:picLocks noChangeAspect="1"/>
          </p:cNvPicPr>
          <p:nvPr/>
        </p:nvPicPr>
        <p:blipFill>
          <a:blip r:embed="rId2"/>
          <a:stretch>
            <a:fillRect/>
          </a:stretch>
        </p:blipFill>
        <p:spPr>
          <a:xfrm>
            <a:off x="360000" y="1117498"/>
            <a:ext cx="7093982" cy="4892777"/>
          </a:xfrm>
          <a:prstGeom prst="rect">
            <a:avLst/>
          </a:prstGeom>
        </p:spPr>
      </p:pic>
      <p:sp>
        <p:nvSpPr>
          <p:cNvPr id="11" name="Text Placeholder 10">
            <a:extLst>
              <a:ext uri="{FF2B5EF4-FFF2-40B4-BE49-F238E27FC236}">
                <a16:creationId xmlns:a16="http://schemas.microsoft.com/office/drawing/2014/main" id="{4FA38E8E-9545-4621-9284-E896EB913E3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9989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Other Possible Approaches</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906100" y="1567966"/>
            <a:ext cx="4414795" cy="360000"/>
          </a:xfrm>
        </p:spPr>
        <p:txBody>
          <a:bodyPr/>
          <a:lstStyle/>
          <a:p>
            <a:r>
              <a:rPr lang="en-US" dirty="0"/>
              <a:t>Combining features</a:t>
            </a: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6096000"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6799304" y="1567966"/>
            <a:ext cx="4414795" cy="360000"/>
          </a:xfrm>
        </p:spPr>
        <p:txBody>
          <a:bodyPr/>
          <a:lstStyle/>
          <a:p>
            <a:r>
              <a:rPr lang="en-US" dirty="0"/>
              <a:t>Ensemble Learning</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799300" y="2609397"/>
            <a:ext cx="4414799" cy="2109400"/>
          </a:xfrm>
        </p:spPr>
        <p:txBody>
          <a:bodyPr/>
          <a:lstStyle/>
          <a:p>
            <a:r>
              <a:rPr lang="en-US" dirty="0"/>
              <a:t>The goal of </a:t>
            </a:r>
            <a:r>
              <a:rPr lang="en-US" b="1" dirty="0"/>
              <a:t>ensemble methods</a:t>
            </a:r>
            <a:r>
              <a:rPr lang="en-US" dirty="0"/>
              <a:t> is to combine the predictions of several base estimators built with a given learning algorithm in order to improve generalizability / robustness over a single estimator.</a:t>
            </a:r>
          </a:p>
          <a:p>
            <a:r>
              <a:rPr lang="en-US" noProof="1"/>
              <a:t>Example: Adaboost.</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22</a:t>
            </a:fld>
            <a:endParaRPr lang="en-US" dirty="0"/>
          </a:p>
        </p:txBody>
      </p:sp>
      <p:pic>
        <p:nvPicPr>
          <p:cNvPr id="1026" name="Picture 2" descr="Image result for classification">
            <a:extLst>
              <a:ext uri="{FF2B5EF4-FFF2-40B4-BE49-F238E27FC236}">
                <a16:creationId xmlns:a16="http://schemas.microsoft.com/office/drawing/2014/main" id="{ADECEDDF-4FDE-42A0-8420-41B2655FEA2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06100" y="2186539"/>
            <a:ext cx="4845726" cy="272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1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563130" y="1109813"/>
            <a:ext cx="4383864" cy="2387531"/>
          </a:xfrm>
        </p:spPr>
        <p:txBody>
          <a:bodyPr/>
          <a:lstStyle/>
          <a:p>
            <a:r>
              <a:rPr lang="en-US" dirty="0"/>
              <a:t>Thank You</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2569917" y="5748187"/>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F4AA1F49-D452-4681-87F5-F29688132EDE}"/>
              </a:ext>
            </a:extLst>
          </p:cNvPr>
          <p:cNvSpPr>
            <a:spLocks noGrp="1"/>
          </p:cNvSpPr>
          <p:nvPr>
            <p:ph type="pic" sz="quarter" idx="14"/>
          </p:nvPr>
        </p:nvSpPr>
        <p:spPr/>
      </p:sp>
      <p:pic>
        <p:nvPicPr>
          <p:cNvPr id="2052" name="Picture 4" descr="Image result for data science">
            <a:extLst>
              <a:ext uri="{FF2B5EF4-FFF2-40B4-BE49-F238E27FC236}">
                <a16:creationId xmlns:a16="http://schemas.microsoft.com/office/drawing/2014/main" id="{23037ED6-3F9C-4BDA-9167-C98C58A6B7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67" r="24606"/>
          <a:stretch/>
        </p:blipFill>
        <p:spPr bwMode="auto">
          <a:xfrm>
            <a:off x="4757121" y="1"/>
            <a:ext cx="7433451" cy="66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Preprocessing Data</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363" y="900000"/>
            <a:ext cx="6992937" cy="540362"/>
          </a:xfrm>
        </p:spPr>
        <p:txBody>
          <a:bodyPr/>
          <a:lstStyle/>
          <a:p>
            <a:r>
              <a:rPr lang="en-US" sz="2800" dirty="0"/>
              <a:t>Dataset Summary</a:t>
            </a:r>
            <a:endParaRPr lang="en-US" sz="2800"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r>
              <a:rPr lang="en-US" dirty="0"/>
              <a:t>Number of Instances: 1473</a:t>
            </a:r>
          </a:p>
          <a:p>
            <a:r>
              <a:rPr lang="en-US" dirty="0"/>
              <a:t>Number of Attributes: 9 (excluding the class label)</a:t>
            </a:r>
          </a:p>
          <a:p>
            <a:r>
              <a:rPr lang="en-US" dirty="0"/>
              <a:t>Number of class </a:t>
            </a:r>
            <a:r>
              <a:rPr lang="en-US" dirty="0" err="1"/>
              <a:t>lables</a:t>
            </a:r>
            <a:r>
              <a:rPr lang="en-US" dirty="0"/>
              <a:t>: 3</a:t>
            </a:r>
          </a:p>
          <a:p>
            <a:pPr lvl="1"/>
            <a:r>
              <a:rPr lang="en-US" dirty="0"/>
              <a:t>1= No-use</a:t>
            </a:r>
          </a:p>
          <a:p>
            <a:pPr lvl="1"/>
            <a:r>
              <a:rPr lang="en-US" dirty="0"/>
              <a:t>2= Long-term</a:t>
            </a:r>
          </a:p>
          <a:p>
            <a:pPr lvl="1"/>
            <a:r>
              <a:rPr lang="en-US" dirty="0"/>
              <a:t>3= Short-term</a:t>
            </a:r>
          </a:p>
          <a:p>
            <a:r>
              <a:rPr lang="en-US" dirty="0"/>
              <a:t>Missing attributes values: none</a:t>
            </a:r>
          </a:p>
          <a:p>
            <a:r>
              <a:rPr lang="en-US" dirty="0"/>
              <a:t>Attribute Characteristics: Categorical, Integer.</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Preprocessing Data</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dirty="0"/>
              <a:t>Techniques &amp; Tools</a:t>
            </a:r>
            <a:endParaRPr lang="en-US"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r>
              <a:rPr lang="en-US" dirty="0" err="1"/>
              <a:t>Scikit</a:t>
            </a:r>
            <a:r>
              <a:rPr lang="en-US" dirty="0"/>
              <a:t> Learn</a:t>
            </a:r>
          </a:p>
          <a:p>
            <a:pPr lvl="1"/>
            <a:r>
              <a:rPr lang="en-US" dirty="0" err="1"/>
              <a:t>MinMaxScaler</a:t>
            </a:r>
            <a:r>
              <a:rPr lang="en-US" dirty="0"/>
              <a:t>, Normalizer, </a:t>
            </a:r>
            <a:r>
              <a:rPr lang="en-US" dirty="0" err="1"/>
              <a:t>StandardScaler</a:t>
            </a:r>
            <a:r>
              <a:rPr lang="en-US" dirty="0"/>
              <a:t> – scaling data</a:t>
            </a:r>
          </a:p>
          <a:p>
            <a:pPr lvl="1"/>
            <a:r>
              <a:rPr lang="en-US" dirty="0" err="1"/>
              <a:t>Kfold</a:t>
            </a:r>
            <a:r>
              <a:rPr lang="en-US" dirty="0"/>
              <a:t> – k fold crossing validation</a:t>
            </a:r>
          </a:p>
          <a:p>
            <a:pPr lvl="1"/>
            <a:r>
              <a:rPr lang="en-US" dirty="0"/>
              <a:t>Confusion Matrix, Classification Report – visualize testing </a:t>
            </a:r>
            <a:r>
              <a:rPr lang="en-US" dirty="0" err="1"/>
              <a:t>resul</a:t>
            </a:r>
            <a:endParaRPr lang="en-US" dirty="0"/>
          </a:p>
          <a:p>
            <a:pPr lvl="1"/>
            <a:r>
              <a:rPr lang="en-US" dirty="0" err="1"/>
              <a:t>MLPClassifier</a:t>
            </a:r>
            <a:r>
              <a:rPr lang="en-US" dirty="0"/>
              <a:t> – Neural Network</a:t>
            </a:r>
          </a:p>
          <a:p>
            <a:pPr lvl="1"/>
            <a:r>
              <a:rPr lang="en-US" dirty="0"/>
              <a:t>K Neighbors Classifier – KNN</a:t>
            </a:r>
          </a:p>
          <a:p>
            <a:pPr lvl="1"/>
            <a:r>
              <a:rPr lang="en-US" dirty="0"/>
              <a:t>Random Forest Classifier – Random Forest</a:t>
            </a:r>
          </a:p>
          <a:p>
            <a:pPr lvl="1"/>
            <a:r>
              <a:rPr lang="en-US" dirty="0"/>
              <a:t>SVC – Support Vector Machine</a:t>
            </a:r>
          </a:p>
          <a:p>
            <a:pPr lvl="1"/>
            <a:r>
              <a:rPr lang="en-US" dirty="0"/>
              <a:t>Grid </a:t>
            </a:r>
            <a:r>
              <a:rPr lang="en-US" dirty="0" err="1"/>
              <a:t>SearchCV</a:t>
            </a:r>
            <a:r>
              <a:rPr lang="en-US" dirty="0"/>
              <a:t> – training data with a list of parameters for optimization</a:t>
            </a:r>
          </a:p>
          <a:p>
            <a:r>
              <a:rPr lang="en-US" dirty="0"/>
              <a:t>Imbalance Learn SMOTE – deal with oversampling</a:t>
            </a:r>
          </a:p>
          <a:p>
            <a:r>
              <a:rPr lang="en-US" dirty="0"/>
              <a:t>Others: Pandas, </a:t>
            </a:r>
            <a:r>
              <a:rPr lang="en-US" dirty="0" err="1"/>
              <a:t>Numpy</a:t>
            </a:r>
            <a:r>
              <a:rPr lang="en-US" dirty="0"/>
              <a:t>, Seaborn, </a:t>
            </a:r>
            <a:r>
              <a:rPr lang="en-US" dirty="0" err="1"/>
              <a:t>Matplot</a:t>
            </a:r>
            <a:r>
              <a:rPr lang="en-US" dirty="0"/>
              <a:t> Library.</a:t>
            </a:r>
          </a:p>
          <a:p>
            <a:r>
              <a:rPr lang="en-US" dirty="0"/>
              <a:t>Programming Language: Python</a:t>
            </a:r>
          </a:p>
          <a:p>
            <a:r>
              <a:rPr lang="en-US" dirty="0"/>
              <a:t>Cloud Service: Google </a:t>
            </a:r>
            <a:r>
              <a:rPr lang="en-US" dirty="0" err="1"/>
              <a:t>Colab</a:t>
            </a:r>
            <a:r>
              <a:rPr lang="en-US" dirty="0"/>
              <a:t>.</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212839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Preprocessing Data</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7940841" y="900000"/>
            <a:ext cx="6992937" cy="360362"/>
          </a:xfrm>
        </p:spPr>
        <p:txBody>
          <a:bodyPr/>
          <a:lstStyle/>
          <a:p>
            <a:r>
              <a:rPr lang="en-US" noProof="1"/>
              <a:t>Correlation Checking</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7940841" y="1311727"/>
            <a:ext cx="4019495" cy="5169284"/>
          </a:xfrm>
        </p:spPr>
        <p:txBody>
          <a:bodyPr/>
          <a:lstStyle/>
          <a:p>
            <a:pPr marL="0" indent="0">
              <a:buNone/>
            </a:pPr>
            <a:r>
              <a:rPr lang="en-US" dirty="0"/>
              <a:t>We need to check the correlation of features by plotting the correlation matrix.</a:t>
            </a:r>
          </a:p>
          <a:p>
            <a:pPr marL="0" indent="0">
              <a:buNone/>
            </a:pPr>
            <a:r>
              <a:rPr lang="en-US" sz="2100" dirty="0"/>
              <a:t>Conclusion:</a:t>
            </a:r>
          </a:p>
          <a:p>
            <a:pPr marL="0" indent="0">
              <a:buNone/>
            </a:pPr>
            <a:r>
              <a:rPr lang="en-US" dirty="0"/>
              <a:t>From the correlation matrix above, it shows clearly that there is not any pair features which are highly correlated together. So, we can keep all features.</a:t>
            </a:r>
          </a:p>
          <a:p>
            <a:endParaRPr lang="en-US" sz="2100"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5</a:t>
            </a:fld>
            <a:endParaRPr lang="en-US" dirty="0"/>
          </a:p>
        </p:txBody>
      </p:sp>
      <p:pic>
        <p:nvPicPr>
          <p:cNvPr id="28" name="Picture 27">
            <a:extLst>
              <a:ext uri="{FF2B5EF4-FFF2-40B4-BE49-F238E27FC236}">
                <a16:creationId xmlns:a16="http://schemas.microsoft.com/office/drawing/2014/main" id="{D93C3894-5B2F-4AF7-858E-5CE1D2C516E6}"/>
              </a:ext>
            </a:extLst>
          </p:cNvPr>
          <p:cNvPicPr>
            <a:picLocks noChangeAspect="1"/>
          </p:cNvPicPr>
          <p:nvPr/>
        </p:nvPicPr>
        <p:blipFill>
          <a:blip r:embed="rId2"/>
          <a:stretch>
            <a:fillRect/>
          </a:stretch>
        </p:blipFill>
        <p:spPr>
          <a:xfrm>
            <a:off x="360000" y="946986"/>
            <a:ext cx="6648450" cy="5534025"/>
          </a:xfrm>
          <a:prstGeom prst="rect">
            <a:avLst/>
          </a:prstGeom>
        </p:spPr>
      </p:pic>
    </p:spTree>
    <p:extLst>
      <p:ext uri="{BB962C8B-B14F-4D97-AF65-F5344CB8AC3E}">
        <p14:creationId xmlns:p14="http://schemas.microsoft.com/office/powerpoint/2010/main" val="348257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Histogram Plots for Feature’s Distributions</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6</a:t>
            </a:fld>
            <a:endParaRPr lang="en-US"/>
          </a:p>
        </p:txBody>
      </p:sp>
      <p:pic>
        <p:nvPicPr>
          <p:cNvPr id="17" name="Picture 16">
            <a:extLst>
              <a:ext uri="{FF2B5EF4-FFF2-40B4-BE49-F238E27FC236}">
                <a16:creationId xmlns:a16="http://schemas.microsoft.com/office/drawing/2014/main" id="{71C75CD9-482A-490E-8265-AC92FEB8091E}"/>
              </a:ext>
            </a:extLst>
          </p:cNvPr>
          <p:cNvPicPr>
            <a:picLocks noChangeAspect="1"/>
          </p:cNvPicPr>
          <p:nvPr/>
        </p:nvPicPr>
        <p:blipFill>
          <a:blip r:embed="rId2"/>
          <a:stretch>
            <a:fillRect/>
          </a:stretch>
        </p:blipFill>
        <p:spPr>
          <a:xfrm>
            <a:off x="2779793" y="1600347"/>
            <a:ext cx="2324100" cy="2257425"/>
          </a:xfrm>
          <a:prstGeom prst="rect">
            <a:avLst/>
          </a:prstGeom>
        </p:spPr>
      </p:pic>
      <p:pic>
        <p:nvPicPr>
          <p:cNvPr id="18" name="Picture 17">
            <a:extLst>
              <a:ext uri="{FF2B5EF4-FFF2-40B4-BE49-F238E27FC236}">
                <a16:creationId xmlns:a16="http://schemas.microsoft.com/office/drawing/2014/main" id="{E010627D-F565-4291-B5EB-C1F1C270A489}"/>
              </a:ext>
            </a:extLst>
          </p:cNvPr>
          <p:cNvPicPr>
            <a:picLocks noChangeAspect="1"/>
          </p:cNvPicPr>
          <p:nvPr/>
        </p:nvPicPr>
        <p:blipFill>
          <a:blip r:embed="rId3"/>
          <a:stretch>
            <a:fillRect/>
          </a:stretch>
        </p:blipFill>
        <p:spPr>
          <a:xfrm>
            <a:off x="5175165" y="1600347"/>
            <a:ext cx="2228850" cy="2266950"/>
          </a:xfrm>
          <a:prstGeom prst="rect">
            <a:avLst/>
          </a:prstGeom>
        </p:spPr>
      </p:pic>
      <p:pic>
        <p:nvPicPr>
          <p:cNvPr id="19" name="Picture 18">
            <a:extLst>
              <a:ext uri="{FF2B5EF4-FFF2-40B4-BE49-F238E27FC236}">
                <a16:creationId xmlns:a16="http://schemas.microsoft.com/office/drawing/2014/main" id="{C05A6CF2-BA7C-4F4D-9CF7-FEC37D7A9F38}"/>
              </a:ext>
            </a:extLst>
          </p:cNvPr>
          <p:cNvPicPr>
            <a:picLocks noChangeAspect="1"/>
          </p:cNvPicPr>
          <p:nvPr/>
        </p:nvPicPr>
        <p:blipFill>
          <a:blip r:embed="rId4"/>
          <a:stretch>
            <a:fillRect/>
          </a:stretch>
        </p:blipFill>
        <p:spPr>
          <a:xfrm>
            <a:off x="442744" y="1600347"/>
            <a:ext cx="2409825" cy="2238375"/>
          </a:xfrm>
          <a:prstGeom prst="rect">
            <a:avLst/>
          </a:prstGeom>
        </p:spPr>
      </p:pic>
      <p:pic>
        <p:nvPicPr>
          <p:cNvPr id="20" name="Picture 19">
            <a:extLst>
              <a:ext uri="{FF2B5EF4-FFF2-40B4-BE49-F238E27FC236}">
                <a16:creationId xmlns:a16="http://schemas.microsoft.com/office/drawing/2014/main" id="{1BBB3198-11EC-40CE-9C33-810A5DC88EC2}"/>
              </a:ext>
            </a:extLst>
          </p:cNvPr>
          <p:cNvPicPr>
            <a:picLocks noChangeAspect="1"/>
          </p:cNvPicPr>
          <p:nvPr/>
        </p:nvPicPr>
        <p:blipFill>
          <a:blip r:embed="rId5"/>
          <a:stretch>
            <a:fillRect/>
          </a:stretch>
        </p:blipFill>
        <p:spPr>
          <a:xfrm>
            <a:off x="7363825" y="1600347"/>
            <a:ext cx="2247900" cy="2228850"/>
          </a:xfrm>
          <a:prstGeom prst="rect">
            <a:avLst/>
          </a:prstGeom>
        </p:spPr>
      </p:pic>
      <p:pic>
        <p:nvPicPr>
          <p:cNvPr id="26" name="Picture 25">
            <a:extLst>
              <a:ext uri="{FF2B5EF4-FFF2-40B4-BE49-F238E27FC236}">
                <a16:creationId xmlns:a16="http://schemas.microsoft.com/office/drawing/2014/main" id="{952F91B8-D7C3-4307-B81C-74057F06E4C8}"/>
              </a:ext>
            </a:extLst>
          </p:cNvPr>
          <p:cNvPicPr>
            <a:picLocks noChangeAspect="1"/>
          </p:cNvPicPr>
          <p:nvPr/>
        </p:nvPicPr>
        <p:blipFill>
          <a:blip r:embed="rId6"/>
          <a:stretch>
            <a:fillRect/>
          </a:stretch>
        </p:blipFill>
        <p:spPr>
          <a:xfrm>
            <a:off x="9498375" y="1600347"/>
            <a:ext cx="2333625" cy="2219325"/>
          </a:xfrm>
          <a:prstGeom prst="rect">
            <a:avLst/>
          </a:prstGeom>
        </p:spPr>
      </p:pic>
      <p:pic>
        <p:nvPicPr>
          <p:cNvPr id="34" name="Picture 33">
            <a:extLst>
              <a:ext uri="{FF2B5EF4-FFF2-40B4-BE49-F238E27FC236}">
                <a16:creationId xmlns:a16="http://schemas.microsoft.com/office/drawing/2014/main" id="{7DEC3C82-2490-4AF8-9D85-ED7BC64E03A5}"/>
              </a:ext>
            </a:extLst>
          </p:cNvPr>
          <p:cNvPicPr>
            <a:picLocks noChangeAspect="1"/>
          </p:cNvPicPr>
          <p:nvPr/>
        </p:nvPicPr>
        <p:blipFill>
          <a:blip r:embed="rId7"/>
          <a:stretch>
            <a:fillRect/>
          </a:stretch>
        </p:blipFill>
        <p:spPr>
          <a:xfrm>
            <a:off x="442744" y="4313508"/>
            <a:ext cx="2324100" cy="2238375"/>
          </a:xfrm>
          <a:prstGeom prst="rect">
            <a:avLst/>
          </a:prstGeom>
        </p:spPr>
      </p:pic>
      <p:pic>
        <p:nvPicPr>
          <p:cNvPr id="35" name="chart">
            <a:extLst>
              <a:ext uri="{FF2B5EF4-FFF2-40B4-BE49-F238E27FC236}">
                <a16:creationId xmlns:a16="http://schemas.microsoft.com/office/drawing/2014/main" id="{0C0458F9-000E-4456-BCDA-3FF530E06B6B}"/>
              </a:ext>
            </a:extLst>
          </p:cNvPr>
          <p:cNvPicPr>
            <a:picLocks noChangeAspect="1"/>
          </p:cNvPicPr>
          <p:nvPr/>
        </p:nvPicPr>
        <p:blipFill>
          <a:blip r:embed="rId8"/>
          <a:stretch>
            <a:fillRect/>
          </a:stretch>
        </p:blipFill>
        <p:spPr>
          <a:xfrm>
            <a:off x="2849060" y="4361634"/>
            <a:ext cx="2285714" cy="2180952"/>
          </a:xfrm>
          <a:prstGeom prst="rect">
            <a:avLst/>
          </a:prstGeom>
        </p:spPr>
      </p:pic>
      <p:pic>
        <p:nvPicPr>
          <p:cNvPr id="36" name="chart">
            <a:extLst>
              <a:ext uri="{FF2B5EF4-FFF2-40B4-BE49-F238E27FC236}">
                <a16:creationId xmlns:a16="http://schemas.microsoft.com/office/drawing/2014/main" id="{3A2958E4-95C3-45E5-87AA-3CDAE3958A2B}"/>
              </a:ext>
            </a:extLst>
          </p:cNvPr>
          <p:cNvPicPr>
            <a:picLocks noChangeAspect="1"/>
          </p:cNvPicPr>
          <p:nvPr/>
        </p:nvPicPr>
        <p:blipFill>
          <a:blip r:embed="rId9"/>
          <a:stretch>
            <a:fillRect/>
          </a:stretch>
        </p:blipFill>
        <p:spPr>
          <a:xfrm>
            <a:off x="5090537" y="4297466"/>
            <a:ext cx="2342857" cy="2266667"/>
          </a:xfrm>
          <a:prstGeom prst="rect">
            <a:avLst/>
          </a:prstGeom>
        </p:spPr>
      </p:pic>
      <p:pic>
        <p:nvPicPr>
          <p:cNvPr id="5" name="Picture 4">
            <a:extLst>
              <a:ext uri="{FF2B5EF4-FFF2-40B4-BE49-F238E27FC236}">
                <a16:creationId xmlns:a16="http://schemas.microsoft.com/office/drawing/2014/main" id="{FA8C9024-3F04-42A5-8D80-1A1885286974}"/>
              </a:ext>
            </a:extLst>
          </p:cNvPr>
          <p:cNvPicPr>
            <a:picLocks noChangeAspect="1"/>
          </p:cNvPicPr>
          <p:nvPr/>
        </p:nvPicPr>
        <p:blipFill>
          <a:blip r:embed="rId10"/>
          <a:stretch>
            <a:fillRect/>
          </a:stretch>
        </p:blipFill>
        <p:spPr>
          <a:xfrm>
            <a:off x="7432987" y="4285161"/>
            <a:ext cx="2324100" cy="2257425"/>
          </a:xfrm>
          <a:prstGeom prst="rect">
            <a:avLst/>
          </a:prstGeom>
        </p:spPr>
      </p:pic>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2" y="964168"/>
            <a:ext cx="6992573" cy="652547"/>
          </a:xfrm>
        </p:spPr>
        <p:txBody>
          <a:bodyPr/>
          <a:lstStyle/>
          <a:p>
            <a:r>
              <a:rPr lang="en-US" dirty="0"/>
              <a:t>Next, we would like to see how the feature's distribution in the followed figures.</a:t>
            </a:r>
            <a:endParaRPr lang="en-US" noProof="1"/>
          </a:p>
        </p:txBody>
      </p:sp>
    </p:spTree>
    <p:extLst>
      <p:ext uri="{BB962C8B-B14F-4D97-AF65-F5344CB8AC3E}">
        <p14:creationId xmlns:p14="http://schemas.microsoft.com/office/powerpoint/2010/main" val="385582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Outliner Removal</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a:p>
        </p:txBody>
      </p:sp>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1" y="964168"/>
            <a:ext cx="11058663" cy="652547"/>
          </a:xfrm>
        </p:spPr>
        <p:txBody>
          <a:bodyPr/>
          <a:lstStyle/>
          <a:p>
            <a:r>
              <a:rPr lang="en-US" dirty="0"/>
              <a:t>We need to go to check the outlier of data before use. Because the noise of data can affect deeply to the final performance of model. We plot the outlier of each feature in the figures as follows.</a:t>
            </a:r>
            <a:endParaRPr lang="en-US" noProof="1"/>
          </a:p>
        </p:txBody>
      </p:sp>
      <p:pic>
        <p:nvPicPr>
          <p:cNvPr id="3" name="Picture 2">
            <a:extLst>
              <a:ext uri="{FF2B5EF4-FFF2-40B4-BE49-F238E27FC236}">
                <a16:creationId xmlns:a16="http://schemas.microsoft.com/office/drawing/2014/main" id="{6B9B0FD0-BA7A-423B-8780-90C521E48F8B}"/>
              </a:ext>
            </a:extLst>
          </p:cNvPr>
          <p:cNvPicPr>
            <a:picLocks noChangeAspect="1"/>
          </p:cNvPicPr>
          <p:nvPr/>
        </p:nvPicPr>
        <p:blipFill>
          <a:blip r:embed="rId2"/>
          <a:stretch>
            <a:fillRect/>
          </a:stretch>
        </p:blipFill>
        <p:spPr>
          <a:xfrm>
            <a:off x="45032" y="1692915"/>
            <a:ext cx="2390775" cy="2257425"/>
          </a:xfrm>
          <a:prstGeom prst="rect">
            <a:avLst/>
          </a:prstGeom>
        </p:spPr>
      </p:pic>
      <p:pic>
        <p:nvPicPr>
          <p:cNvPr id="6" name="Picture 5">
            <a:extLst>
              <a:ext uri="{FF2B5EF4-FFF2-40B4-BE49-F238E27FC236}">
                <a16:creationId xmlns:a16="http://schemas.microsoft.com/office/drawing/2014/main" id="{AFDEB838-DEBA-4CE9-91C2-4776B1645E1A}"/>
              </a:ext>
            </a:extLst>
          </p:cNvPr>
          <p:cNvPicPr>
            <a:picLocks noChangeAspect="1"/>
          </p:cNvPicPr>
          <p:nvPr/>
        </p:nvPicPr>
        <p:blipFill>
          <a:blip r:embed="rId3"/>
          <a:stretch>
            <a:fillRect/>
          </a:stretch>
        </p:blipFill>
        <p:spPr>
          <a:xfrm>
            <a:off x="2472681" y="1776359"/>
            <a:ext cx="2428875" cy="2190750"/>
          </a:xfrm>
          <a:prstGeom prst="rect">
            <a:avLst/>
          </a:prstGeom>
        </p:spPr>
      </p:pic>
      <p:pic>
        <p:nvPicPr>
          <p:cNvPr id="7" name="Picture 6">
            <a:extLst>
              <a:ext uri="{FF2B5EF4-FFF2-40B4-BE49-F238E27FC236}">
                <a16:creationId xmlns:a16="http://schemas.microsoft.com/office/drawing/2014/main" id="{C3713832-DABC-4DB6-B2A6-33C5B2A02C83}"/>
              </a:ext>
            </a:extLst>
          </p:cNvPr>
          <p:cNvPicPr>
            <a:picLocks noChangeAspect="1"/>
          </p:cNvPicPr>
          <p:nvPr/>
        </p:nvPicPr>
        <p:blipFill>
          <a:blip r:embed="rId4"/>
          <a:stretch>
            <a:fillRect/>
          </a:stretch>
        </p:blipFill>
        <p:spPr>
          <a:xfrm>
            <a:off x="4829976" y="1803626"/>
            <a:ext cx="2466975" cy="2190750"/>
          </a:xfrm>
          <a:prstGeom prst="rect">
            <a:avLst/>
          </a:prstGeom>
        </p:spPr>
      </p:pic>
      <p:pic>
        <p:nvPicPr>
          <p:cNvPr id="8" name="Picture 7">
            <a:extLst>
              <a:ext uri="{FF2B5EF4-FFF2-40B4-BE49-F238E27FC236}">
                <a16:creationId xmlns:a16="http://schemas.microsoft.com/office/drawing/2014/main" id="{B1894DFB-0F76-4702-97D1-27FFA12BEC31}"/>
              </a:ext>
            </a:extLst>
          </p:cNvPr>
          <p:cNvPicPr>
            <a:picLocks noChangeAspect="1"/>
          </p:cNvPicPr>
          <p:nvPr/>
        </p:nvPicPr>
        <p:blipFill>
          <a:blip r:embed="rId5"/>
          <a:stretch>
            <a:fillRect/>
          </a:stretch>
        </p:blipFill>
        <p:spPr>
          <a:xfrm>
            <a:off x="7240483" y="1775051"/>
            <a:ext cx="2486025" cy="2219325"/>
          </a:xfrm>
          <a:prstGeom prst="rect">
            <a:avLst/>
          </a:prstGeom>
        </p:spPr>
      </p:pic>
      <p:pic>
        <p:nvPicPr>
          <p:cNvPr id="9" name="Picture 8">
            <a:extLst>
              <a:ext uri="{FF2B5EF4-FFF2-40B4-BE49-F238E27FC236}">
                <a16:creationId xmlns:a16="http://schemas.microsoft.com/office/drawing/2014/main" id="{85A97AC0-0DC1-48BF-8ADD-706629FF952D}"/>
              </a:ext>
            </a:extLst>
          </p:cNvPr>
          <p:cNvPicPr>
            <a:picLocks noChangeAspect="1"/>
          </p:cNvPicPr>
          <p:nvPr/>
        </p:nvPicPr>
        <p:blipFill>
          <a:blip r:embed="rId6"/>
          <a:stretch>
            <a:fillRect/>
          </a:stretch>
        </p:blipFill>
        <p:spPr>
          <a:xfrm>
            <a:off x="9737143" y="1775051"/>
            <a:ext cx="2409825" cy="2181225"/>
          </a:xfrm>
          <a:prstGeom prst="rect">
            <a:avLst/>
          </a:prstGeom>
        </p:spPr>
      </p:pic>
      <p:pic>
        <p:nvPicPr>
          <p:cNvPr id="10" name="Picture 9">
            <a:extLst>
              <a:ext uri="{FF2B5EF4-FFF2-40B4-BE49-F238E27FC236}">
                <a16:creationId xmlns:a16="http://schemas.microsoft.com/office/drawing/2014/main" id="{F355E393-96A9-499B-AB34-C6CFE0CF45AD}"/>
              </a:ext>
            </a:extLst>
          </p:cNvPr>
          <p:cNvPicPr>
            <a:picLocks noChangeAspect="1"/>
          </p:cNvPicPr>
          <p:nvPr/>
        </p:nvPicPr>
        <p:blipFill>
          <a:blip r:embed="rId7"/>
          <a:stretch>
            <a:fillRect/>
          </a:stretch>
        </p:blipFill>
        <p:spPr>
          <a:xfrm>
            <a:off x="0" y="4403029"/>
            <a:ext cx="2447925" cy="2190750"/>
          </a:xfrm>
          <a:prstGeom prst="rect">
            <a:avLst/>
          </a:prstGeom>
        </p:spPr>
      </p:pic>
      <p:pic>
        <p:nvPicPr>
          <p:cNvPr id="11" name="Picture 10">
            <a:extLst>
              <a:ext uri="{FF2B5EF4-FFF2-40B4-BE49-F238E27FC236}">
                <a16:creationId xmlns:a16="http://schemas.microsoft.com/office/drawing/2014/main" id="{3DEDD29E-78F8-48B7-9D73-8A032FAE5F1B}"/>
              </a:ext>
            </a:extLst>
          </p:cNvPr>
          <p:cNvPicPr>
            <a:picLocks noChangeAspect="1"/>
          </p:cNvPicPr>
          <p:nvPr/>
        </p:nvPicPr>
        <p:blipFill>
          <a:blip r:embed="rId8"/>
          <a:stretch>
            <a:fillRect/>
          </a:stretch>
        </p:blipFill>
        <p:spPr>
          <a:xfrm>
            <a:off x="2456787" y="4403029"/>
            <a:ext cx="2400300" cy="2200275"/>
          </a:xfrm>
          <a:prstGeom prst="rect">
            <a:avLst/>
          </a:prstGeom>
        </p:spPr>
      </p:pic>
      <p:pic>
        <p:nvPicPr>
          <p:cNvPr id="12" name="Picture 11">
            <a:extLst>
              <a:ext uri="{FF2B5EF4-FFF2-40B4-BE49-F238E27FC236}">
                <a16:creationId xmlns:a16="http://schemas.microsoft.com/office/drawing/2014/main" id="{B2CA77B9-E624-4AB0-9911-512BEE8AAB4D}"/>
              </a:ext>
            </a:extLst>
          </p:cNvPr>
          <p:cNvPicPr>
            <a:picLocks noChangeAspect="1"/>
          </p:cNvPicPr>
          <p:nvPr/>
        </p:nvPicPr>
        <p:blipFill>
          <a:blip r:embed="rId9"/>
          <a:stretch>
            <a:fillRect/>
          </a:stretch>
        </p:blipFill>
        <p:spPr>
          <a:xfrm>
            <a:off x="4914913" y="4430296"/>
            <a:ext cx="2419350" cy="2200275"/>
          </a:xfrm>
          <a:prstGeom prst="rect">
            <a:avLst/>
          </a:prstGeom>
        </p:spPr>
      </p:pic>
      <p:pic>
        <p:nvPicPr>
          <p:cNvPr id="13" name="Picture 12">
            <a:extLst>
              <a:ext uri="{FF2B5EF4-FFF2-40B4-BE49-F238E27FC236}">
                <a16:creationId xmlns:a16="http://schemas.microsoft.com/office/drawing/2014/main" id="{6A4B8B6F-789C-4C7B-B5E2-4C703138A6D8}"/>
              </a:ext>
            </a:extLst>
          </p:cNvPr>
          <p:cNvPicPr>
            <a:picLocks noChangeAspect="1"/>
          </p:cNvPicPr>
          <p:nvPr/>
        </p:nvPicPr>
        <p:blipFill>
          <a:blip r:embed="rId10"/>
          <a:stretch>
            <a:fillRect/>
          </a:stretch>
        </p:blipFill>
        <p:spPr>
          <a:xfrm>
            <a:off x="7350305" y="4401721"/>
            <a:ext cx="2466975" cy="2228850"/>
          </a:xfrm>
          <a:prstGeom prst="rect">
            <a:avLst/>
          </a:prstGeom>
        </p:spPr>
      </p:pic>
      <p:pic>
        <p:nvPicPr>
          <p:cNvPr id="14" name="Picture 13">
            <a:extLst>
              <a:ext uri="{FF2B5EF4-FFF2-40B4-BE49-F238E27FC236}">
                <a16:creationId xmlns:a16="http://schemas.microsoft.com/office/drawing/2014/main" id="{F7B0A3E9-793F-47AF-8D78-85DE8F6E3C90}"/>
              </a:ext>
            </a:extLst>
          </p:cNvPr>
          <p:cNvPicPr>
            <a:picLocks noChangeAspect="1"/>
          </p:cNvPicPr>
          <p:nvPr/>
        </p:nvPicPr>
        <p:blipFill>
          <a:blip r:embed="rId11"/>
          <a:stretch>
            <a:fillRect/>
          </a:stretch>
        </p:blipFill>
        <p:spPr>
          <a:xfrm>
            <a:off x="9763138" y="4404783"/>
            <a:ext cx="2457450" cy="2219325"/>
          </a:xfrm>
          <a:prstGeom prst="rect">
            <a:avLst/>
          </a:prstGeom>
        </p:spPr>
      </p:pic>
    </p:spTree>
    <p:extLst>
      <p:ext uri="{BB962C8B-B14F-4D97-AF65-F5344CB8AC3E}">
        <p14:creationId xmlns:p14="http://schemas.microsoft.com/office/powerpoint/2010/main" val="85143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Outliner Removal</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8</a:t>
            </a:fld>
            <a:endParaRPr lang="en-US"/>
          </a:p>
        </p:txBody>
      </p:sp>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1" y="964168"/>
            <a:ext cx="11058663" cy="652547"/>
          </a:xfrm>
        </p:spPr>
        <p:txBody>
          <a:bodyPr/>
          <a:lstStyle/>
          <a:p>
            <a:r>
              <a:rPr lang="en-US" dirty="0"/>
              <a:t>Observe from the outlier figures, we firstly check if we should drop the feature number 4, 5, or 8. </a:t>
            </a:r>
          </a:p>
        </p:txBody>
      </p:sp>
      <p:pic>
        <p:nvPicPr>
          <p:cNvPr id="9" name="Picture 8">
            <a:extLst>
              <a:ext uri="{FF2B5EF4-FFF2-40B4-BE49-F238E27FC236}">
                <a16:creationId xmlns:a16="http://schemas.microsoft.com/office/drawing/2014/main" id="{85A97AC0-0DC1-48BF-8ADD-706629FF952D}"/>
              </a:ext>
            </a:extLst>
          </p:cNvPr>
          <p:cNvPicPr>
            <a:picLocks noChangeAspect="1"/>
          </p:cNvPicPr>
          <p:nvPr/>
        </p:nvPicPr>
        <p:blipFill>
          <a:blip r:embed="rId2"/>
          <a:stretch>
            <a:fillRect/>
          </a:stretch>
        </p:blipFill>
        <p:spPr>
          <a:xfrm>
            <a:off x="1042322" y="1680883"/>
            <a:ext cx="2409825" cy="2181225"/>
          </a:xfrm>
          <a:prstGeom prst="rect">
            <a:avLst/>
          </a:prstGeom>
        </p:spPr>
      </p:pic>
      <p:pic>
        <p:nvPicPr>
          <p:cNvPr id="10" name="Picture 9">
            <a:extLst>
              <a:ext uri="{FF2B5EF4-FFF2-40B4-BE49-F238E27FC236}">
                <a16:creationId xmlns:a16="http://schemas.microsoft.com/office/drawing/2014/main" id="{F355E393-96A9-499B-AB34-C6CFE0CF45AD}"/>
              </a:ext>
            </a:extLst>
          </p:cNvPr>
          <p:cNvPicPr>
            <a:picLocks noChangeAspect="1"/>
          </p:cNvPicPr>
          <p:nvPr/>
        </p:nvPicPr>
        <p:blipFill>
          <a:blip r:embed="rId3"/>
          <a:stretch>
            <a:fillRect/>
          </a:stretch>
        </p:blipFill>
        <p:spPr>
          <a:xfrm>
            <a:off x="8341895" y="1718983"/>
            <a:ext cx="2447925" cy="2190750"/>
          </a:xfrm>
          <a:prstGeom prst="rect">
            <a:avLst/>
          </a:prstGeom>
        </p:spPr>
      </p:pic>
      <p:pic>
        <p:nvPicPr>
          <p:cNvPr id="13" name="Picture 12">
            <a:extLst>
              <a:ext uri="{FF2B5EF4-FFF2-40B4-BE49-F238E27FC236}">
                <a16:creationId xmlns:a16="http://schemas.microsoft.com/office/drawing/2014/main" id="{6A4B8B6F-789C-4C7B-B5E2-4C703138A6D8}"/>
              </a:ext>
            </a:extLst>
          </p:cNvPr>
          <p:cNvPicPr>
            <a:picLocks noChangeAspect="1"/>
          </p:cNvPicPr>
          <p:nvPr/>
        </p:nvPicPr>
        <p:blipFill>
          <a:blip r:embed="rId4"/>
          <a:stretch>
            <a:fillRect/>
          </a:stretch>
        </p:blipFill>
        <p:spPr>
          <a:xfrm>
            <a:off x="4663533" y="1680883"/>
            <a:ext cx="2466975" cy="2228850"/>
          </a:xfrm>
          <a:prstGeom prst="rect">
            <a:avLst/>
          </a:prstGeom>
        </p:spPr>
      </p:pic>
    </p:spTree>
    <p:extLst>
      <p:ext uri="{BB962C8B-B14F-4D97-AF65-F5344CB8AC3E}">
        <p14:creationId xmlns:p14="http://schemas.microsoft.com/office/powerpoint/2010/main" val="407250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Feature Ranking</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9</a:t>
            </a:fld>
            <a:endParaRPr lang="en-US"/>
          </a:p>
        </p:txBody>
      </p:sp>
      <p:sp>
        <p:nvSpPr>
          <p:cNvPr id="37" name="Text Placeholder 2">
            <a:extLst>
              <a:ext uri="{FF2B5EF4-FFF2-40B4-BE49-F238E27FC236}">
                <a16:creationId xmlns:a16="http://schemas.microsoft.com/office/drawing/2014/main" id="{AF4882E8-7802-4DF6-8DB4-3C1159257DC7}"/>
              </a:ext>
            </a:extLst>
          </p:cNvPr>
          <p:cNvSpPr>
            <a:spLocks noGrp="1"/>
          </p:cNvSpPr>
          <p:nvPr>
            <p:ph type="body" sz="quarter" idx="12"/>
          </p:nvPr>
        </p:nvSpPr>
        <p:spPr>
          <a:xfrm>
            <a:off x="411441" y="964168"/>
            <a:ext cx="11058663" cy="652547"/>
          </a:xfrm>
        </p:spPr>
        <p:txBody>
          <a:bodyPr/>
          <a:lstStyle/>
          <a:p>
            <a:r>
              <a:rPr lang="en-US" dirty="0"/>
              <a:t>We would like to experiment further by using Random forest </a:t>
            </a:r>
            <a:r>
              <a:rPr lang="en-US" dirty="0" err="1"/>
              <a:t>classfier</a:t>
            </a:r>
            <a:r>
              <a:rPr lang="en-US" dirty="0"/>
              <a:t> to evaluate the importance of each feature.</a:t>
            </a:r>
            <a:endParaRPr lang="en-US" noProof="1"/>
          </a:p>
        </p:txBody>
      </p:sp>
      <p:pic>
        <p:nvPicPr>
          <p:cNvPr id="5" name="Picture 4">
            <a:extLst>
              <a:ext uri="{FF2B5EF4-FFF2-40B4-BE49-F238E27FC236}">
                <a16:creationId xmlns:a16="http://schemas.microsoft.com/office/drawing/2014/main" id="{B502B775-F09B-4CD9-A1E9-67DBA812FCFB}"/>
              </a:ext>
            </a:extLst>
          </p:cNvPr>
          <p:cNvPicPr>
            <a:picLocks noChangeAspect="1"/>
          </p:cNvPicPr>
          <p:nvPr/>
        </p:nvPicPr>
        <p:blipFill>
          <a:blip r:embed="rId2"/>
          <a:stretch>
            <a:fillRect/>
          </a:stretch>
        </p:blipFill>
        <p:spPr>
          <a:xfrm>
            <a:off x="490292" y="1680883"/>
            <a:ext cx="3898278" cy="3456725"/>
          </a:xfrm>
          <a:prstGeom prst="rect">
            <a:avLst/>
          </a:prstGeom>
        </p:spPr>
      </p:pic>
      <p:pic>
        <p:nvPicPr>
          <p:cNvPr id="16" name="Picture 15">
            <a:extLst>
              <a:ext uri="{FF2B5EF4-FFF2-40B4-BE49-F238E27FC236}">
                <a16:creationId xmlns:a16="http://schemas.microsoft.com/office/drawing/2014/main" id="{ACD352CE-5296-49FA-B7F1-CFCC92730D6A}"/>
              </a:ext>
            </a:extLst>
          </p:cNvPr>
          <p:cNvPicPr>
            <a:picLocks noChangeAspect="1"/>
          </p:cNvPicPr>
          <p:nvPr/>
        </p:nvPicPr>
        <p:blipFill>
          <a:blip r:embed="rId3"/>
          <a:stretch>
            <a:fillRect/>
          </a:stretch>
        </p:blipFill>
        <p:spPr>
          <a:xfrm>
            <a:off x="5483011" y="1452562"/>
            <a:ext cx="4981575" cy="3952875"/>
          </a:xfrm>
          <a:prstGeom prst="rect">
            <a:avLst/>
          </a:prstGeom>
        </p:spPr>
      </p:pic>
      <p:sp>
        <p:nvSpPr>
          <p:cNvPr id="18" name="Text Placeholder 2">
            <a:extLst>
              <a:ext uri="{FF2B5EF4-FFF2-40B4-BE49-F238E27FC236}">
                <a16:creationId xmlns:a16="http://schemas.microsoft.com/office/drawing/2014/main" id="{02F2055C-80D5-49A2-B6A8-C115F4E342BE}"/>
              </a:ext>
            </a:extLst>
          </p:cNvPr>
          <p:cNvSpPr txBox="1">
            <a:spLocks/>
          </p:cNvSpPr>
          <p:nvPr/>
        </p:nvSpPr>
        <p:spPr>
          <a:xfrm>
            <a:off x="411440" y="5344702"/>
            <a:ext cx="11058663" cy="122853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 </a:t>
            </a:r>
          </a:p>
          <a:p>
            <a:r>
              <a:rPr lang="en-US" dirty="0"/>
              <a:t>Based on the ranking of features and the outliner boxplot. We decide to drop feature 8 because feature 8 does not help in explaining the class labels.</a:t>
            </a:r>
          </a:p>
        </p:txBody>
      </p:sp>
    </p:spTree>
    <p:extLst>
      <p:ext uri="{BB962C8B-B14F-4D97-AF65-F5344CB8AC3E}">
        <p14:creationId xmlns:p14="http://schemas.microsoft.com/office/powerpoint/2010/main" val="1263720285"/>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1043</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Georgia Pro Semibold</vt:lpstr>
      <vt:lpstr>Helvetica</vt:lpstr>
      <vt:lpstr>Lucida Sans Typewriter</vt:lpstr>
      <vt:lpstr>Times New Roman</vt:lpstr>
      <vt:lpstr>Tw Cen MT</vt:lpstr>
      <vt:lpstr>Office Theme</vt:lpstr>
      <vt:lpstr>Group 3 Syed Alam Giai Tran Thuy Nguyen Y Nguyen</vt:lpstr>
      <vt:lpstr>Contraceptive Method Choice Data Set </vt:lpstr>
      <vt:lpstr>Preprocessing Data</vt:lpstr>
      <vt:lpstr>Preprocessing Data</vt:lpstr>
      <vt:lpstr>Preprocessing Data</vt:lpstr>
      <vt:lpstr>Histogram Plots for Feature’s Distributions</vt:lpstr>
      <vt:lpstr>Outliner Removal</vt:lpstr>
      <vt:lpstr>Outliner Removal</vt:lpstr>
      <vt:lpstr>Feature Ranking</vt:lpstr>
      <vt:lpstr>Handling the normalization</vt:lpstr>
      <vt:lpstr>Check balancing of dataset</vt:lpstr>
      <vt:lpstr>Neural Network</vt:lpstr>
      <vt:lpstr>Neural Network</vt:lpstr>
      <vt:lpstr>SVM – Support Vector Machine</vt:lpstr>
      <vt:lpstr>SVM – Support Vector Machine</vt:lpstr>
      <vt:lpstr>Example from first fold of GridSerachCV:</vt:lpstr>
      <vt:lpstr>SVM – Support Vector Machine</vt:lpstr>
      <vt:lpstr>KNN – K Neighbors Nearest</vt:lpstr>
      <vt:lpstr>KNN – K Neighbors Nearest</vt:lpstr>
      <vt:lpstr>Random Forest Classifier</vt:lpstr>
      <vt:lpstr>Final Report</vt:lpstr>
      <vt:lpstr>Other Possible Approaches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2019-10-29T22:10:46Z</dcterms:created>
  <dcterms:modified xsi:type="dcterms:W3CDTF">2019-10-30T05:02:36Z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