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fa924071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fa924071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a92407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a92407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57e1c9aa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57e1c9aa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57e1c9aa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57e1c9aa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57e1c9a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57e1c9a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57e1c9aa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57e1c9aa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57e1c9aae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57e1c9aae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57e1c9aa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57e1c9aa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57e1c9aa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57e1c9aa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57e1c9aae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657e1c9aae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faf5dd6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faf5dd6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af5dd6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af5dd6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faf5dd69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faf5dd6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fa924071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fa924071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fa924071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fa92407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a924071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a924071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fa924071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fa924071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fa92407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fa92407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fa924071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fa924071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a92407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a92407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fa924071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fa924071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DS1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Clayton McCray, Juan Carlos Mier, Elvis Carter, Vince 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2"/>
          <p:cNvSpPr/>
          <p:nvPr/>
        </p:nvSpPr>
        <p:spPr>
          <a:xfrm>
            <a:off x="1947842" y="877811"/>
            <a:ext cx="5243625" cy="917975"/>
          </a:xfrm>
          <a:custGeom>
            <a:rect b="b" l="l" r="r" t="t"/>
            <a:pathLst>
              <a:path extrusionOk="0" h="36719" w="209745">
                <a:moveTo>
                  <a:pt x="12168" y="25416"/>
                </a:moveTo>
                <a:cubicBezTo>
                  <a:pt x="53909" y="25416"/>
                  <a:pt x="96031" y="25374"/>
                  <a:pt x="137204" y="32237"/>
                </a:cubicBezTo>
                <a:cubicBezTo>
                  <a:pt x="150722" y="34490"/>
                  <a:pt x="164420" y="36215"/>
                  <a:pt x="178124" y="36215"/>
                </a:cubicBezTo>
                <a:cubicBezTo>
                  <a:pt x="184772" y="36215"/>
                  <a:pt x="192180" y="37977"/>
                  <a:pt x="198016" y="34794"/>
                </a:cubicBezTo>
                <a:cubicBezTo>
                  <a:pt x="205714" y="30595"/>
                  <a:pt x="210291" y="19955"/>
                  <a:pt x="209667" y="11208"/>
                </a:cubicBezTo>
                <a:cubicBezTo>
                  <a:pt x="209223" y="4991"/>
                  <a:pt x="198839" y="3901"/>
                  <a:pt x="192617" y="3535"/>
                </a:cubicBezTo>
                <a:cubicBezTo>
                  <a:pt x="179843" y="2784"/>
                  <a:pt x="167050" y="2114"/>
                  <a:pt x="154254" y="2114"/>
                </a:cubicBezTo>
                <a:cubicBezTo>
                  <a:pt x="120908" y="2114"/>
                  <a:pt x="87572" y="694"/>
                  <a:pt x="54226" y="694"/>
                </a:cubicBezTo>
                <a:cubicBezTo>
                  <a:pt x="44185" y="694"/>
                  <a:pt x="34144" y="694"/>
                  <a:pt x="24103" y="694"/>
                </a:cubicBezTo>
                <a:cubicBezTo>
                  <a:pt x="18892" y="694"/>
                  <a:pt x="13312" y="-956"/>
                  <a:pt x="8474" y="978"/>
                </a:cubicBezTo>
                <a:cubicBezTo>
                  <a:pt x="365" y="4219"/>
                  <a:pt x="-2665" y="19734"/>
                  <a:pt x="2791" y="26553"/>
                </a:cubicBezTo>
                <a:cubicBezTo>
                  <a:pt x="6542" y="31241"/>
                  <a:pt x="14689" y="28542"/>
                  <a:pt x="20693" y="28542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Juan Carlos Mier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Designing the architecture of the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19 input attributes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7 output classes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hidden layer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Arbitrary assignment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Tanh and Logarithmic activation function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Room for optimization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 fold cross validation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00" y="529775"/>
            <a:ext cx="59436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>
            <p:ph idx="4294967295" type="body"/>
          </p:nvPr>
        </p:nvSpPr>
        <p:spPr>
          <a:xfrm>
            <a:off x="1052550" y="4154150"/>
            <a:ext cx="70389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Validation Accuracy of </a:t>
            </a:r>
            <a:r>
              <a:rPr b="1" lang="en" sz="1800"/>
              <a:t>62%</a:t>
            </a:r>
            <a:endParaRPr b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700" y="529775"/>
            <a:ext cx="59436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7"/>
          <p:cNvSpPr txBox="1"/>
          <p:nvPr>
            <p:ph idx="4294967295" type="body"/>
          </p:nvPr>
        </p:nvSpPr>
        <p:spPr>
          <a:xfrm>
            <a:off x="1052550" y="4154150"/>
            <a:ext cx="7038900" cy="5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Validation Accuracy of </a:t>
            </a:r>
            <a:r>
              <a:rPr b="1" lang="en" sz="1800"/>
              <a:t>70</a:t>
            </a:r>
            <a:r>
              <a:rPr b="1" lang="en" sz="1800"/>
              <a:t>%</a:t>
            </a:r>
            <a:endParaRPr b="1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Decision trees start from the top node which is known as the root node.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tree traverses downward and </a:t>
            </a:r>
            <a:r>
              <a:rPr lang="en" sz="1600"/>
              <a:t>interprets the data at each branch making sure it satisfies a specific condition.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most important predictors are located towards the top of the tree.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When all conditions are satisfied, the tree must arrive at a terminal node.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This signals the end of the tree.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resulting terminal node is the final output/decision.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963" y="360637"/>
            <a:ext cx="6862076" cy="44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375" y="152400"/>
            <a:ext cx="428726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63" y="328788"/>
            <a:ext cx="7030275" cy="44859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/>
          <p:nvPr/>
        </p:nvSpPr>
        <p:spPr>
          <a:xfrm>
            <a:off x="3273430" y="3856314"/>
            <a:ext cx="1388700" cy="930200"/>
          </a:xfrm>
          <a:custGeom>
            <a:rect b="b" l="l" r="r" t="t"/>
            <a:pathLst>
              <a:path extrusionOk="0" h="37208" w="55548">
                <a:moveTo>
                  <a:pt x="1324" y="5563"/>
                </a:moveTo>
                <a:cubicBezTo>
                  <a:pt x="7860" y="5563"/>
                  <a:pt x="14145" y="2950"/>
                  <a:pt x="20429" y="1154"/>
                </a:cubicBezTo>
                <a:cubicBezTo>
                  <a:pt x="29076" y="-1317"/>
                  <a:pt x="38899" y="752"/>
                  <a:pt x="47249" y="4093"/>
                </a:cubicBezTo>
                <a:cubicBezTo>
                  <a:pt x="55247" y="7293"/>
                  <a:pt x="57255" y="21158"/>
                  <a:pt x="53862" y="29076"/>
                </a:cubicBezTo>
                <a:cubicBezTo>
                  <a:pt x="50567" y="36765"/>
                  <a:pt x="38346" y="36791"/>
                  <a:pt x="29981" y="36791"/>
                </a:cubicBezTo>
                <a:cubicBezTo>
                  <a:pt x="21908" y="36791"/>
                  <a:pt x="11810" y="38459"/>
                  <a:pt x="6101" y="32750"/>
                </a:cubicBezTo>
                <a:cubicBezTo>
                  <a:pt x="2267" y="28916"/>
                  <a:pt x="1848" y="22667"/>
                  <a:pt x="957" y="17319"/>
                </a:cubicBezTo>
                <a:cubicBezTo>
                  <a:pt x="312" y="13446"/>
                  <a:pt x="-1084" y="8339"/>
                  <a:pt x="1692" y="556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 Dataset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set being modeled pertains to image segmentation.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segmentation is the process of partitioning an image into distinct segments.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allows you to group the objects in an image into a respective group.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models used in our research include Neural Network, Support Vector Machine, Decision Tree, and Kth Nearest Neighbors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KNN algorithm assumes that similar data objects exist in a close proximity with one another.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distance function is created to calculate the distances between the data points.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Initialize K to the chosen number of neighbors.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Calculate the distances from the query point to each neighbor.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Sort the query distances from smallest to largest in terms of distance.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Choose the first K entries from the sorted vector.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the algorithm multiple times with different values for K until the number of errors is low enough to allow for an accurate prediction.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375" y="152400"/>
            <a:ext cx="62192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97.57%</a:t>
            </a:r>
            <a:endParaRPr/>
          </a:p>
        </p:txBody>
      </p:sp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Best Model Accuracy: Kth Nearest Neighbors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obstacle: select a kernel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was mostly trial and error since the data set was not too large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Went with the Radial Basis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dimensional limit; data set had 19 attributes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Defines similarity as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3003050"/>
            <a:ext cx="52006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Radial Basis Function kernel requires two hyperparameters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ℽ (gamma) can be seen in the definition of the kernel. Smaller gamma means points must be closer together to be considered similar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is a measure of penalization when training samples are </a:t>
            </a:r>
            <a:r>
              <a:rPr lang="en"/>
              <a:t>misclassified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Selected:</a:t>
            </a:r>
            <a:endParaRPr/>
          </a:p>
          <a:p>
            <a:pPr indent="-29845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gamma=1e-05</a:t>
            </a:r>
            <a:endParaRPr sz="105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05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C=1e+05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hyperparameters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63" y="319925"/>
            <a:ext cx="8533074" cy="35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Accuracy:     .97 (+/- .04)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6850"/>
            <a:ext cx="8839200" cy="317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Legend for Graphs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0 : BRICKFACE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 : CEMENT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: FOLIAGE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3: GRASS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: PATH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5 : SKY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: WINDOW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1978926" y="2634841"/>
            <a:ext cx="5288925" cy="1853775"/>
          </a:xfrm>
          <a:custGeom>
            <a:rect b="b" l="l" r="r" t="t"/>
            <a:pathLst>
              <a:path extrusionOk="0" h="74151" w="211557">
                <a:moveTo>
                  <a:pt x="196773" y="22199"/>
                </a:moveTo>
                <a:cubicBezTo>
                  <a:pt x="194382" y="15016"/>
                  <a:pt x="184438" y="13176"/>
                  <a:pt x="177450" y="10264"/>
                </a:cubicBezTo>
                <a:cubicBezTo>
                  <a:pt x="168710" y="6622"/>
                  <a:pt x="160153" y="1610"/>
                  <a:pt x="150738" y="602"/>
                </a:cubicBezTo>
                <a:cubicBezTo>
                  <a:pt x="140471" y="-497"/>
                  <a:pt x="130088" y="318"/>
                  <a:pt x="119763" y="318"/>
                </a:cubicBezTo>
                <a:cubicBezTo>
                  <a:pt x="102712" y="318"/>
                  <a:pt x="85625" y="-531"/>
                  <a:pt x="68612" y="602"/>
                </a:cubicBezTo>
                <a:cubicBezTo>
                  <a:pt x="58781" y="1257"/>
                  <a:pt x="48643" y="-1113"/>
                  <a:pt x="39058" y="1170"/>
                </a:cubicBezTo>
                <a:cubicBezTo>
                  <a:pt x="33117" y="2585"/>
                  <a:pt x="28085" y="6626"/>
                  <a:pt x="22292" y="8559"/>
                </a:cubicBezTo>
                <a:cubicBezTo>
                  <a:pt x="16504" y="10490"/>
                  <a:pt x="10035" y="12426"/>
                  <a:pt x="6094" y="17084"/>
                </a:cubicBezTo>
                <a:cubicBezTo>
                  <a:pt x="213" y="24033"/>
                  <a:pt x="-652" y="34755"/>
                  <a:pt x="411" y="43796"/>
                </a:cubicBezTo>
                <a:cubicBezTo>
                  <a:pt x="1579" y="53731"/>
                  <a:pt x="14764" y="58904"/>
                  <a:pt x="24281" y="61983"/>
                </a:cubicBezTo>
                <a:cubicBezTo>
                  <a:pt x="44298" y="68460"/>
                  <a:pt x="65476" y="72497"/>
                  <a:pt x="86515" y="72497"/>
                </a:cubicBezTo>
                <a:cubicBezTo>
                  <a:pt x="110670" y="72497"/>
                  <a:pt x="134824" y="72497"/>
                  <a:pt x="158979" y="72497"/>
                </a:cubicBezTo>
                <a:cubicBezTo>
                  <a:pt x="171675" y="72497"/>
                  <a:pt x="185425" y="76733"/>
                  <a:pt x="197057" y="71645"/>
                </a:cubicBezTo>
                <a:cubicBezTo>
                  <a:pt x="211082" y="65510"/>
                  <a:pt x="212674" y="43097"/>
                  <a:pt x="210982" y="27882"/>
                </a:cubicBezTo>
                <a:cubicBezTo>
                  <a:pt x="210142" y="20329"/>
                  <a:pt x="197553" y="19073"/>
                  <a:pt x="189953" y="190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