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D3B507-AF98-488B-A65E-732CD31B3CF2}">
  <a:tblStyle styleId="{E3D3B507-AF98-488B-A65E-732CD31B3C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9bcf884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9bcf884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9bcf884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9bcf884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9bcf88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9bcf88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a734a5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a734a5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a734a5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a734a5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9bcf88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9bcf88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9bcf8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9bcf8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9bcf88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9bcf88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7ed37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7ed37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7ed370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7ed370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a68fd0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a68fd0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a68fd0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a68fd0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9bcf88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9bcf88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9bcf884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9bcf884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towardsdatascience.com/understanding-random-forest-58381e0602d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Deependra Basnet, Manale Henini, and Orion Lowy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Cont.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10 Fold Cross Validation Results: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5980" l="0" r="0" t="2853"/>
          <a:stretch/>
        </p:blipFill>
        <p:spPr>
          <a:xfrm>
            <a:off x="214975" y="2178125"/>
            <a:ext cx="5112775" cy="28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5692" l="0" r="45834" t="18807"/>
          <a:stretch/>
        </p:blipFill>
        <p:spPr>
          <a:xfrm>
            <a:off x="5479275" y="1235025"/>
            <a:ext cx="3526250" cy="37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Cont.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Potential Improvements: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Explore different options for k</a:t>
            </a:r>
            <a:endParaRPr sz="14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Try a different distance function (the default distance function is Euclidean)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53619" l="0" r="59318" t="24403"/>
          <a:stretch/>
        </p:blipFill>
        <p:spPr>
          <a:xfrm>
            <a:off x="1005000" y="1853850"/>
            <a:ext cx="7413149" cy="131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9518" l="0" r="25478" t="88377"/>
          <a:stretch/>
        </p:blipFill>
        <p:spPr>
          <a:xfrm>
            <a:off x="1065600" y="3245300"/>
            <a:ext cx="7291949" cy="2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465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</a:t>
            </a:r>
            <a:r>
              <a:rPr b="1" lang="en" sz="1800"/>
              <a:t>ensemble</a:t>
            </a:r>
            <a:r>
              <a:rPr lang="en" sz="1800"/>
              <a:t> of </a:t>
            </a:r>
            <a:r>
              <a:rPr b="1" lang="en" sz="1800"/>
              <a:t>Decision Trees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tree created using random choices of parameters, used to generate one sub-decision or “vote”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</a:t>
            </a:r>
            <a:r>
              <a:rPr lang="en" sz="1800"/>
              <a:t>ajority vote of all trees: decision of whole forest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 + than single decision tree because it filters out individual mistakes </a:t>
            </a:r>
            <a:endParaRPr sz="18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400" y="870403"/>
            <a:ext cx="3676800" cy="37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382450" y="4610100"/>
            <a:ext cx="3761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https://towardsdatascience.com/understanding-random-forest-58381e0602d2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Preprocessing: Since the Random forest technique already uses random sampling, we did not shuffle the data beforehand.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Choice of Parameters: </a:t>
            </a:r>
            <a:r>
              <a:rPr i="1" lang="en" sz="1800"/>
              <a:t>ntree</a:t>
            </a:r>
            <a:r>
              <a:rPr lang="en" sz="1800"/>
              <a:t> (# trees in forest) = 500, </a:t>
            </a:r>
            <a:r>
              <a:rPr i="1" lang="en" sz="1800"/>
              <a:t>mtry</a:t>
            </a:r>
            <a:r>
              <a:rPr lang="en" sz="1800"/>
              <a:t> (# of variables selected per tree) = 4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ntree</a:t>
            </a:r>
            <a:r>
              <a:rPr lang="en" sz="1800"/>
              <a:t> = 500 was a reasonable default value.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m</a:t>
            </a:r>
            <a:r>
              <a:rPr i="1" lang="en" sz="1800"/>
              <a:t>try</a:t>
            </a:r>
            <a:r>
              <a:rPr lang="en" sz="1800"/>
              <a:t> = 4 was the value that had optimal accuracy as found during the cross-validation process.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7650" y="2270675"/>
            <a:ext cx="76887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Accuracy: </a:t>
            </a:r>
            <a:r>
              <a:rPr b="1" lang="en" sz="1800"/>
              <a:t>84.1%                                                                        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Kappa: </a:t>
            </a:r>
            <a:r>
              <a:rPr b="1" lang="en" sz="1800"/>
              <a:t>81.2%</a:t>
            </a:r>
            <a:endParaRPr b="1" sz="1800"/>
          </a:p>
        </p:txBody>
      </p:sp>
      <p:sp>
        <p:nvSpPr>
          <p:cNvPr id="178" name="Google Shape;178;p26"/>
          <p:cNvSpPr txBox="1"/>
          <p:nvPr/>
        </p:nvSpPr>
        <p:spPr>
          <a:xfrm>
            <a:off x="5334000" y="1644813"/>
            <a:ext cx="2195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2724200" y="19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{E3D3B507-AF98-488B-A65E-732CD31B3CF2}</a:tableStyleId>
              </a:tblPr>
              <a:tblGrid>
                <a:gridCol w="843950"/>
                <a:gridCol w="645375"/>
                <a:gridCol w="645375"/>
                <a:gridCol w="645375"/>
                <a:gridCol w="457200"/>
                <a:gridCol w="582650"/>
                <a:gridCol w="695575"/>
                <a:gridCol w="695525"/>
                <a:gridCol w="10524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bending1</a:t>
                      </a:r>
                      <a:endParaRPr sz="9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bending2</a:t>
                      </a:r>
                      <a:endParaRPr sz="9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cycling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lying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sitting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standing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class.error</a:t>
                      </a:r>
                      <a:endParaRPr sz="1100"/>
                    </a:p>
                  </a:txBody>
                  <a:tcPr marT="91425" marB="91425" marR="68575" marL="6857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bending1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3134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141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0.067261905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A4BEE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bending2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2585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0.102430556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D1DDE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cycling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135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71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1817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0.287916667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F8696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lying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7140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0.008333333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5A8AC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sitting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182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5930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823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0.176274483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FBD6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standing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694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6219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0.13625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FCF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walking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1629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5474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0.239722222</a:t>
                      </a:r>
                      <a:endParaRPr sz="1200"/>
                    </a:p>
                  </a:txBody>
                  <a:tcPr marT="91425" marB="91425" marR="68575" marL="68575">
                    <a:solidFill>
                      <a:srgbClr val="FA98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models had issues with classifying cycling and walking because they are very similar actions.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gave the highest accuracy, so it would be the best classification model for this dataset.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to use the Activity Recognition system based on Multisensor data fusion (AReM) Data Set.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Temporal data from a Wireless Sensor Network worn by an actor performing the following activities: bending, cycling, lying down, sitting, standing, walking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 attributes: time step measurement, and mean and variance values for the RSS data of each of the 3 nodes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Predict which activity is being performed based on the values of the attributes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50" y="571825"/>
            <a:ext cx="12001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 Support Vector Machine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Classification and regression analysis of a data based on the number of classes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separate the classes using hyper plane also known as decision boundary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Choose the right hyper plane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347" y="1318650"/>
            <a:ext cx="2848201" cy="30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is a classified graph for linear data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plane with the highest margin from both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classes will be the best fit</a:t>
            </a:r>
            <a:endParaRPr sz="2000"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974" y="1592013"/>
            <a:ext cx="3602175" cy="32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DATA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</a:t>
            </a:r>
            <a:r>
              <a:rPr lang="en" sz="2000"/>
              <a:t>lassified Non-linear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New dimension to separate the datas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Accuracies on different kernels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RADIAL	- 73.82%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POLYNOMIAL	- 72.24%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LINEAR	- 67.04%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SIGMOID	- 52.77%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 and Best Model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 fold cross validation method to find the best accuracy</a:t>
            </a:r>
            <a:endParaRPr sz="18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00" y="2571750"/>
            <a:ext cx="8836199" cy="2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Basic Algorithm: Given a data point, use a distance formula to find the K nearest neighbors. Assign the data point the same class as the majority class from the neighbors.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Preprocessing: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Missing Data: The data set did not have any missing data</a:t>
            </a:r>
            <a:endParaRPr sz="1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Scaling: The attributes didn’t have the same range, so they were normalized to prevent one attribute from dominating others.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169950"/>
            <a:ext cx="80962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875" y="332100"/>
            <a:ext cx="23812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Cont.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Preprocessing Cont.: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Randomizing: The data set was originally grouped by class. To prevent classes from being over/underrepresented in the subsets, we shuffled the data.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Choosing k: If it’s too small, the model will be too sensitive. If k is too big, data points from other classes will be included.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General rule of thumb: k should initially be the square root of the size of the training set. The training set was ~38015 rows, so k started around 195.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