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sldIdLst>
    <p:sldId id="256" r:id="rId5"/>
    <p:sldId id="258" r:id="rId6"/>
    <p:sldId id="257" r:id="rId7"/>
    <p:sldId id="262" r:id="rId8"/>
    <p:sldId id="266" r:id="rId9"/>
    <p:sldId id="267" r:id="rId10"/>
    <p:sldId id="259" r:id="rId11"/>
    <p:sldId id="260" r:id="rId12"/>
    <p:sldId id="263" r:id="rId13"/>
    <p:sldId id="264"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3B2F04-CD4E-4053-BEA9-C02B06A757C9}" v="38" dt="2019-10-29T11:45:29.2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8" d="100"/>
          <a:sy n="78" d="100"/>
        </p:scale>
        <p:origin x="82"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4DF3B0-1A73-487C-91F4-02F34BE2D66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A2BC7CB5-9103-4D3A-B8FF-BC470BCD5584}">
      <dgm:prSet/>
      <dgm:spPr/>
      <dgm:t>
        <a:bodyPr/>
        <a:lstStyle/>
        <a:p>
          <a:r>
            <a:rPr lang="en-US"/>
            <a:t>The neural network and support vector machines reigned supreme over the random forest with about a 4% increase to accuracy on average</a:t>
          </a:r>
        </a:p>
      </dgm:t>
    </dgm:pt>
    <dgm:pt modelId="{09261028-40BA-4B14-9331-9CEC0380B448}" type="parTrans" cxnId="{17B91E4C-8C91-466A-B894-3A7A1A113A92}">
      <dgm:prSet/>
      <dgm:spPr/>
      <dgm:t>
        <a:bodyPr/>
        <a:lstStyle/>
        <a:p>
          <a:endParaRPr lang="en-US"/>
        </a:p>
      </dgm:t>
    </dgm:pt>
    <dgm:pt modelId="{3674CE83-265D-4A5C-955A-0A14E9B38DF5}" type="sibTrans" cxnId="{17B91E4C-8C91-466A-B894-3A7A1A113A92}">
      <dgm:prSet/>
      <dgm:spPr/>
      <dgm:t>
        <a:bodyPr/>
        <a:lstStyle/>
        <a:p>
          <a:endParaRPr lang="en-US"/>
        </a:p>
      </dgm:t>
    </dgm:pt>
    <dgm:pt modelId="{1AFCF5A8-94D2-4089-A91F-E54F69963B17}">
      <dgm:prSet/>
      <dgm:spPr/>
      <dgm:t>
        <a:bodyPr/>
        <a:lstStyle/>
        <a:p>
          <a:r>
            <a:rPr lang="en-US"/>
            <a:t>However, long train times plague SVM and the NN is limited by memory while random forest is simple to implement but costly to compute</a:t>
          </a:r>
        </a:p>
      </dgm:t>
    </dgm:pt>
    <dgm:pt modelId="{02DD3884-2E45-4EC9-8946-FB4E8E267CEF}" type="parTrans" cxnId="{E9BA980D-DDF7-41C0-A40A-9FB4D2E6F356}">
      <dgm:prSet/>
      <dgm:spPr/>
      <dgm:t>
        <a:bodyPr/>
        <a:lstStyle/>
        <a:p>
          <a:endParaRPr lang="en-US"/>
        </a:p>
      </dgm:t>
    </dgm:pt>
    <dgm:pt modelId="{B2E17DEF-D435-498C-9510-76D72D178545}" type="sibTrans" cxnId="{E9BA980D-DDF7-41C0-A40A-9FB4D2E6F356}">
      <dgm:prSet/>
      <dgm:spPr/>
      <dgm:t>
        <a:bodyPr/>
        <a:lstStyle/>
        <a:p>
          <a:endParaRPr lang="en-US"/>
        </a:p>
      </dgm:t>
    </dgm:pt>
    <dgm:pt modelId="{E5331C41-9900-40A6-A003-BDC344EC7A71}" type="pres">
      <dgm:prSet presAssocID="{154DF3B0-1A73-487C-91F4-02F34BE2D66C}" presName="linear" presStyleCnt="0">
        <dgm:presLayoutVars>
          <dgm:animLvl val="lvl"/>
          <dgm:resizeHandles val="exact"/>
        </dgm:presLayoutVars>
      </dgm:prSet>
      <dgm:spPr/>
    </dgm:pt>
    <dgm:pt modelId="{DAFC7BA7-735E-4B64-81FA-60573BBE6F3B}" type="pres">
      <dgm:prSet presAssocID="{A2BC7CB5-9103-4D3A-B8FF-BC470BCD5584}" presName="parentText" presStyleLbl="node1" presStyleIdx="0" presStyleCnt="2">
        <dgm:presLayoutVars>
          <dgm:chMax val="0"/>
          <dgm:bulletEnabled val="1"/>
        </dgm:presLayoutVars>
      </dgm:prSet>
      <dgm:spPr/>
    </dgm:pt>
    <dgm:pt modelId="{85B1D4B6-AD62-4CD2-A26C-5688E99D2061}" type="pres">
      <dgm:prSet presAssocID="{3674CE83-265D-4A5C-955A-0A14E9B38DF5}" presName="spacer" presStyleCnt="0"/>
      <dgm:spPr/>
    </dgm:pt>
    <dgm:pt modelId="{B23F1152-6D5F-4BC9-BE68-8F0B451779B6}" type="pres">
      <dgm:prSet presAssocID="{1AFCF5A8-94D2-4089-A91F-E54F69963B17}" presName="parentText" presStyleLbl="node1" presStyleIdx="1" presStyleCnt="2">
        <dgm:presLayoutVars>
          <dgm:chMax val="0"/>
          <dgm:bulletEnabled val="1"/>
        </dgm:presLayoutVars>
      </dgm:prSet>
      <dgm:spPr/>
    </dgm:pt>
  </dgm:ptLst>
  <dgm:cxnLst>
    <dgm:cxn modelId="{E9BA980D-DDF7-41C0-A40A-9FB4D2E6F356}" srcId="{154DF3B0-1A73-487C-91F4-02F34BE2D66C}" destId="{1AFCF5A8-94D2-4089-A91F-E54F69963B17}" srcOrd="1" destOrd="0" parTransId="{02DD3884-2E45-4EC9-8946-FB4E8E267CEF}" sibTransId="{B2E17DEF-D435-498C-9510-76D72D178545}"/>
    <dgm:cxn modelId="{038BE01A-1CB3-4529-AF92-7AEEDFBA4E2D}" type="presOf" srcId="{154DF3B0-1A73-487C-91F4-02F34BE2D66C}" destId="{E5331C41-9900-40A6-A003-BDC344EC7A71}" srcOrd="0" destOrd="0" presId="urn:microsoft.com/office/officeart/2005/8/layout/vList2"/>
    <dgm:cxn modelId="{1BC73A39-7108-4098-82DE-F73A570C3C05}" type="presOf" srcId="{A2BC7CB5-9103-4D3A-B8FF-BC470BCD5584}" destId="{DAFC7BA7-735E-4B64-81FA-60573BBE6F3B}" srcOrd="0" destOrd="0" presId="urn:microsoft.com/office/officeart/2005/8/layout/vList2"/>
    <dgm:cxn modelId="{645BE44B-F0A1-470D-9A5B-2F79A244B239}" type="presOf" srcId="{1AFCF5A8-94D2-4089-A91F-E54F69963B17}" destId="{B23F1152-6D5F-4BC9-BE68-8F0B451779B6}" srcOrd="0" destOrd="0" presId="urn:microsoft.com/office/officeart/2005/8/layout/vList2"/>
    <dgm:cxn modelId="{17B91E4C-8C91-466A-B894-3A7A1A113A92}" srcId="{154DF3B0-1A73-487C-91F4-02F34BE2D66C}" destId="{A2BC7CB5-9103-4D3A-B8FF-BC470BCD5584}" srcOrd="0" destOrd="0" parTransId="{09261028-40BA-4B14-9331-9CEC0380B448}" sibTransId="{3674CE83-265D-4A5C-955A-0A14E9B38DF5}"/>
    <dgm:cxn modelId="{9A99FD9B-6DE5-4595-89F2-DD8B9BCD9136}" type="presParOf" srcId="{E5331C41-9900-40A6-A003-BDC344EC7A71}" destId="{DAFC7BA7-735E-4B64-81FA-60573BBE6F3B}" srcOrd="0" destOrd="0" presId="urn:microsoft.com/office/officeart/2005/8/layout/vList2"/>
    <dgm:cxn modelId="{748D7813-46E5-4DF8-B4E5-C37E388CCBDB}" type="presParOf" srcId="{E5331C41-9900-40A6-A003-BDC344EC7A71}" destId="{85B1D4B6-AD62-4CD2-A26C-5688E99D2061}" srcOrd="1" destOrd="0" presId="urn:microsoft.com/office/officeart/2005/8/layout/vList2"/>
    <dgm:cxn modelId="{61DB8932-9C6D-4252-BACF-09AE7A158817}" type="presParOf" srcId="{E5331C41-9900-40A6-A003-BDC344EC7A71}" destId="{B23F1152-6D5F-4BC9-BE68-8F0B451779B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FC7BA7-735E-4B64-81FA-60573BBE6F3B}">
      <dsp:nvSpPr>
        <dsp:cNvPr id="0" name=""/>
        <dsp:cNvSpPr/>
      </dsp:nvSpPr>
      <dsp:spPr>
        <a:xfrm>
          <a:off x="0" y="480090"/>
          <a:ext cx="6628804" cy="196794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The neural network and support vector machines reigned supreme over the random forest with about a 4% increase to accuracy on average</a:t>
          </a:r>
        </a:p>
      </dsp:txBody>
      <dsp:txXfrm>
        <a:off x="96067" y="576157"/>
        <a:ext cx="6436670" cy="1775806"/>
      </dsp:txXfrm>
    </dsp:sp>
    <dsp:sp modelId="{B23F1152-6D5F-4BC9-BE68-8F0B451779B6}">
      <dsp:nvSpPr>
        <dsp:cNvPr id="0" name=""/>
        <dsp:cNvSpPr/>
      </dsp:nvSpPr>
      <dsp:spPr>
        <a:xfrm>
          <a:off x="0" y="2531550"/>
          <a:ext cx="6628804" cy="196794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However, long train times plague SVM and the NN is limited by memory while random forest is simple to implement but costly to compute</a:t>
          </a:r>
        </a:p>
      </dsp:txBody>
      <dsp:txXfrm>
        <a:off x="96067" y="2627617"/>
        <a:ext cx="6436670" cy="17758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10/29/2019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055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10/29/2019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52532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10/29/2019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107910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10/29/2019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894643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10/29/2019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56910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10/29/2019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50589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10/29/2019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154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10/29/2019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7119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10/29/2019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3959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10/29/2019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494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10/29/2019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137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10/29/2019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5073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10/29/2019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635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10/29/2019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865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10/29/2019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387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10/29/2019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5131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BC1C18-307B-4F68-A007-B5B542270E8D}" type="datetimeFigureOut">
              <a:rPr lang="en-US" smtClean="0"/>
              <a:t>10/29/2019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27289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44A95-C7DA-4346-8AE2-2456AF56CB8C}"/>
              </a:ext>
            </a:extLst>
          </p:cNvPr>
          <p:cNvSpPr>
            <a:spLocks noGrp="1"/>
          </p:cNvSpPr>
          <p:nvPr>
            <p:ph type="ctrTitle"/>
          </p:nvPr>
        </p:nvSpPr>
        <p:spPr/>
        <p:txBody>
          <a:bodyPr>
            <a:normAutofit fontScale="90000"/>
          </a:bodyPr>
          <a:lstStyle/>
          <a:p>
            <a:r>
              <a:rPr lang="en-US" sz="8000" dirty="0"/>
              <a:t>Group 8</a:t>
            </a:r>
            <a:br>
              <a:rPr lang="en-US" dirty="0"/>
            </a:br>
            <a:r>
              <a:rPr lang="en-US" sz="5300" dirty="0"/>
              <a:t>Activity Recognition</a:t>
            </a:r>
            <a:endParaRPr lang="en-US" dirty="0"/>
          </a:p>
        </p:txBody>
      </p:sp>
      <p:sp>
        <p:nvSpPr>
          <p:cNvPr id="3" name="Subtitle 2">
            <a:extLst>
              <a:ext uri="{FF2B5EF4-FFF2-40B4-BE49-F238E27FC236}">
                <a16:creationId xmlns:a16="http://schemas.microsoft.com/office/drawing/2014/main" id="{3AC31433-A6ED-466D-B92B-2A6A73344825}"/>
              </a:ext>
            </a:extLst>
          </p:cNvPr>
          <p:cNvSpPr>
            <a:spLocks noGrp="1"/>
          </p:cNvSpPr>
          <p:nvPr>
            <p:ph type="subTitle" idx="1"/>
          </p:nvPr>
        </p:nvSpPr>
        <p:spPr/>
        <p:txBody>
          <a:bodyPr/>
          <a:lstStyle/>
          <a:p>
            <a:r>
              <a:rPr lang="en-US" dirty="0"/>
              <a:t>By: Nikesh Ghimire, Jaffar Kadir, &amp; Kevin Kowalski</a:t>
            </a:r>
          </a:p>
        </p:txBody>
      </p:sp>
    </p:spTree>
    <p:extLst>
      <p:ext uri="{BB962C8B-B14F-4D97-AF65-F5344CB8AC3E}">
        <p14:creationId xmlns:p14="http://schemas.microsoft.com/office/powerpoint/2010/main" val="705016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2BE02-6BF6-453D-A05E-466ED9A2BD30}"/>
              </a:ext>
            </a:extLst>
          </p:cNvPr>
          <p:cNvSpPr>
            <a:spLocks noGrp="1"/>
          </p:cNvSpPr>
          <p:nvPr>
            <p:ph type="title"/>
          </p:nvPr>
        </p:nvSpPr>
        <p:spPr/>
        <p:txBody>
          <a:bodyPr/>
          <a:lstStyle/>
          <a:p>
            <a:r>
              <a:rPr lang="en-US" dirty="0"/>
              <a:t>Even More Tuning</a:t>
            </a:r>
          </a:p>
        </p:txBody>
      </p:sp>
      <p:pic>
        <p:nvPicPr>
          <p:cNvPr id="4" name="Picture 3">
            <a:extLst>
              <a:ext uri="{FF2B5EF4-FFF2-40B4-BE49-F238E27FC236}">
                <a16:creationId xmlns:a16="http://schemas.microsoft.com/office/drawing/2014/main" id="{4E1B7415-A046-4B2B-BE3C-9C3440CFD4E7}"/>
              </a:ext>
            </a:extLst>
          </p:cNvPr>
          <p:cNvPicPr>
            <a:picLocks noChangeAspect="1"/>
          </p:cNvPicPr>
          <p:nvPr/>
        </p:nvPicPr>
        <p:blipFill rotWithShape="1">
          <a:blip r:embed="rId2"/>
          <a:srcRect l="847" t="19114" r="1595" b="17442"/>
          <a:stretch/>
        </p:blipFill>
        <p:spPr>
          <a:xfrm>
            <a:off x="1298919" y="2376816"/>
            <a:ext cx="4871211" cy="318052"/>
          </a:xfrm>
          <a:prstGeom prst="rect">
            <a:avLst/>
          </a:prstGeom>
        </p:spPr>
      </p:pic>
      <p:sp>
        <p:nvSpPr>
          <p:cNvPr id="5" name="TextBox 4">
            <a:extLst>
              <a:ext uri="{FF2B5EF4-FFF2-40B4-BE49-F238E27FC236}">
                <a16:creationId xmlns:a16="http://schemas.microsoft.com/office/drawing/2014/main" id="{DDC13253-EC3E-4C70-AAEC-9FCDD9889A71}"/>
              </a:ext>
            </a:extLst>
          </p:cNvPr>
          <p:cNvSpPr txBox="1"/>
          <p:nvPr/>
        </p:nvSpPr>
        <p:spPr>
          <a:xfrm>
            <a:off x="1298919" y="1826164"/>
            <a:ext cx="4965785" cy="369332"/>
          </a:xfrm>
          <a:prstGeom prst="rect">
            <a:avLst/>
          </a:prstGeom>
          <a:noFill/>
        </p:spPr>
        <p:txBody>
          <a:bodyPr wrap="square" rtlCol="0">
            <a:spAutoFit/>
          </a:bodyPr>
          <a:lstStyle/>
          <a:p>
            <a:r>
              <a:rPr lang="en-US" dirty="0"/>
              <a:t>The now tuned score:</a:t>
            </a:r>
          </a:p>
        </p:txBody>
      </p:sp>
      <p:sp>
        <p:nvSpPr>
          <p:cNvPr id="6" name="TextBox 5">
            <a:extLst>
              <a:ext uri="{FF2B5EF4-FFF2-40B4-BE49-F238E27FC236}">
                <a16:creationId xmlns:a16="http://schemas.microsoft.com/office/drawing/2014/main" id="{409C4A5F-9AA4-442C-BDBD-5CB034824D95}"/>
              </a:ext>
            </a:extLst>
          </p:cNvPr>
          <p:cNvSpPr txBox="1"/>
          <p:nvPr/>
        </p:nvSpPr>
        <p:spPr>
          <a:xfrm>
            <a:off x="1298919" y="2903393"/>
            <a:ext cx="9331975" cy="646331"/>
          </a:xfrm>
          <a:prstGeom prst="rect">
            <a:avLst/>
          </a:prstGeom>
          <a:noFill/>
        </p:spPr>
        <p:txBody>
          <a:bodyPr wrap="square" rtlCol="0">
            <a:spAutoFit/>
          </a:bodyPr>
          <a:lstStyle/>
          <a:p>
            <a:pPr marL="285750" indent="-285750">
              <a:buFont typeface="Arial" panose="020B0604020202020204" pitchFamily="34" charset="0"/>
              <a:buChar char="•"/>
            </a:pPr>
            <a:r>
              <a:rPr lang="en-US" dirty="0"/>
              <a:t>Attempt to tune by making small changes to the new parameters with a full grid search, but the improvement was negligible compared to the initial random search</a:t>
            </a:r>
          </a:p>
        </p:txBody>
      </p:sp>
      <p:pic>
        <p:nvPicPr>
          <p:cNvPr id="7" name="Picture 6">
            <a:extLst>
              <a:ext uri="{FF2B5EF4-FFF2-40B4-BE49-F238E27FC236}">
                <a16:creationId xmlns:a16="http://schemas.microsoft.com/office/drawing/2014/main" id="{4A750C06-9D76-4422-B86E-2FBCA830D8DD}"/>
              </a:ext>
            </a:extLst>
          </p:cNvPr>
          <p:cNvPicPr>
            <a:picLocks noChangeAspect="1"/>
          </p:cNvPicPr>
          <p:nvPr/>
        </p:nvPicPr>
        <p:blipFill>
          <a:blip r:embed="rId3"/>
          <a:stretch>
            <a:fillRect/>
          </a:stretch>
        </p:blipFill>
        <p:spPr>
          <a:xfrm>
            <a:off x="448039" y="3839967"/>
            <a:ext cx="10761924" cy="646331"/>
          </a:xfrm>
          <a:prstGeom prst="rect">
            <a:avLst/>
          </a:prstGeom>
        </p:spPr>
      </p:pic>
      <p:sp>
        <p:nvSpPr>
          <p:cNvPr id="8" name="TextBox 7">
            <a:extLst>
              <a:ext uri="{FF2B5EF4-FFF2-40B4-BE49-F238E27FC236}">
                <a16:creationId xmlns:a16="http://schemas.microsoft.com/office/drawing/2014/main" id="{891985C7-58CC-487A-97C6-6EBE2AF43852}"/>
              </a:ext>
            </a:extLst>
          </p:cNvPr>
          <p:cNvSpPr txBox="1"/>
          <p:nvPr/>
        </p:nvSpPr>
        <p:spPr>
          <a:xfrm>
            <a:off x="1359672" y="4937760"/>
            <a:ext cx="9271221"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grid searched parameters did close to nothing at improving the accuracy</a:t>
            </a:r>
          </a:p>
          <a:p>
            <a:pPr marL="285750" indent="-285750">
              <a:buFont typeface="Arial" panose="020B0604020202020204" pitchFamily="34" charset="0"/>
              <a:buChar char="•"/>
            </a:pPr>
            <a:r>
              <a:rPr lang="en-US" dirty="0" err="1"/>
              <a:t>max_features</a:t>
            </a:r>
            <a:r>
              <a:rPr lang="en-US" dirty="0"/>
              <a:t> and </a:t>
            </a:r>
            <a:r>
              <a:rPr lang="en-US" dirty="0" err="1"/>
              <a:t>n_estimators</a:t>
            </a:r>
            <a:r>
              <a:rPr lang="en-US" dirty="0"/>
              <a:t> affected the outcome the most and the random search seemed to have found the best options for the slot</a:t>
            </a:r>
          </a:p>
        </p:txBody>
      </p:sp>
    </p:spTree>
    <p:extLst>
      <p:ext uri="{BB962C8B-B14F-4D97-AF65-F5344CB8AC3E}">
        <p14:creationId xmlns:p14="http://schemas.microsoft.com/office/powerpoint/2010/main" val="973224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AC14B-15F8-4F5B-8710-07EFD244F856}"/>
              </a:ext>
            </a:extLst>
          </p:cNvPr>
          <p:cNvSpPr>
            <a:spLocks noGrp="1"/>
          </p:cNvSpPr>
          <p:nvPr>
            <p:ph type="title"/>
          </p:nvPr>
        </p:nvSpPr>
        <p:spPr>
          <a:xfrm>
            <a:off x="652481" y="1382486"/>
            <a:ext cx="3547581" cy="4093028"/>
          </a:xfrm>
        </p:spPr>
        <p:txBody>
          <a:bodyPr anchor="ctr">
            <a:normAutofit/>
          </a:bodyPr>
          <a:lstStyle/>
          <a:p>
            <a:r>
              <a:rPr lang="en-US" sz="4400"/>
              <a:t>Conclusion</a:t>
            </a:r>
          </a:p>
        </p:txBody>
      </p:sp>
      <p:grpSp>
        <p:nvGrpSpPr>
          <p:cNvPr id="26"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682EDBC-BD46-4721-867A-B31901664156}"/>
              </a:ext>
            </a:extLst>
          </p:cNvPr>
          <p:cNvGraphicFramePr>
            <a:graphicFrameLocks noGrp="1"/>
          </p:cNvGraphicFramePr>
          <p:nvPr>
            <p:ph idx="1"/>
            <p:extLst>
              <p:ext uri="{D42A27DB-BD31-4B8C-83A1-F6EECF244321}">
                <p14:modId xmlns:p14="http://schemas.microsoft.com/office/powerpoint/2010/main" val="396456343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302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1D71-79F9-4332-A0D6-FDA3B4669B5A}"/>
              </a:ext>
            </a:extLst>
          </p:cNvPr>
          <p:cNvSpPr>
            <a:spLocks noGrp="1"/>
          </p:cNvSpPr>
          <p:nvPr>
            <p:ph type="title"/>
          </p:nvPr>
        </p:nvSpPr>
        <p:spPr>
          <a:xfrm>
            <a:off x="1119257" y="788391"/>
            <a:ext cx="9265560" cy="1823826"/>
          </a:xfrm>
        </p:spPr>
        <p:txBody>
          <a:bodyPr>
            <a:normAutofit fontScale="90000"/>
          </a:bodyPr>
          <a:lstStyle/>
          <a:p>
            <a:r>
              <a:rPr lang="en-US" sz="6700" dirty="0"/>
              <a:t>Dataset 7</a:t>
            </a:r>
            <a:br>
              <a:rPr lang="en-US" dirty="0"/>
            </a:br>
            <a:r>
              <a:rPr lang="en-US" dirty="0"/>
              <a:t>Activity recognition with healthy older people using a batteryless wearable sensor </a:t>
            </a:r>
          </a:p>
        </p:txBody>
      </p:sp>
      <p:pic>
        <p:nvPicPr>
          <p:cNvPr id="4" name="Content Placeholder 3" descr="A picture containing table, bird&#10;&#10;Description automatically generated">
            <a:extLst>
              <a:ext uri="{FF2B5EF4-FFF2-40B4-BE49-F238E27FC236}">
                <a16:creationId xmlns:a16="http://schemas.microsoft.com/office/drawing/2014/main" id="{1A5D5FAB-541E-42F2-86BD-A233C631D8EA}"/>
              </a:ext>
            </a:extLst>
          </p:cNvPr>
          <p:cNvPicPr>
            <a:picLocks noGrp="1" noChangeAspect="1"/>
          </p:cNvPicPr>
          <p:nvPr>
            <p:ph idx="1"/>
          </p:nvPr>
        </p:nvPicPr>
        <p:blipFill>
          <a:blip r:embed="rId2"/>
          <a:stretch>
            <a:fillRect/>
          </a:stretch>
        </p:blipFill>
        <p:spPr>
          <a:xfrm>
            <a:off x="1119257" y="4117045"/>
            <a:ext cx="8577634" cy="2029440"/>
          </a:xfrm>
          <a:prstGeom prst="rect">
            <a:avLst/>
          </a:prstGeom>
        </p:spPr>
      </p:pic>
      <p:sp>
        <p:nvSpPr>
          <p:cNvPr id="5" name="TextBox 4">
            <a:extLst>
              <a:ext uri="{FF2B5EF4-FFF2-40B4-BE49-F238E27FC236}">
                <a16:creationId xmlns:a16="http://schemas.microsoft.com/office/drawing/2014/main" id="{FA1A4FB0-40CE-465E-88DB-A2EE0FB11054}"/>
              </a:ext>
            </a:extLst>
          </p:cNvPr>
          <p:cNvSpPr txBox="1"/>
          <p:nvPr/>
        </p:nvSpPr>
        <p:spPr>
          <a:xfrm>
            <a:off x="1119257" y="2828835"/>
            <a:ext cx="857763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14 healthy participants between 66 and 86 years old</a:t>
            </a:r>
          </a:p>
          <a:p>
            <a:pPr marL="285750" indent="-285750">
              <a:buFont typeface="Arial" panose="020B0604020202020204" pitchFamily="34" charset="0"/>
              <a:buChar char="•"/>
            </a:pPr>
            <a:r>
              <a:rPr lang="en-US" dirty="0"/>
              <a:t>A sensor on the upper chest and several antennas around the rooms recorded the motion data, time, and activity.</a:t>
            </a:r>
          </a:p>
          <a:p>
            <a:pPr marL="285750" indent="-285750">
              <a:buFont typeface="Arial" panose="020B0604020202020204" pitchFamily="34" charset="0"/>
              <a:buChar char="•"/>
            </a:pPr>
            <a:r>
              <a:rPr lang="en-US" dirty="0"/>
              <a:t>Below is what was recorded and used in our models</a:t>
            </a:r>
          </a:p>
        </p:txBody>
      </p:sp>
    </p:spTree>
    <p:extLst>
      <p:ext uri="{BB962C8B-B14F-4D97-AF65-F5344CB8AC3E}">
        <p14:creationId xmlns:p14="http://schemas.microsoft.com/office/powerpoint/2010/main" val="325807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4C7A-8C0C-441B-B335-429DE04149A9}"/>
              </a:ext>
            </a:extLst>
          </p:cNvPr>
          <p:cNvSpPr>
            <a:spLocks noGrp="1"/>
          </p:cNvSpPr>
          <p:nvPr>
            <p:ph type="title"/>
          </p:nvPr>
        </p:nvSpPr>
        <p:spPr>
          <a:xfrm>
            <a:off x="1247654" y="1299863"/>
            <a:ext cx="3384897" cy="585421"/>
          </a:xfrm>
        </p:spPr>
        <p:txBody>
          <a:bodyPr>
            <a:normAutofit/>
          </a:bodyPr>
          <a:lstStyle/>
          <a:p>
            <a:pPr algn="ctr"/>
            <a:r>
              <a:rPr lang="en-US" sz="2800" dirty="0"/>
              <a:t>Neural Network</a:t>
            </a:r>
          </a:p>
        </p:txBody>
      </p:sp>
      <p:sp>
        <p:nvSpPr>
          <p:cNvPr id="3" name="Content Placeholder 2">
            <a:extLst>
              <a:ext uri="{FF2B5EF4-FFF2-40B4-BE49-F238E27FC236}">
                <a16:creationId xmlns:a16="http://schemas.microsoft.com/office/drawing/2014/main" id="{43BADDEF-0ABA-493A-9CB5-6AA3DBC94721}"/>
              </a:ext>
            </a:extLst>
          </p:cNvPr>
          <p:cNvSpPr>
            <a:spLocks noGrp="1"/>
          </p:cNvSpPr>
          <p:nvPr>
            <p:ph idx="1"/>
          </p:nvPr>
        </p:nvSpPr>
        <p:spPr>
          <a:xfrm>
            <a:off x="970058" y="2287400"/>
            <a:ext cx="3940087" cy="4506279"/>
          </a:xfrm>
        </p:spPr>
        <p:txBody>
          <a:bodyPr>
            <a:normAutofit/>
          </a:bodyPr>
          <a:lstStyle/>
          <a:p>
            <a:r>
              <a:rPr lang="en-US" sz="2000" dirty="0"/>
              <a:t>The data was preprocessed with a simple min-max scale to fit all the variables between 0 and 1</a:t>
            </a:r>
          </a:p>
          <a:p>
            <a:r>
              <a:rPr lang="en-US" sz="2000" dirty="0"/>
              <a:t>Used only 1 hidden layer of 8 nodes to keep track of the important features while minding computational space and time</a:t>
            </a:r>
          </a:p>
          <a:p>
            <a:r>
              <a:rPr lang="en-US" sz="2000" dirty="0"/>
              <a:t>Training and testing accuracy of 97%</a:t>
            </a:r>
          </a:p>
        </p:txBody>
      </p:sp>
      <p:pic>
        <p:nvPicPr>
          <p:cNvPr id="4" name="Picture 3">
            <a:extLst>
              <a:ext uri="{FF2B5EF4-FFF2-40B4-BE49-F238E27FC236}">
                <a16:creationId xmlns:a16="http://schemas.microsoft.com/office/drawing/2014/main" id="{28EC54ED-2641-4912-9617-F7C3431CAAD5}"/>
              </a:ext>
            </a:extLst>
          </p:cNvPr>
          <p:cNvPicPr>
            <a:picLocks noChangeAspect="1"/>
          </p:cNvPicPr>
          <p:nvPr/>
        </p:nvPicPr>
        <p:blipFill>
          <a:blip r:embed="rId3"/>
          <a:stretch>
            <a:fillRect/>
          </a:stretch>
        </p:blipFill>
        <p:spPr>
          <a:xfrm>
            <a:off x="5756053" y="1459679"/>
            <a:ext cx="5303975" cy="3938101"/>
          </a:xfrm>
          <a:prstGeom prst="rect">
            <a:avLst/>
          </a:prstGeom>
          <a:ln w="12700">
            <a:noFill/>
          </a:ln>
        </p:spPr>
      </p:pic>
    </p:spTree>
    <p:extLst>
      <p:ext uri="{BB962C8B-B14F-4D97-AF65-F5344CB8AC3E}">
        <p14:creationId xmlns:p14="http://schemas.microsoft.com/office/powerpoint/2010/main" val="2702889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F5D9-F3AC-4415-8D72-7D5C4FF218E0}"/>
              </a:ext>
            </a:extLst>
          </p:cNvPr>
          <p:cNvSpPr>
            <a:spLocks noGrp="1"/>
          </p:cNvSpPr>
          <p:nvPr>
            <p:ph type="title"/>
          </p:nvPr>
        </p:nvSpPr>
        <p:spPr>
          <a:xfrm>
            <a:off x="1018614" y="974886"/>
            <a:ext cx="4798549" cy="1077229"/>
          </a:xfrm>
        </p:spPr>
        <p:txBody>
          <a:bodyPr>
            <a:normAutofit fontScale="90000"/>
          </a:bodyPr>
          <a:lstStyle/>
          <a:p>
            <a:pPr algn="l"/>
            <a:r>
              <a:rPr lang="en-US" sz="3400" b="1" u="sng" dirty="0"/>
              <a:t>Support Vector Machines</a:t>
            </a:r>
          </a:p>
        </p:txBody>
      </p:sp>
      <p:sp>
        <p:nvSpPr>
          <p:cNvPr id="5" name="Content Placeholder 4">
            <a:extLst>
              <a:ext uri="{FF2B5EF4-FFF2-40B4-BE49-F238E27FC236}">
                <a16:creationId xmlns:a16="http://schemas.microsoft.com/office/drawing/2014/main" id="{E6A87BD4-2CCD-411E-B743-EBC0C36A1F09}"/>
              </a:ext>
            </a:extLst>
          </p:cNvPr>
          <p:cNvSpPr>
            <a:spLocks noGrp="1"/>
          </p:cNvSpPr>
          <p:nvPr>
            <p:ph idx="1"/>
          </p:nvPr>
        </p:nvSpPr>
        <p:spPr>
          <a:xfrm>
            <a:off x="896471" y="2052115"/>
            <a:ext cx="5042837" cy="4438331"/>
          </a:xfrm>
        </p:spPr>
        <p:txBody>
          <a:bodyPr>
            <a:normAutofit/>
          </a:bodyPr>
          <a:lstStyle/>
          <a:p>
            <a:pPr>
              <a:lnSpc>
                <a:spcPct val="110000"/>
              </a:lnSpc>
            </a:pPr>
            <a:r>
              <a:rPr lang="en-US" sz="1600" dirty="0"/>
              <a:t>Lots of possible solutions for </a:t>
            </a:r>
            <a:r>
              <a:rPr lang="en-US" sz="1600" i="1" dirty="0"/>
              <a:t>a, b, c.</a:t>
            </a:r>
            <a:endParaRPr lang="en-US" sz="1600" dirty="0"/>
          </a:p>
          <a:p>
            <a:pPr>
              <a:lnSpc>
                <a:spcPct val="110000"/>
              </a:lnSpc>
            </a:pPr>
            <a:r>
              <a:rPr lang="en-US" sz="1600" dirty="0"/>
              <a:t>Some methods find a separating hyperplane, but not the optimal one [according to some criterion of expected goodness]</a:t>
            </a:r>
          </a:p>
          <a:p>
            <a:pPr>
              <a:lnSpc>
                <a:spcPct val="110000"/>
              </a:lnSpc>
            </a:pPr>
            <a:r>
              <a:rPr lang="en-US" sz="1600" dirty="0"/>
              <a:t>E.g., perceptron</a:t>
            </a:r>
          </a:p>
          <a:p>
            <a:pPr>
              <a:lnSpc>
                <a:spcPct val="110000"/>
              </a:lnSpc>
            </a:pPr>
            <a:r>
              <a:rPr lang="en-US" sz="1600" dirty="0"/>
              <a:t>Support Vector Machine (SVM) finds an optimal* solution.</a:t>
            </a:r>
          </a:p>
          <a:p>
            <a:pPr>
              <a:lnSpc>
                <a:spcPct val="110000"/>
              </a:lnSpc>
            </a:pPr>
            <a:r>
              <a:rPr lang="en-US" sz="1600" dirty="0"/>
              <a:t>Maximizes the distance between the hyperplane and the “difficult points” close to decision boundary</a:t>
            </a:r>
          </a:p>
          <a:p>
            <a:pPr>
              <a:lnSpc>
                <a:spcPct val="110000"/>
              </a:lnSpc>
            </a:pPr>
            <a:r>
              <a:rPr lang="en-US" sz="1600" dirty="0"/>
              <a:t>One intuition: if there are no points near the decision surface, then there are no very uncertain classification decisions</a:t>
            </a:r>
          </a:p>
          <a:p>
            <a:pPr>
              <a:lnSpc>
                <a:spcPct val="110000"/>
              </a:lnSpc>
            </a:pPr>
            <a:endParaRPr lang="en-US" sz="1600" dirty="0"/>
          </a:p>
        </p:txBody>
      </p:sp>
      <p:pic>
        <p:nvPicPr>
          <p:cNvPr id="6" name="Picture 5">
            <a:extLst>
              <a:ext uri="{FF2B5EF4-FFF2-40B4-BE49-F238E27FC236}">
                <a16:creationId xmlns:a16="http://schemas.microsoft.com/office/drawing/2014/main" id="{F0C2673F-7709-4747-AE2D-F70698F9CD3C}"/>
              </a:ext>
            </a:extLst>
          </p:cNvPr>
          <p:cNvPicPr>
            <a:picLocks noChangeAspect="1"/>
          </p:cNvPicPr>
          <p:nvPr/>
        </p:nvPicPr>
        <p:blipFill>
          <a:blip r:embed="rId3"/>
          <a:stretch>
            <a:fillRect/>
          </a:stretch>
        </p:blipFill>
        <p:spPr>
          <a:xfrm>
            <a:off x="7057423" y="647190"/>
            <a:ext cx="3383307" cy="556428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Tree>
    <p:extLst>
      <p:ext uri="{BB962C8B-B14F-4D97-AF65-F5344CB8AC3E}">
        <p14:creationId xmlns:p14="http://schemas.microsoft.com/office/powerpoint/2010/main" val="2278276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F5D9-F3AC-4415-8D72-7D5C4FF218E0}"/>
              </a:ext>
            </a:extLst>
          </p:cNvPr>
          <p:cNvSpPr>
            <a:spLocks noGrp="1"/>
          </p:cNvSpPr>
          <p:nvPr>
            <p:ph type="title"/>
          </p:nvPr>
        </p:nvSpPr>
        <p:spPr>
          <a:xfrm>
            <a:off x="1969803" y="808056"/>
            <a:ext cx="4565467" cy="1077229"/>
          </a:xfrm>
        </p:spPr>
        <p:txBody>
          <a:bodyPr>
            <a:normAutofit/>
          </a:bodyPr>
          <a:lstStyle/>
          <a:p>
            <a:pPr algn="l"/>
            <a:r>
              <a:rPr lang="en-US" sz="3400" b="1" u="sng" dirty="0"/>
              <a:t>NON-LINEAR  SVM</a:t>
            </a:r>
          </a:p>
        </p:txBody>
      </p:sp>
      <p:sp>
        <p:nvSpPr>
          <p:cNvPr id="5" name="Content Placeholder 4">
            <a:extLst>
              <a:ext uri="{FF2B5EF4-FFF2-40B4-BE49-F238E27FC236}">
                <a16:creationId xmlns:a16="http://schemas.microsoft.com/office/drawing/2014/main" id="{E6A87BD4-2CCD-411E-B743-EBC0C36A1F09}"/>
              </a:ext>
            </a:extLst>
          </p:cNvPr>
          <p:cNvSpPr>
            <a:spLocks noGrp="1"/>
          </p:cNvSpPr>
          <p:nvPr>
            <p:ph idx="1"/>
          </p:nvPr>
        </p:nvSpPr>
        <p:spPr>
          <a:xfrm>
            <a:off x="1443689" y="1969970"/>
            <a:ext cx="3317493" cy="3997828"/>
          </a:xfrm>
        </p:spPr>
        <p:txBody>
          <a:bodyPr>
            <a:normAutofit/>
          </a:bodyPr>
          <a:lstStyle/>
          <a:p>
            <a:r>
              <a:rPr lang="en-US" sz="1800" dirty="0"/>
              <a:t>General idea: the original feature space can always be mapped to some higher-dimensional feature space where the training set is separable:</a:t>
            </a:r>
          </a:p>
        </p:txBody>
      </p:sp>
      <p:pic>
        <p:nvPicPr>
          <p:cNvPr id="3" name="Picture 2">
            <a:extLst>
              <a:ext uri="{FF2B5EF4-FFF2-40B4-BE49-F238E27FC236}">
                <a16:creationId xmlns:a16="http://schemas.microsoft.com/office/drawing/2014/main" id="{7F63FD5D-9D5B-412B-BE3C-E06428F23623}"/>
              </a:ext>
            </a:extLst>
          </p:cNvPr>
          <p:cNvPicPr>
            <a:picLocks noChangeAspect="1"/>
          </p:cNvPicPr>
          <p:nvPr/>
        </p:nvPicPr>
        <p:blipFill>
          <a:blip r:embed="rId3"/>
          <a:stretch>
            <a:fillRect/>
          </a:stretch>
        </p:blipFill>
        <p:spPr>
          <a:xfrm>
            <a:off x="5958332" y="2472364"/>
            <a:ext cx="4651619" cy="209322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7" name="TextBox 6">
            <a:extLst>
              <a:ext uri="{FF2B5EF4-FFF2-40B4-BE49-F238E27FC236}">
                <a16:creationId xmlns:a16="http://schemas.microsoft.com/office/drawing/2014/main" id="{505673AA-0E27-4DC6-8C7F-E90FB7CF785A}"/>
              </a:ext>
            </a:extLst>
          </p:cNvPr>
          <p:cNvSpPr txBox="1"/>
          <p:nvPr/>
        </p:nvSpPr>
        <p:spPr>
          <a:xfrm>
            <a:off x="1347018" y="5865278"/>
            <a:ext cx="8545177" cy="369332"/>
          </a:xfrm>
          <a:prstGeom prst="rect">
            <a:avLst/>
          </a:prstGeom>
          <a:noFill/>
        </p:spPr>
        <p:txBody>
          <a:bodyPr wrap="square" rtlCol="0">
            <a:spAutoFit/>
          </a:bodyPr>
          <a:lstStyle/>
          <a:p>
            <a:r>
              <a:rPr lang="en-US" dirty="0"/>
              <a:t>How should we know if the classes are linearly separable or non-linear separable?</a:t>
            </a:r>
          </a:p>
        </p:txBody>
      </p:sp>
    </p:spTree>
    <p:extLst>
      <p:ext uri="{BB962C8B-B14F-4D97-AF65-F5344CB8AC3E}">
        <p14:creationId xmlns:p14="http://schemas.microsoft.com/office/powerpoint/2010/main" val="602219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23F5D9-F3AC-4415-8D72-7D5C4FF218E0}"/>
              </a:ext>
            </a:extLst>
          </p:cNvPr>
          <p:cNvSpPr>
            <a:spLocks noGrp="1"/>
          </p:cNvSpPr>
          <p:nvPr>
            <p:ph type="title"/>
          </p:nvPr>
        </p:nvSpPr>
        <p:spPr>
          <a:xfrm>
            <a:off x="7053557" y="199463"/>
            <a:ext cx="4512989" cy="2227730"/>
          </a:xfrm>
        </p:spPr>
        <p:txBody>
          <a:bodyPr vert="horz" lIns="91440" tIns="45720" rIns="91440" bIns="45720" rtlCol="0" anchor="ctr">
            <a:normAutofit/>
          </a:bodyPr>
          <a:lstStyle/>
          <a:p>
            <a:r>
              <a:rPr lang="en-US" sz="3600" b="1" u="sng" kern="1200" dirty="0">
                <a:solidFill>
                  <a:srgbClr val="FFFFFF"/>
                </a:solidFill>
                <a:latin typeface="+mj-lt"/>
                <a:ea typeface="+mj-ea"/>
                <a:cs typeface="+mj-cs"/>
              </a:rPr>
              <a:t>TUNING PARAMETER FOR BETTER PERFORMANCE</a:t>
            </a:r>
          </a:p>
        </p:txBody>
      </p:sp>
      <p:pic>
        <p:nvPicPr>
          <p:cNvPr id="5" name="Picture 4" descr="A screenshot of a cell phone&#10;&#10;Description automatically generated">
            <a:extLst>
              <a:ext uri="{FF2B5EF4-FFF2-40B4-BE49-F238E27FC236}">
                <a16:creationId xmlns:a16="http://schemas.microsoft.com/office/drawing/2014/main" id="{7D1475DC-1B9E-47E8-9DB0-E2C9EED1F595}"/>
              </a:ext>
            </a:extLst>
          </p:cNvPr>
          <p:cNvPicPr>
            <a:picLocks noChangeAspect="1"/>
          </p:cNvPicPr>
          <p:nvPr/>
        </p:nvPicPr>
        <p:blipFill>
          <a:blip r:embed="rId2"/>
          <a:stretch>
            <a:fillRect/>
          </a:stretch>
        </p:blipFill>
        <p:spPr>
          <a:xfrm>
            <a:off x="86806" y="2048060"/>
            <a:ext cx="6405305" cy="3266705"/>
          </a:xfrm>
          <a:prstGeom prst="rect">
            <a:avLst/>
          </a:prstGeom>
        </p:spPr>
      </p:pic>
      <p:sp>
        <p:nvSpPr>
          <p:cNvPr id="4" name="Rectangle 3">
            <a:extLst>
              <a:ext uri="{FF2B5EF4-FFF2-40B4-BE49-F238E27FC236}">
                <a16:creationId xmlns:a16="http://schemas.microsoft.com/office/drawing/2014/main" id="{8CF0BED9-57CB-47D3-BFD5-3E410A71F800}"/>
              </a:ext>
            </a:extLst>
          </p:cNvPr>
          <p:cNvSpPr/>
          <p:nvPr/>
        </p:nvSpPr>
        <p:spPr>
          <a:xfrm>
            <a:off x="7053556" y="2427194"/>
            <a:ext cx="4833643" cy="4347232"/>
          </a:xfrm>
          <a:prstGeom prst="rect">
            <a:avLst/>
          </a:prstGeom>
        </p:spPr>
        <p:txBody>
          <a:bodyPr vert="horz" lIns="91440" tIns="45720" rIns="91440" bIns="45720" rtlCol="0" anchor="t">
            <a:normAutofit/>
          </a:bodyPr>
          <a:lstStyle/>
          <a:p>
            <a:pPr>
              <a:lnSpc>
                <a:spcPct val="90000"/>
              </a:lnSpc>
              <a:spcBef>
                <a:spcPts val="1000"/>
              </a:spcBef>
              <a:buClr>
                <a:schemeClr val="accent1"/>
              </a:buClr>
              <a:buSzPct val="80000"/>
              <a:buFont typeface="Wingdings 3" charset="2"/>
              <a:buChar char=""/>
            </a:pPr>
            <a:r>
              <a:rPr lang="en-US" sz="1500" kern="1200" dirty="0">
                <a:solidFill>
                  <a:srgbClr val="FFFFFF"/>
                </a:solidFill>
                <a:latin typeface="+mn-lt"/>
                <a:ea typeface="+mn-ea"/>
                <a:cs typeface="+mn-cs"/>
              </a:rPr>
              <a:t>One challenges we faced here is the total running time of the model. Just running the simple model without tuning any parameters took us more than 15 minutes, and the accuracy was not as expected with an error percentage of nearly 40%. </a:t>
            </a:r>
          </a:p>
          <a:p>
            <a:pPr>
              <a:lnSpc>
                <a:spcPct val="90000"/>
              </a:lnSpc>
              <a:spcBef>
                <a:spcPts val="1000"/>
              </a:spcBef>
              <a:buClr>
                <a:schemeClr val="accent1"/>
              </a:buClr>
              <a:buSzPct val="80000"/>
              <a:buFont typeface="Wingdings 3" charset="2"/>
              <a:buChar char=""/>
            </a:pPr>
            <a:endParaRPr lang="en-US" sz="1500" kern="1200" dirty="0">
              <a:solidFill>
                <a:srgbClr val="FFFFFF"/>
              </a:solidFill>
              <a:latin typeface="+mn-lt"/>
              <a:ea typeface="+mn-ea"/>
              <a:cs typeface="+mn-cs"/>
            </a:endParaRPr>
          </a:p>
          <a:p>
            <a:pPr>
              <a:lnSpc>
                <a:spcPct val="90000"/>
              </a:lnSpc>
              <a:spcBef>
                <a:spcPts val="1000"/>
              </a:spcBef>
              <a:buClr>
                <a:schemeClr val="accent1"/>
              </a:buClr>
              <a:buSzPct val="80000"/>
              <a:buFont typeface="Wingdings 3" charset="2"/>
              <a:buChar char=""/>
            </a:pPr>
            <a:r>
              <a:rPr lang="en-US" sz="1500" kern="1200" dirty="0">
                <a:solidFill>
                  <a:srgbClr val="FFFFFF"/>
                </a:solidFill>
                <a:latin typeface="+mn-lt"/>
                <a:ea typeface="+mn-ea"/>
                <a:cs typeface="+mn-cs"/>
              </a:rPr>
              <a:t>Here are the parameter which are changed :</a:t>
            </a:r>
          </a:p>
          <a:p>
            <a:pPr>
              <a:lnSpc>
                <a:spcPct val="90000"/>
              </a:lnSpc>
              <a:spcBef>
                <a:spcPts val="1000"/>
              </a:spcBef>
              <a:buClr>
                <a:schemeClr val="accent1"/>
              </a:buClr>
              <a:buSzPct val="80000"/>
              <a:buFont typeface="Wingdings 3" charset="2"/>
              <a:buChar char=""/>
            </a:pPr>
            <a:endParaRPr lang="en-US" sz="1500" kern="1200" dirty="0">
              <a:solidFill>
                <a:srgbClr val="FFFFFF"/>
              </a:solidFill>
              <a:latin typeface="+mn-lt"/>
              <a:ea typeface="+mn-ea"/>
              <a:cs typeface="+mn-cs"/>
            </a:endParaRPr>
          </a:p>
          <a:p>
            <a:pPr marL="285750" indent="-285750">
              <a:lnSpc>
                <a:spcPct val="90000"/>
              </a:lnSpc>
              <a:spcBef>
                <a:spcPts val="1000"/>
              </a:spcBef>
              <a:buClr>
                <a:schemeClr val="accent1"/>
              </a:buClr>
              <a:buSzPct val="80000"/>
              <a:buFont typeface="Wingdings 3" charset="2"/>
              <a:buChar char=""/>
            </a:pPr>
            <a:r>
              <a:rPr lang="en-US" sz="1500" kern="1200" dirty="0">
                <a:solidFill>
                  <a:srgbClr val="FFFFFF"/>
                </a:solidFill>
                <a:latin typeface="+mn-lt"/>
                <a:ea typeface="+mn-ea"/>
                <a:cs typeface="+mn-cs"/>
              </a:rPr>
              <a:t>GAMMA</a:t>
            </a:r>
          </a:p>
          <a:p>
            <a:pPr marL="285750" indent="-285750">
              <a:lnSpc>
                <a:spcPct val="90000"/>
              </a:lnSpc>
              <a:spcBef>
                <a:spcPts val="1000"/>
              </a:spcBef>
              <a:buClr>
                <a:schemeClr val="accent1"/>
              </a:buClr>
              <a:buSzPct val="80000"/>
              <a:buFont typeface="Wingdings 3" charset="2"/>
              <a:buChar char=""/>
            </a:pPr>
            <a:r>
              <a:rPr lang="en-US" sz="1500" kern="1200" dirty="0">
                <a:solidFill>
                  <a:srgbClr val="FFFFFF"/>
                </a:solidFill>
                <a:latin typeface="+mn-lt"/>
                <a:ea typeface="+mn-ea"/>
                <a:cs typeface="+mn-cs"/>
              </a:rPr>
              <a:t>MARGIN</a:t>
            </a:r>
          </a:p>
        </p:txBody>
      </p:sp>
    </p:spTree>
    <p:extLst>
      <p:ext uri="{BB962C8B-B14F-4D97-AF65-F5344CB8AC3E}">
        <p14:creationId xmlns:p14="http://schemas.microsoft.com/office/powerpoint/2010/main" val="151959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1C69552-43A0-4CB9-9BD5-BE806D29E431}"/>
              </a:ext>
            </a:extLst>
          </p:cNvPr>
          <p:cNvPicPr>
            <a:picLocks noGrp="1" noChangeAspect="1"/>
          </p:cNvPicPr>
          <p:nvPr>
            <p:ph idx="4294967295"/>
          </p:nvPr>
        </p:nvPicPr>
        <p:blipFill rotWithShape="1">
          <a:blip r:embed="rId2"/>
          <a:srcRect r="2271"/>
          <a:stretch/>
        </p:blipFill>
        <p:spPr>
          <a:xfrm>
            <a:off x="1115217" y="1346427"/>
            <a:ext cx="5224463" cy="5165725"/>
          </a:xfrm>
          <a:prstGeom prst="rect">
            <a:avLst/>
          </a:prstGeom>
        </p:spPr>
      </p:pic>
      <p:pic>
        <p:nvPicPr>
          <p:cNvPr id="5" name="Picture 4">
            <a:extLst>
              <a:ext uri="{FF2B5EF4-FFF2-40B4-BE49-F238E27FC236}">
                <a16:creationId xmlns:a16="http://schemas.microsoft.com/office/drawing/2014/main" id="{415EF2E2-9C7A-4953-814C-B16E2C77FB67}"/>
              </a:ext>
            </a:extLst>
          </p:cNvPr>
          <p:cNvPicPr>
            <a:picLocks noChangeAspect="1"/>
          </p:cNvPicPr>
          <p:nvPr/>
        </p:nvPicPr>
        <p:blipFill>
          <a:blip r:embed="rId3"/>
          <a:stretch>
            <a:fillRect/>
          </a:stretch>
        </p:blipFill>
        <p:spPr>
          <a:xfrm>
            <a:off x="6463161" y="1346427"/>
            <a:ext cx="4850401" cy="5165967"/>
          </a:xfrm>
          <a:prstGeom prst="rect">
            <a:avLst/>
          </a:prstGeom>
        </p:spPr>
      </p:pic>
      <p:sp>
        <p:nvSpPr>
          <p:cNvPr id="13" name="Oval 12">
            <a:extLst>
              <a:ext uri="{FF2B5EF4-FFF2-40B4-BE49-F238E27FC236}">
                <a16:creationId xmlns:a16="http://schemas.microsoft.com/office/drawing/2014/main" id="{9CF5EB70-F491-4536-9C5D-DBFFD52645F5}"/>
              </a:ext>
            </a:extLst>
          </p:cNvPr>
          <p:cNvSpPr/>
          <p:nvPr/>
        </p:nvSpPr>
        <p:spPr>
          <a:xfrm>
            <a:off x="3236181" y="3077155"/>
            <a:ext cx="604299" cy="278296"/>
          </a:xfrm>
          <a:prstGeom prst="ellipse">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6" name="Oval 65">
            <a:extLst>
              <a:ext uri="{FF2B5EF4-FFF2-40B4-BE49-F238E27FC236}">
                <a16:creationId xmlns:a16="http://schemas.microsoft.com/office/drawing/2014/main" id="{C4567BB3-1AD0-4906-8559-68899548675C}"/>
              </a:ext>
            </a:extLst>
          </p:cNvPr>
          <p:cNvSpPr/>
          <p:nvPr/>
        </p:nvSpPr>
        <p:spPr>
          <a:xfrm>
            <a:off x="8573685" y="3077155"/>
            <a:ext cx="629351" cy="278296"/>
          </a:xfrm>
          <a:prstGeom prst="ellipse">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2A0EDF6-1925-4E44-8B57-080F6B43D3BE}"/>
              </a:ext>
            </a:extLst>
          </p:cNvPr>
          <p:cNvCxnSpPr/>
          <p:nvPr/>
        </p:nvCxnSpPr>
        <p:spPr>
          <a:xfrm>
            <a:off x="4039263" y="3216303"/>
            <a:ext cx="3403158"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51E8F71-FBF3-4FE6-AE66-25173E90B4DD}"/>
              </a:ext>
            </a:extLst>
          </p:cNvPr>
          <p:cNvSpPr txBox="1"/>
          <p:nvPr/>
        </p:nvSpPr>
        <p:spPr>
          <a:xfrm>
            <a:off x="4662892" y="3216303"/>
            <a:ext cx="2779529" cy="369332"/>
          </a:xfrm>
          <a:prstGeom prst="rect">
            <a:avLst/>
          </a:prstGeom>
          <a:noFill/>
        </p:spPr>
        <p:txBody>
          <a:bodyPr wrap="square" rtlCol="0">
            <a:spAutoFit/>
          </a:bodyPr>
          <a:lstStyle/>
          <a:p>
            <a:r>
              <a:rPr lang="en-US" dirty="0">
                <a:solidFill>
                  <a:srgbClr val="FF0000"/>
                </a:solidFill>
              </a:rPr>
              <a:t>A 1.237% improvement!</a:t>
            </a:r>
          </a:p>
        </p:txBody>
      </p:sp>
      <p:sp>
        <p:nvSpPr>
          <p:cNvPr id="2" name="TextBox 1">
            <a:extLst>
              <a:ext uri="{FF2B5EF4-FFF2-40B4-BE49-F238E27FC236}">
                <a16:creationId xmlns:a16="http://schemas.microsoft.com/office/drawing/2014/main" id="{E12E0CBA-9F94-445F-A655-82FDC9A83A69}"/>
              </a:ext>
            </a:extLst>
          </p:cNvPr>
          <p:cNvSpPr txBox="1"/>
          <p:nvPr/>
        </p:nvSpPr>
        <p:spPr>
          <a:xfrm>
            <a:off x="1211988" y="792430"/>
            <a:ext cx="4652683" cy="369332"/>
          </a:xfrm>
          <a:prstGeom prst="rect">
            <a:avLst/>
          </a:prstGeom>
          <a:noFill/>
        </p:spPr>
        <p:txBody>
          <a:bodyPr wrap="square" rtlCol="0">
            <a:spAutoFit/>
          </a:bodyPr>
          <a:lstStyle/>
          <a:p>
            <a:pPr algn="ctr"/>
            <a:r>
              <a:rPr lang="en-US" dirty="0"/>
              <a:t>Pre-tuned </a:t>
            </a:r>
          </a:p>
        </p:txBody>
      </p:sp>
      <p:sp>
        <p:nvSpPr>
          <p:cNvPr id="3" name="TextBox 2">
            <a:extLst>
              <a:ext uri="{FF2B5EF4-FFF2-40B4-BE49-F238E27FC236}">
                <a16:creationId xmlns:a16="http://schemas.microsoft.com/office/drawing/2014/main" id="{5944B411-EBF2-4F23-B122-B7ED54249D5D}"/>
              </a:ext>
            </a:extLst>
          </p:cNvPr>
          <p:cNvSpPr txBox="1"/>
          <p:nvPr/>
        </p:nvSpPr>
        <p:spPr>
          <a:xfrm>
            <a:off x="6831106" y="792430"/>
            <a:ext cx="4222376" cy="369332"/>
          </a:xfrm>
          <a:prstGeom prst="rect">
            <a:avLst/>
          </a:prstGeom>
          <a:noFill/>
        </p:spPr>
        <p:txBody>
          <a:bodyPr wrap="square" rtlCol="0">
            <a:spAutoFit/>
          </a:bodyPr>
          <a:lstStyle/>
          <a:p>
            <a:pPr algn="ctr"/>
            <a:r>
              <a:rPr lang="en-US" dirty="0"/>
              <a:t>Post-tuned</a:t>
            </a:r>
          </a:p>
        </p:txBody>
      </p:sp>
    </p:spTree>
    <p:extLst>
      <p:ext uri="{BB962C8B-B14F-4D97-AF65-F5344CB8AC3E}">
        <p14:creationId xmlns:p14="http://schemas.microsoft.com/office/powerpoint/2010/main" val="4226682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82F5-2C97-459E-9B10-152BD84B1C1F}"/>
              </a:ext>
            </a:extLst>
          </p:cNvPr>
          <p:cNvSpPr>
            <a:spLocks noGrp="1"/>
          </p:cNvSpPr>
          <p:nvPr>
            <p:ph type="title"/>
          </p:nvPr>
        </p:nvSpPr>
        <p:spPr>
          <a:xfrm>
            <a:off x="1964444" y="808056"/>
            <a:ext cx="3319381" cy="1077229"/>
          </a:xfrm>
        </p:spPr>
        <p:txBody>
          <a:bodyPr>
            <a:normAutofit/>
          </a:bodyPr>
          <a:lstStyle/>
          <a:p>
            <a:pPr algn="l"/>
            <a:r>
              <a:rPr lang="en-US" sz="3400"/>
              <a:t>Random Forest</a:t>
            </a:r>
          </a:p>
        </p:txBody>
      </p:sp>
      <p:sp>
        <p:nvSpPr>
          <p:cNvPr id="9" name="Content Placeholder 8">
            <a:extLst>
              <a:ext uri="{FF2B5EF4-FFF2-40B4-BE49-F238E27FC236}">
                <a16:creationId xmlns:a16="http://schemas.microsoft.com/office/drawing/2014/main" id="{4BA5F9EF-6F0D-4933-B21D-64CE80254FAE}"/>
              </a:ext>
            </a:extLst>
          </p:cNvPr>
          <p:cNvSpPr>
            <a:spLocks noGrp="1"/>
          </p:cNvSpPr>
          <p:nvPr>
            <p:ph idx="1"/>
          </p:nvPr>
        </p:nvSpPr>
        <p:spPr>
          <a:xfrm>
            <a:off x="1964444" y="2052116"/>
            <a:ext cx="3319381" cy="3997828"/>
          </a:xfrm>
        </p:spPr>
        <p:txBody>
          <a:bodyPr>
            <a:normAutofit/>
          </a:bodyPr>
          <a:lstStyle/>
          <a:p>
            <a:r>
              <a:rPr lang="en-US" sz="1800" dirty="0"/>
              <a:t>Used </a:t>
            </a:r>
            <a:r>
              <a:rPr lang="en-US" sz="1800" dirty="0" err="1"/>
              <a:t>scikit</a:t>
            </a:r>
            <a:r>
              <a:rPr lang="en-US" sz="1800" dirty="0"/>
              <a:t>-learn for modeling</a:t>
            </a:r>
          </a:p>
          <a:p>
            <a:r>
              <a:rPr lang="en-US" sz="1800" dirty="0"/>
              <a:t>Simple but slow</a:t>
            </a:r>
          </a:p>
          <a:p>
            <a:r>
              <a:rPr lang="en-US" sz="1800" dirty="0"/>
              <a:t>Initial classification was weak but hyperparameter tuning made a decent improvement</a:t>
            </a:r>
          </a:p>
          <a:p>
            <a:endParaRPr lang="en-US" sz="1800" dirty="0"/>
          </a:p>
        </p:txBody>
      </p:sp>
      <p:pic>
        <p:nvPicPr>
          <p:cNvPr id="5" name="Content Placeholder 4" descr="A tree in a forest&#10;&#10;Description automatically generated">
            <a:extLst>
              <a:ext uri="{FF2B5EF4-FFF2-40B4-BE49-F238E27FC236}">
                <a16:creationId xmlns:a16="http://schemas.microsoft.com/office/drawing/2014/main" id="{DE9D15AE-E86D-4D1B-B8D1-D9CF6E6F9532}"/>
              </a:ext>
            </a:extLst>
          </p:cNvPr>
          <p:cNvPicPr>
            <a:picLocks noChangeAspect="1"/>
          </p:cNvPicPr>
          <p:nvPr/>
        </p:nvPicPr>
        <p:blipFill rotWithShape="1">
          <a:blip r:embed="rId3"/>
          <a:srcRect l="14605" r="17727" b="-2"/>
          <a:stretch/>
        </p:blipFill>
        <p:spPr>
          <a:xfrm>
            <a:off x="6096543" y="227"/>
            <a:ext cx="5288377" cy="6858000"/>
          </a:xfrm>
          <a:prstGeom prst="rect">
            <a:avLst/>
          </a:prstGeom>
          <a:ln w="12700">
            <a:solidFill>
              <a:schemeClr val="tx1"/>
            </a:solidFill>
          </a:ln>
        </p:spPr>
      </p:pic>
    </p:spTree>
    <p:extLst>
      <p:ext uri="{BB962C8B-B14F-4D97-AF65-F5344CB8AC3E}">
        <p14:creationId xmlns:p14="http://schemas.microsoft.com/office/powerpoint/2010/main" val="8800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3EDA-8381-4BFC-921D-A6595447AA3A}"/>
              </a:ext>
            </a:extLst>
          </p:cNvPr>
          <p:cNvSpPr>
            <a:spLocks noGrp="1"/>
          </p:cNvSpPr>
          <p:nvPr>
            <p:ph type="title"/>
          </p:nvPr>
        </p:nvSpPr>
        <p:spPr/>
        <p:txBody>
          <a:bodyPr/>
          <a:lstStyle/>
          <a:p>
            <a:r>
              <a:rPr lang="en-US" dirty="0"/>
              <a:t>Hyperparameter Tuning</a:t>
            </a:r>
          </a:p>
        </p:txBody>
      </p:sp>
      <p:pic>
        <p:nvPicPr>
          <p:cNvPr id="5" name="Picture 4">
            <a:extLst>
              <a:ext uri="{FF2B5EF4-FFF2-40B4-BE49-F238E27FC236}">
                <a16:creationId xmlns:a16="http://schemas.microsoft.com/office/drawing/2014/main" id="{4E0A931A-7343-4CCB-9FAD-753027C532C8}"/>
              </a:ext>
            </a:extLst>
          </p:cNvPr>
          <p:cNvPicPr>
            <a:picLocks noChangeAspect="1"/>
          </p:cNvPicPr>
          <p:nvPr/>
        </p:nvPicPr>
        <p:blipFill rotWithShape="1">
          <a:blip r:embed="rId2"/>
          <a:srcRect r="827" b="3789"/>
          <a:stretch/>
        </p:blipFill>
        <p:spPr>
          <a:xfrm>
            <a:off x="1184744" y="4847558"/>
            <a:ext cx="10129961" cy="645938"/>
          </a:xfrm>
          <a:prstGeom prst="rect">
            <a:avLst/>
          </a:prstGeom>
        </p:spPr>
      </p:pic>
      <p:pic>
        <p:nvPicPr>
          <p:cNvPr id="6" name="Picture 5">
            <a:extLst>
              <a:ext uri="{FF2B5EF4-FFF2-40B4-BE49-F238E27FC236}">
                <a16:creationId xmlns:a16="http://schemas.microsoft.com/office/drawing/2014/main" id="{51F36486-2566-4526-A466-FEDC9ED69D5A}"/>
              </a:ext>
            </a:extLst>
          </p:cNvPr>
          <p:cNvPicPr>
            <a:picLocks noChangeAspect="1"/>
          </p:cNvPicPr>
          <p:nvPr/>
        </p:nvPicPr>
        <p:blipFill rotWithShape="1">
          <a:blip r:embed="rId3"/>
          <a:srcRect l="2484" t="16076" r="4695" b="22413"/>
          <a:stretch/>
        </p:blipFill>
        <p:spPr>
          <a:xfrm>
            <a:off x="1184744" y="2218538"/>
            <a:ext cx="5231959" cy="475634"/>
          </a:xfrm>
          <a:prstGeom prst="rect">
            <a:avLst/>
          </a:prstGeom>
        </p:spPr>
      </p:pic>
      <p:sp>
        <p:nvSpPr>
          <p:cNvPr id="7" name="TextBox 6">
            <a:extLst>
              <a:ext uri="{FF2B5EF4-FFF2-40B4-BE49-F238E27FC236}">
                <a16:creationId xmlns:a16="http://schemas.microsoft.com/office/drawing/2014/main" id="{A4946B5A-7D87-48A5-8EA8-F752B922197A}"/>
              </a:ext>
            </a:extLst>
          </p:cNvPr>
          <p:cNvSpPr txBox="1"/>
          <p:nvPr/>
        </p:nvSpPr>
        <p:spPr>
          <a:xfrm>
            <a:off x="1184744" y="3021496"/>
            <a:ext cx="9525663"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Default parameters for </a:t>
            </a:r>
            <a:r>
              <a:rPr lang="en-US" sz="2000" dirty="0" err="1"/>
              <a:t>RandomForestClassifier</a:t>
            </a:r>
            <a:r>
              <a:rPr lang="en-US" sz="2000" dirty="0"/>
              <a:t>() had an accuracy of 92.53% using 10-fold cross validation</a:t>
            </a:r>
          </a:p>
          <a:p>
            <a:pPr marL="285750" indent="-285750">
              <a:buFont typeface="Arial" panose="020B0604020202020204" pitchFamily="34" charset="0"/>
              <a:buChar char="•"/>
            </a:pPr>
            <a:r>
              <a:rPr lang="en-US" sz="2000" dirty="0"/>
              <a:t>Using </a:t>
            </a:r>
            <a:r>
              <a:rPr lang="en-US" sz="2000" dirty="0" err="1"/>
              <a:t>scikit-learn’s</a:t>
            </a:r>
            <a:r>
              <a:rPr lang="en-US" sz="2000" dirty="0"/>
              <a:t> </a:t>
            </a:r>
            <a:r>
              <a:rPr lang="en-US" sz="2000" dirty="0" err="1"/>
              <a:t>RandomizedSearchCV</a:t>
            </a:r>
            <a:r>
              <a:rPr lang="en-US" sz="2000" dirty="0"/>
              <a:t>(), hundreds of combinations of parameters were randomly selected and scored based on 10-fold CV</a:t>
            </a:r>
          </a:p>
          <a:p>
            <a:pPr marL="285750" indent="-285750">
              <a:buFont typeface="Arial" panose="020B0604020202020204" pitchFamily="34" charset="0"/>
              <a:buChar char="•"/>
            </a:pPr>
            <a:r>
              <a:rPr lang="en-US" sz="2000" dirty="0"/>
              <a:t>The best (found) parameters were outputted to be further tuned</a:t>
            </a:r>
          </a:p>
        </p:txBody>
      </p:sp>
      <p:sp>
        <p:nvSpPr>
          <p:cNvPr id="8" name="TextBox 7">
            <a:extLst>
              <a:ext uri="{FF2B5EF4-FFF2-40B4-BE49-F238E27FC236}">
                <a16:creationId xmlns:a16="http://schemas.microsoft.com/office/drawing/2014/main" id="{9FBE571A-27DC-4FD9-B272-F0D4057AB097}"/>
              </a:ext>
            </a:extLst>
          </p:cNvPr>
          <p:cNvSpPr txBox="1"/>
          <p:nvPr/>
        </p:nvSpPr>
        <p:spPr>
          <a:xfrm>
            <a:off x="1184744" y="5688342"/>
            <a:ext cx="8468139"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new parameters pushed the accuracy of the model to nearly 95% with an improvement of over 2%!</a:t>
            </a:r>
          </a:p>
        </p:txBody>
      </p:sp>
    </p:spTree>
    <p:extLst>
      <p:ext uri="{BB962C8B-B14F-4D97-AF65-F5344CB8AC3E}">
        <p14:creationId xmlns:p14="http://schemas.microsoft.com/office/powerpoint/2010/main" val="9985130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EF7443FBFEB247A8C00C5036CC68A1" ma:contentTypeVersion="2" ma:contentTypeDescription="Create a new document." ma:contentTypeScope="" ma:versionID="0ab60a7c56d337ae2406533bd160cb17">
  <xsd:schema xmlns:xsd="http://www.w3.org/2001/XMLSchema" xmlns:xs="http://www.w3.org/2001/XMLSchema" xmlns:p="http://schemas.microsoft.com/office/2006/metadata/properties" xmlns:ns3="322f7bd3-b1ef-41f5-a481-0dfd71eca5de" targetNamespace="http://schemas.microsoft.com/office/2006/metadata/properties" ma:root="true" ma:fieldsID="c65ed0b5c8916b8dfbc9f44c3148a1fd" ns3:_="">
    <xsd:import namespace="322f7bd3-b1ef-41f5-a481-0dfd71eca5d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2f7bd3-b1ef-41f5-a481-0dfd71eca5d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D8CA1C-294B-41CD-A796-C4618E17CB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2f7bd3-b1ef-41f5-a481-0dfd71eca5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A838A9E-47F3-4DFD-A282-AE13FA845D22}">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322f7bd3-b1ef-41f5-a481-0dfd71eca5de"/>
    <ds:schemaRef ds:uri="http://www.w3.org/XML/1998/namespace"/>
  </ds:schemaRefs>
</ds:datastoreItem>
</file>

<file path=customXml/itemProps3.xml><?xml version="1.0" encoding="utf-8"?>
<ds:datastoreItem xmlns:ds="http://schemas.openxmlformats.org/officeDocument/2006/customXml" ds:itemID="{49B4E8DE-DA0B-4DF0-91ED-E31E11CCB90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462</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Group 8 Activity Recognition</vt:lpstr>
      <vt:lpstr>Dataset 7 Activity recognition with healthy older people using a batteryless wearable sensor </vt:lpstr>
      <vt:lpstr>Neural Network</vt:lpstr>
      <vt:lpstr>Support Vector Machines</vt:lpstr>
      <vt:lpstr>NON-LINEAR  SVM</vt:lpstr>
      <vt:lpstr>TUNING PARAMETER FOR BETTER PERFORMANCE</vt:lpstr>
      <vt:lpstr>PowerPoint Presentation</vt:lpstr>
      <vt:lpstr>Random Forest</vt:lpstr>
      <vt:lpstr>Hyperparameter Tuning</vt:lpstr>
      <vt:lpstr>Even More Tuning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8 Activity Recognition</dc:title>
  <dc:creator>Kevin K</dc:creator>
  <cp:lastModifiedBy>Kevin K</cp:lastModifiedBy>
  <cp:revision>1</cp:revision>
  <dcterms:created xsi:type="dcterms:W3CDTF">2019-10-30T00:48:45Z</dcterms:created>
  <dcterms:modified xsi:type="dcterms:W3CDTF">2019-10-30T00:48:55Z</dcterms:modified>
</cp:coreProperties>
</file>