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RoxboroughCF" panose="020B0604020202020204" charset="0"/>
      <p:regular r:id="rId19"/>
    </p:embeddedFont>
    <p:embeddedFont>
      <p:font typeface="RoxboroughCF Bold" panose="020B0604020202020204" charset="0"/>
      <p:regular r:id="rId20"/>
    </p:embeddedFont>
    <p:embeddedFont>
      <p:font typeface="Telegraf" panose="020B0604020202020204" charset="0"/>
      <p:regular r:id="rId21"/>
    </p:embeddedFont>
    <p:embeddedFont>
      <p:font typeface="Telegraf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782"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9.jpe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1.jpe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11.gi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387009" y="5305917"/>
            <a:ext cx="7513983" cy="1502797"/>
          </a:xfrm>
          <a:custGeom>
            <a:avLst/>
            <a:gdLst/>
            <a:ahLst/>
            <a:cxnLst/>
            <a:rect l="l" t="t" r="r" b="b"/>
            <a:pathLst>
              <a:path w="7513983" h="1502797">
                <a:moveTo>
                  <a:pt x="0" y="0"/>
                </a:moveTo>
                <a:lnTo>
                  <a:pt x="7513982" y="0"/>
                </a:lnTo>
                <a:lnTo>
                  <a:pt x="7513982" y="1502796"/>
                </a:lnTo>
                <a:lnTo>
                  <a:pt x="0" y="15027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4372318" y="4165379"/>
            <a:ext cx="9543365" cy="3406250"/>
          </a:xfrm>
          <a:prstGeom prst="rect">
            <a:avLst/>
          </a:prstGeom>
        </p:spPr>
        <p:txBody>
          <a:bodyPr lIns="0" tIns="0" rIns="0" bIns="0" rtlCol="0" anchor="t">
            <a:spAutoFit/>
          </a:bodyPr>
          <a:lstStyle/>
          <a:p>
            <a:pPr algn="ctr">
              <a:lnSpc>
                <a:spcPts val="13217"/>
              </a:lnSpc>
            </a:pPr>
            <a:r>
              <a:rPr lang="en-US" sz="12469" b="1">
                <a:solidFill>
                  <a:srgbClr val="000000"/>
                </a:solidFill>
                <a:latin typeface="RoxboroughCF Bold"/>
                <a:ea typeface="RoxboroughCF Bold"/>
                <a:cs typeface="RoxboroughCF Bold"/>
                <a:sym typeface="RoxboroughCF Bold"/>
              </a:rPr>
              <a:t>IBM Data Scientist</a:t>
            </a:r>
          </a:p>
        </p:txBody>
      </p:sp>
      <p:grpSp>
        <p:nvGrpSpPr>
          <p:cNvPr id="4" name="Group 4"/>
          <p:cNvGrpSpPr/>
          <p:nvPr/>
        </p:nvGrpSpPr>
        <p:grpSpPr>
          <a:xfrm>
            <a:off x="11192619" y="6808713"/>
            <a:ext cx="5446127" cy="2837638"/>
            <a:chOff x="0" y="0"/>
            <a:chExt cx="7261503" cy="3783518"/>
          </a:xfrm>
        </p:grpSpPr>
        <p:grpSp>
          <p:nvGrpSpPr>
            <p:cNvPr id="5" name="Group 5"/>
            <p:cNvGrpSpPr/>
            <p:nvPr/>
          </p:nvGrpSpPr>
          <p:grpSpPr>
            <a:xfrm rot="-376577">
              <a:off x="145261" y="371935"/>
              <a:ext cx="6970981" cy="3039648"/>
              <a:chOff x="0" y="0"/>
              <a:chExt cx="3931951" cy="1714500"/>
            </a:xfrm>
          </p:grpSpPr>
          <p:sp>
            <p:nvSpPr>
              <p:cNvPr id="6" name="Freeform 6"/>
              <p:cNvSpPr/>
              <p:nvPr/>
            </p:nvSpPr>
            <p:spPr>
              <a:xfrm>
                <a:off x="10160" y="16510"/>
                <a:ext cx="3909091" cy="1686560"/>
              </a:xfrm>
              <a:custGeom>
                <a:avLst/>
                <a:gdLst/>
                <a:ahLst/>
                <a:cxnLst/>
                <a:rect l="l" t="t" r="r" b="b"/>
                <a:pathLst>
                  <a:path w="3909091" h="1686560">
                    <a:moveTo>
                      <a:pt x="3909091" y="1686560"/>
                    </a:moveTo>
                    <a:lnTo>
                      <a:pt x="0" y="1678940"/>
                    </a:lnTo>
                    <a:lnTo>
                      <a:pt x="0" y="598170"/>
                    </a:lnTo>
                    <a:lnTo>
                      <a:pt x="17780" y="19050"/>
                    </a:lnTo>
                    <a:lnTo>
                      <a:pt x="1947242" y="0"/>
                    </a:lnTo>
                    <a:lnTo>
                      <a:pt x="3890041" y="5080"/>
                    </a:lnTo>
                    <a:close/>
                  </a:path>
                </a:pathLst>
              </a:custGeom>
              <a:solidFill>
                <a:srgbClr val="FFFFFF"/>
              </a:solidFill>
            </p:spPr>
            <p:txBody>
              <a:bodyPr/>
              <a:lstStyle/>
              <a:p>
                <a:endParaRPr lang="en-US"/>
              </a:p>
            </p:txBody>
          </p:sp>
          <p:sp>
            <p:nvSpPr>
              <p:cNvPr id="7" name="Freeform 7"/>
              <p:cNvSpPr/>
              <p:nvPr/>
            </p:nvSpPr>
            <p:spPr>
              <a:xfrm>
                <a:off x="-3810" y="0"/>
                <a:ext cx="3938301" cy="1713230"/>
              </a:xfrm>
              <a:custGeom>
                <a:avLst/>
                <a:gdLst/>
                <a:ahLst/>
                <a:cxnLst/>
                <a:rect l="l" t="t" r="r" b="b"/>
                <a:pathLst>
                  <a:path w="3938301" h="1713230">
                    <a:moveTo>
                      <a:pt x="3904011" y="21590"/>
                    </a:moveTo>
                    <a:cubicBezTo>
                      <a:pt x="3905282" y="34290"/>
                      <a:pt x="3905282" y="44450"/>
                      <a:pt x="3906551" y="54610"/>
                    </a:cubicBezTo>
                    <a:cubicBezTo>
                      <a:pt x="3909091" y="88900"/>
                      <a:pt x="3910361" y="124460"/>
                      <a:pt x="3912901" y="158750"/>
                    </a:cubicBezTo>
                    <a:cubicBezTo>
                      <a:pt x="3912901" y="208280"/>
                      <a:pt x="3925601" y="1184910"/>
                      <a:pt x="3931951" y="1234440"/>
                    </a:cubicBezTo>
                    <a:cubicBezTo>
                      <a:pt x="3938301" y="1309370"/>
                      <a:pt x="3934491" y="1385570"/>
                      <a:pt x="3934491" y="1460500"/>
                    </a:cubicBezTo>
                    <a:cubicBezTo>
                      <a:pt x="3934491" y="1526540"/>
                      <a:pt x="3935761" y="1587500"/>
                      <a:pt x="3937032" y="1652270"/>
                    </a:cubicBezTo>
                    <a:cubicBezTo>
                      <a:pt x="3937032" y="1673860"/>
                      <a:pt x="3937032" y="1687830"/>
                      <a:pt x="3937032" y="1711960"/>
                    </a:cubicBezTo>
                    <a:cubicBezTo>
                      <a:pt x="3914171" y="1711960"/>
                      <a:pt x="3893851" y="1713230"/>
                      <a:pt x="3866318" y="1711960"/>
                    </a:cubicBezTo>
                    <a:cubicBezTo>
                      <a:pt x="3669134" y="1706880"/>
                      <a:pt x="3468916" y="1713230"/>
                      <a:pt x="3271731" y="1708150"/>
                    </a:cubicBezTo>
                    <a:cubicBezTo>
                      <a:pt x="3153420" y="1704340"/>
                      <a:pt x="3038143" y="1706880"/>
                      <a:pt x="2919832" y="1704340"/>
                    </a:cubicBezTo>
                    <a:cubicBezTo>
                      <a:pt x="2865227" y="1703070"/>
                      <a:pt x="2810622" y="1701800"/>
                      <a:pt x="2756017" y="1700530"/>
                    </a:cubicBezTo>
                    <a:cubicBezTo>
                      <a:pt x="2722648" y="1700530"/>
                      <a:pt x="2692312" y="1701800"/>
                      <a:pt x="2658942" y="1701800"/>
                    </a:cubicBezTo>
                    <a:cubicBezTo>
                      <a:pt x="2574001" y="1700530"/>
                      <a:pt x="2340413" y="1701800"/>
                      <a:pt x="2255472" y="1700530"/>
                    </a:cubicBezTo>
                    <a:cubicBezTo>
                      <a:pt x="2194800" y="1699260"/>
                      <a:pt x="981356" y="1708150"/>
                      <a:pt x="920684" y="1706880"/>
                    </a:cubicBezTo>
                    <a:cubicBezTo>
                      <a:pt x="905515" y="1706880"/>
                      <a:pt x="887314" y="1708150"/>
                      <a:pt x="872146" y="1708150"/>
                    </a:cubicBezTo>
                    <a:cubicBezTo>
                      <a:pt x="835742" y="1708150"/>
                      <a:pt x="802373" y="1709420"/>
                      <a:pt x="765969" y="1709420"/>
                    </a:cubicBezTo>
                    <a:cubicBezTo>
                      <a:pt x="674961" y="1709420"/>
                      <a:pt x="586986" y="1708150"/>
                      <a:pt x="495978" y="1706880"/>
                    </a:cubicBezTo>
                    <a:cubicBezTo>
                      <a:pt x="441373" y="1705610"/>
                      <a:pt x="386768" y="1704340"/>
                      <a:pt x="335197" y="1703070"/>
                    </a:cubicBezTo>
                    <a:cubicBezTo>
                      <a:pt x="238121" y="1701800"/>
                      <a:pt x="141046"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65206" y="30480"/>
                      <a:pt x="113743" y="29210"/>
                    </a:cubicBezTo>
                    <a:cubicBezTo>
                      <a:pt x="195651" y="25400"/>
                      <a:pt x="277558" y="22860"/>
                      <a:pt x="362499" y="20320"/>
                    </a:cubicBezTo>
                    <a:cubicBezTo>
                      <a:pt x="420138" y="17780"/>
                      <a:pt x="477777" y="16510"/>
                      <a:pt x="532382" y="13970"/>
                    </a:cubicBezTo>
                    <a:cubicBezTo>
                      <a:pt x="586987" y="11430"/>
                      <a:pt x="644625" y="8890"/>
                      <a:pt x="699230" y="8890"/>
                    </a:cubicBezTo>
                    <a:cubicBezTo>
                      <a:pt x="759902" y="7620"/>
                      <a:pt x="820574" y="10160"/>
                      <a:pt x="881247" y="8890"/>
                    </a:cubicBezTo>
                    <a:cubicBezTo>
                      <a:pt x="957087" y="8890"/>
                      <a:pt x="2331312" y="6350"/>
                      <a:pt x="2407152" y="5080"/>
                    </a:cubicBezTo>
                    <a:cubicBezTo>
                      <a:pt x="2479959" y="3810"/>
                      <a:pt x="2552765" y="2540"/>
                      <a:pt x="2628606" y="2540"/>
                    </a:cubicBezTo>
                    <a:cubicBezTo>
                      <a:pt x="2752984" y="1270"/>
                      <a:pt x="2874328" y="0"/>
                      <a:pt x="2998706" y="0"/>
                    </a:cubicBezTo>
                    <a:cubicBezTo>
                      <a:pt x="3050278" y="0"/>
                      <a:pt x="3104882" y="2540"/>
                      <a:pt x="3156454" y="2540"/>
                    </a:cubicBezTo>
                    <a:cubicBezTo>
                      <a:pt x="3299033" y="3810"/>
                      <a:pt x="3444646" y="5080"/>
                      <a:pt x="3587227" y="7620"/>
                    </a:cubicBezTo>
                    <a:cubicBezTo>
                      <a:pt x="3663066" y="8890"/>
                      <a:pt x="3738907" y="12700"/>
                      <a:pt x="3814747" y="16510"/>
                    </a:cubicBezTo>
                    <a:cubicBezTo>
                      <a:pt x="3832949" y="16510"/>
                      <a:pt x="3851150" y="16510"/>
                      <a:pt x="3866318" y="16510"/>
                    </a:cubicBezTo>
                    <a:cubicBezTo>
                      <a:pt x="3884961" y="17780"/>
                      <a:pt x="3893851" y="20320"/>
                      <a:pt x="3904011" y="21590"/>
                    </a:cubicBezTo>
                    <a:close/>
                    <a:moveTo>
                      <a:pt x="3914171" y="1695450"/>
                    </a:moveTo>
                    <a:cubicBezTo>
                      <a:pt x="3915441" y="1678940"/>
                      <a:pt x="3916711" y="1666240"/>
                      <a:pt x="3916711" y="1653540"/>
                    </a:cubicBezTo>
                    <a:cubicBezTo>
                      <a:pt x="3915441" y="1581150"/>
                      <a:pt x="3914171" y="1513840"/>
                      <a:pt x="3914171" y="1441450"/>
                    </a:cubicBezTo>
                    <a:cubicBezTo>
                      <a:pt x="3914171" y="1408430"/>
                      <a:pt x="3916711" y="1375410"/>
                      <a:pt x="3915441" y="1342390"/>
                    </a:cubicBezTo>
                    <a:cubicBezTo>
                      <a:pt x="3915441" y="1311910"/>
                      <a:pt x="3914171" y="1280160"/>
                      <a:pt x="3912901" y="1249680"/>
                    </a:cubicBezTo>
                    <a:cubicBezTo>
                      <a:pt x="3907821" y="1202690"/>
                      <a:pt x="3896391" y="229870"/>
                      <a:pt x="3896391" y="182880"/>
                    </a:cubicBezTo>
                    <a:cubicBezTo>
                      <a:pt x="3893851" y="143510"/>
                      <a:pt x="3891311" y="102870"/>
                      <a:pt x="3888771" y="63500"/>
                    </a:cubicBezTo>
                    <a:cubicBezTo>
                      <a:pt x="3887501" y="44450"/>
                      <a:pt x="3886232" y="43180"/>
                      <a:pt x="3857218" y="41910"/>
                    </a:cubicBezTo>
                    <a:cubicBezTo>
                      <a:pt x="3848117" y="41910"/>
                      <a:pt x="3842050" y="41910"/>
                      <a:pt x="3832949" y="40640"/>
                    </a:cubicBezTo>
                    <a:cubicBezTo>
                      <a:pt x="3757109" y="36830"/>
                      <a:pt x="3678235" y="31750"/>
                      <a:pt x="3602394" y="30480"/>
                    </a:cubicBezTo>
                    <a:cubicBezTo>
                      <a:pt x="3417344" y="26670"/>
                      <a:pt x="3229261" y="25400"/>
                      <a:pt x="3044210" y="22860"/>
                    </a:cubicBezTo>
                    <a:cubicBezTo>
                      <a:pt x="3016908" y="22860"/>
                      <a:pt x="2986572" y="22860"/>
                      <a:pt x="2959269" y="22860"/>
                    </a:cubicBezTo>
                    <a:cubicBezTo>
                      <a:pt x="2913765" y="22860"/>
                      <a:pt x="2868261" y="22860"/>
                      <a:pt x="2825790" y="22860"/>
                    </a:cubicBezTo>
                    <a:cubicBezTo>
                      <a:pt x="2728715" y="22860"/>
                      <a:pt x="2631639" y="22860"/>
                      <a:pt x="2537598" y="24130"/>
                    </a:cubicBezTo>
                    <a:cubicBezTo>
                      <a:pt x="2455690" y="25400"/>
                      <a:pt x="1075398" y="29210"/>
                      <a:pt x="993490" y="29210"/>
                    </a:cubicBezTo>
                    <a:cubicBezTo>
                      <a:pt x="860011" y="29210"/>
                      <a:pt x="726533" y="26670"/>
                      <a:pt x="593054" y="33020"/>
                    </a:cubicBezTo>
                    <a:cubicBezTo>
                      <a:pt x="523281" y="36830"/>
                      <a:pt x="456541" y="36830"/>
                      <a:pt x="389802" y="38100"/>
                    </a:cubicBezTo>
                    <a:cubicBezTo>
                      <a:pt x="274525" y="41910"/>
                      <a:pt x="159248"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71273" y="1677670"/>
                      <a:pt x="113743" y="1678940"/>
                      <a:pt x="153180" y="1678940"/>
                    </a:cubicBezTo>
                    <a:cubicBezTo>
                      <a:pt x="210819" y="1678940"/>
                      <a:pt x="271491" y="1676400"/>
                      <a:pt x="329130" y="1678940"/>
                    </a:cubicBezTo>
                    <a:cubicBezTo>
                      <a:pt x="423172" y="1682750"/>
                      <a:pt x="517213" y="1685290"/>
                      <a:pt x="611255" y="1684020"/>
                    </a:cubicBezTo>
                    <a:cubicBezTo>
                      <a:pt x="671928" y="1682750"/>
                      <a:pt x="729566" y="1685290"/>
                      <a:pt x="790238" y="1685290"/>
                    </a:cubicBezTo>
                    <a:cubicBezTo>
                      <a:pt x="878213" y="1685290"/>
                      <a:pt x="966188" y="1684020"/>
                      <a:pt x="1054162" y="1685290"/>
                    </a:cubicBezTo>
                    <a:cubicBezTo>
                      <a:pt x="1184608" y="1686560"/>
                      <a:pt x="2616471" y="1676400"/>
                      <a:pt x="2749950" y="1678940"/>
                    </a:cubicBezTo>
                    <a:cubicBezTo>
                      <a:pt x="2807589" y="1680210"/>
                      <a:pt x="2865227" y="1681480"/>
                      <a:pt x="2919832" y="1681480"/>
                    </a:cubicBezTo>
                    <a:cubicBezTo>
                      <a:pt x="3019941" y="1684020"/>
                      <a:pt x="3117017" y="1680210"/>
                      <a:pt x="3217126" y="1684020"/>
                    </a:cubicBezTo>
                    <a:cubicBezTo>
                      <a:pt x="3299033" y="1686560"/>
                      <a:pt x="3380941" y="1686560"/>
                      <a:pt x="3462848" y="1689100"/>
                    </a:cubicBezTo>
                    <a:cubicBezTo>
                      <a:pt x="3584193" y="1692910"/>
                      <a:pt x="3705537" y="1695450"/>
                      <a:pt x="3826882" y="1696720"/>
                    </a:cubicBezTo>
                    <a:cubicBezTo>
                      <a:pt x="3872386" y="1696720"/>
                      <a:pt x="3893851" y="1695450"/>
                      <a:pt x="3914171" y="1695450"/>
                    </a:cubicBezTo>
                    <a:close/>
                  </a:path>
                </a:pathLst>
              </a:custGeom>
              <a:solidFill>
                <a:srgbClr val="000000"/>
              </a:solidFill>
            </p:spPr>
            <p:txBody>
              <a:bodyPr/>
              <a:lstStyle/>
              <a:p>
                <a:endParaRPr lang="en-US"/>
              </a:p>
            </p:txBody>
          </p:sp>
        </p:grpSp>
        <p:sp>
          <p:nvSpPr>
            <p:cNvPr id="8" name="TextBox 8"/>
            <p:cNvSpPr txBox="1"/>
            <p:nvPr/>
          </p:nvSpPr>
          <p:spPr>
            <a:xfrm rot="-413665">
              <a:off x="653953" y="1491444"/>
              <a:ext cx="6139423" cy="1514854"/>
            </a:xfrm>
            <a:prstGeom prst="rect">
              <a:avLst/>
            </a:prstGeom>
          </p:spPr>
          <p:txBody>
            <a:bodyPr lIns="0" tIns="0" rIns="0" bIns="0" rtlCol="0" anchor="t">
              <a:spAutoFit/>
            </a:bodyPr>
            <a:lstStyle/>
            <a:p>
              <a:pPr algn="ctr">
                <a:lnSpc>
                  <a:spcPts val="4317"/>
                </a:lnSpc>
              </a:pPr>
              <a:r>
                <a:rPr lang="en-US" sz="3787" b="1">
                  <a:solidFill>
                    <a:srgbClr val="000000"/>
                  </a:solidFill>
                  <a:latin typeface="Telegraf Bold"/>
                  <a:ea typeface="Telegraf Bold"/>
                  <a:cs typeface="Telegraf Bold"/>
                  <a:sym typeface="Telegraf Bold"/>
                </a:rPr>
                <a:t>Ad Click Prediction</a:t>
              </a:r>
            </a:p>
            <a:p>
              <a:pPr marL="0" lvl="0" indent="0" algn="ctr">
                <a:lnSpc>
                  <a:spcPts val="4317"/>
                </a:lnSpc>
                <a:spcBef>
                  <a:spcPct val="0"/>
                </a:spcBef>
              </a:pPr>
              <a:r>
                <a:rPr lang="en-US" sz="3787" b="1">
                  <a:solidFill>
                    <a:srgbClr val="0FAA7B"/>
                  </a:solidFill>
                  <a:latin typeface="Telegraf Bold"/>
                  <a:ea typeface="Telegraf Bold"/>
                  <a:cs typeface="Telegraf Bold"/>
                  <a:sym typeface="Telegraf Bold"/>
                </a:rPr>
                <a:t>Dr: Eman Raslan</a:t>
              </a:r>
            </a:p>
          </p:txBody>
        </p:sp>
        <p:sp>
          <p:nvSpPr>
            <p:cNvPr id="9" name="AutoShape 9"/>
            <p:cNvSpPr/>
            <p:nvPr/>
          </p:nvSpPr>
          <p:spPr>
            <a:xfrm rot="-578298">
              <a:off x="2515787" y="298917"/>
              <a:ext cx="1377673" cy="308080"/>
            </a:xfrm>
            <a:prstGeom prst="rect">
              <a:avLst/>
            </a:prstGeom>
            <a:solidFill>
              <a:srgbClr val="000000"/>
            </a:solidFill>
          </p:spPr>
          <p:txBody>
            <a:bodyPr/>
            <a:lstStyle/>
            <a:p>
              <a:endParaRPr lang="en-US"/>
            </a:p>
          </p:txBody>
        </p:sp>
      </p:grpSp>
      <p:sp>
        <p:nvSpPr>
          <p:cNvPr id="10" name="Freeform 10"/>
          <p:cNvSpPr/>
          <p:nvPr/>
        </p:nvSpPr>
        <p:spPr>
          <a:xfrm>
            <a:off x="213193" y="0"/>
            <a:ext cx="3312151" cy="2644955"/>
          </a:xfrm>
          <a:custGeom>
            <a:avLst/>
            <a:gdLst/>
            <a:ahLst/>
            <a:cxnLst/>
            <a:rect l="l" t="t" r="r" b="b"/>
            <a:pathLst>
              <a:path w="3312151" h="2644955">
                <a:moveTo>
                  <a:pt x="0" y="0"/>
                </a:moveTo>
                <a:lnTo>
                  <a:pt x="3312150" y="0"/>
                </a:lnTo>
                <a:lnTo>
                  <a:pt x="3312150" y="2644955"/>
                </a:lnTo>
                <a:lnTo>
                  <a:pt x="0" y="2644955"/>
                </a:lnTo>
                <a:lnTo>
                  <a:pt x="0" y="0"/>
                </a:lnTo>
                <a:close/>
              </a:path>
            </a:pathLst>
          </a:custGeom>
          <a:blipFill>
            <a:blip r:embed="rId4"/>
            <a:stretch>
              <a:fillRect/>
            </a:stretch>
          </a:blipFill>
        </p:spPr>
        <p:txBody>
          <a:bodyPr/>
          <a:lstStyle/>
          <a:p>
            <a:endParaRPr lang="en-US"/>
          </a:p>
        </p:txBody>
      </p:sp>
      <p:sp>
        <p:nvSpPr>
          <p:cNvPr id="11" name="Freeform 11"/>
          <p:cNvSpPr/>
          <p:nvPr/>
        </p:nvSpPr>
        <p:spPr>
          <a:xfrm>
            <a:off x="4076995" y="0"/>
            <a:ext cx="3147794" cy="2893939"/>
          </a:xfrm>
          <a:custGeom>
            <a:avLst/>
            <a:gdLst/>
            <a:ahLst/>
            <a:cxnLst/>
            <a:rect l="l" t="t" r="r" b="b"/>
            <a:pathLst>
              <a:path w="3147794" h="2893939">
                <a:moveTo>
                  <a:pt x="0" y="0"/>
                </a:moveTo>
                <a:lnTo>
                  <a:pt x="3147794" y="0"/>
                </a:lnTo>
                <a:lnTo>
                  <a:pt x="3147794" y="2893939"/>
                </a:lnTo>
                <a:lnTo>
                  <a:pt x="0" y="2893939"/>
                </a:lnTo>
                <a:lnTo>
                  <a:pt x="0" y="0"/>
                </a:lnTo>
                <a:close/>
              </a:path>
            </a:pathLst>
          </a:custGeom>
          <a:blipFill>
            <a:blip r:embed="rId5"/>
            <a:stretch>
              <a:fillRect/>
            </a:stretch>
          </a:blipFill>
        </p:spPr>
        <p:txBody>
          <a:bodyPr/>
          <a:lstStyle/>
          <a:p>
            <a:endParaRPr lang="en-US"/>
          </a:p>
        </p:txBody>
      </p:sp>
      <p:sp>
        <p:nvSpPr>
          <p:cNvPr id="12" name="Freeform 12"/>
          <p:cNvSpPr/>
          <p:nvPr/>
        </p:nvSpPr>
        <p:spPr>
          <a:xfrm>
            <a:off x="12556090" y="179436"/>
            <a:ext cx="5398677" cy="2714504"/>
          </a:xfrm>
          <a:custGeom>
            <a:avLst/>
            <a:gdLst/>
            <a:ahLst/>
            <a:cxnLst/>
            <a:rect l="l" t="t" r="r" b="b"/>
            <a:pathLst>
              <a:path w="5398677" h="2714504">
                <a:moveTo>
                  <a:pt x="0" y="0"/>
                </a:moveTo>
                <a:lnTo>
                  <a:pt x="5398677" y="0"/>
                </a:lnTo>
                <a:lnTo>
                  <a:pt x="5398677" y="2714503"/>
                </a:lnTo>
                <a:lnTo>
                  <a:pt x="0" y="2714503"/>
                </a:lnTo>
                <a:lnTo>
                  <a:pt x="0" y="0"/>
                </a:lnTo>
                <a:close/>
              </a:path>
            </a:pathLst>
          </a:custGeom>
          <a:blipFill>
            <a:blip r:embed="rId6"/>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grpSp>
        <p:nvGrpSpPr>
          <p:cNvPr id="2" name="Group 2"/>
          <p:cNvGrpSpPr/>
          <p:nvPr/>
        </p:nvGrpSpPr>
        <p:grpSpPr>
          <a:xfrm>
            <a:off x="6826594" y="2647886"/>
            <a:ext cx="4634811" cy="1285072"/>
            <a:chOff x="0" y="0"/>
            <a:chExt cx="6179748" cy="1713430"/>
          </a:xfrm>
        </p:grpSpPr>
        <p:sp>
          <p:nvSpPr>
            <p:cNvPr id="3" name="Freeform 3"/>
            <p:cNvSpPr/>
            <p:nvPr/>
          </p:nvSpPr>
          <p:spPr>
            <a:xfrm>
              <a:off x="0" y="587073"/>
              <a:ext cx="5631782" cy="1126356"/>
            </a:xfrm>
            <a:custGeom>
              <a:avLst/>
              <a:gdLst/>
              <a:ahLst/>
              <a:cxnLst/>
              <a:rect l="l" t="t" r="r" b="b"/>
              <a:pathLst>
                <a:path w="5631782" h="1126356">
                  <a:moveTo>
                    <a:pt x="0" y="0"/>
                  </a:moveTo>
                  <a:lnTo>
                    <a:pt x="5631782" y="0"/>
                  </a:lnTo>
                  <a:lnTo>
                    <a:pt x="5631782" y="1126357"/>
                  </a:lnTo>
                  <a:lnTo>
                    <a:pt x="0" y="11263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79020" y="47625"/>
              <a:ext cx="6000728" cy="1500996"/>
            </a:xfrm>
            <a:prstGeom prst="rect">
              <a:avLst/>
            </a:prstGeom>
          </p:spPr>
          <p:txBody>
            <a:bodyPr lIns="0" tIns="0" rIns="0" bIns="0" rtlCol="0" anchor="t">
              <a:spAutoFit/>
            </a:bodyPr>
            <a:lstStyle/>
            <a:p>
              <a:pPr algn="l">
                <a:lnSpc>
                  <a:spcPts val="4344"/>
                </a:lnSpc>
              </a:pPr>
              <a:r>
                <a:rPr lang="en-US" sz="4098" b="1">
                  <a:solidFill>
                    <a:srgbClr val="000000"/>
                  </a:solidFill>
                  <a:latin typeface="RoxboroughCF Bold"/>
                  <a:ea typeface="RoxboroughCF Bold"/>
                  <a:cs typeface="RoxboroughCF Bold"/>
                  <a:sym typeface="RoxboroughCF Bold"/>
                </a:rPr>
                <a:t>Visualization Insights</a:t>
              </a:r>
            </a:p>
          </p:txBody>
        </p:sp>
      </p:grpSp>
      <p:grpSp>
        <p:nvGrpSpPr>
          <p:cNvPr id="5" name="Group 5"/>
          <p:cNvGrpSpPr/>
          <p:nvPr/>
        </p:nvGrpSpPr>
        <p:grpSpPr>
          <a:xfrm>
            <a:off x="6961436" y="4683349"/>
            <a:ext cx="5246370" cy="524637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47222" r="-47222"/>
              </a:stretch>
            </a:blipFill>
          </p:spPr>
          <p:txBody>
            <a:bodyPr/>
            <a:lstStyle/>
            <a:p>
              <a:endParaRPr lang="en-US"/>
            </a:p>
          </p:txBody>
        </p:sp>
      </p:grpSp>
      <p:grpSp>
        <p:nvGrpSpPr>
          <p:cNvPr id="7" name="Group 7"/>
          <p:cNvGrpSpPr/>
          <p:nvPr/>
        </p:nvGrpSpPr>
        <p:grpSpPr>
          <a:xfrm>
            <a:off x="12729710" y="4683349"/>
            <a:ext cx="5246370" cy="524637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47222" r="-47222"/>
              </a:stretch>
            </a:blipFill>
          </p:spPr>
          <p:txBody>
            <a:bodyPr/>
            <a:lstStyle/>
            <a:p>
              <a:endParaRPr lang="en-US"/>
            </a:p>
          </p:txBody>
        </p:sp>
      </p:grpSp>
      <p:grpSp>
        <p:nvGrpSpPr>
          <p:cNvPr id="9" name="Group 9"/>
          <p:cNvGrpSpPr/>
          <p:nvPr/>
        </p:nvGrpSpPr>
        <p:grpSpPr>
          <a:xfrm>
            <a:off x="207674" y="4308153"/>
            <a:ext cx="5996761" cy="5996761"/>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47222" r="-47222"/>
              </a:stretch>
            </a:blipFill>
          </p:spPr>
          <p:txBody>
            <a:bodyPr/>
            <a:lstStyle/>
            <a:p>
              <a:endParaRPr lang="en-US"/>
            </a:p>
          </p:txBody>
        </p:sp>
      </p:grpSp>
      <p:sp>
        <p:nvSpPr>
          <p:cNvPr id="11" name="Freeform 11"/>
          <p:cNvSpPr/>
          <p:nvPr/>
        </p:nvSpPr>
        <p:spPr>
          <a:xfrm>
            <a:off x="12207806" y="256705"/>
            <a:ext cx="5447429" cy="2739016"/>
          </a:xfrm>
          <a:custGeom>
            <a:avLst/>
            <a:gdLst/>
            <a:ahLst/>
            <a:cxnLst/>
            <a:rect l="l" t="t" r="r" b="b"/>
            <a:pathLst>
              <a:path w="5447429" h="2739016">
                <a:moveTo>
                  <a:pt x="0" y="0"/>
                </a:moveTo>
                <a:lnTo>
                  <a:pt x="5447430" y="0"/>
                </a:lnTo>
                <a:lnTo>
                  <a:pt x="5447430" y="2739016"/>
                </a:lnTo>
                <a:lnTo>
                  <a:pt x="0" y="2739016"/>
                </a:lnTo>
                <a:lnTo>
                  <a:pt x="0" y="0"/>
                </a:lnTo>
                <a:close/>
              </a:path>
            </a:pathLst>
          </a:custGeom>
          <a:blipFill>
            <a:blip r:embed="rId6"/>
            <a:stretch>
              <a:fillRect/>
            </a:stretch>
          </a:blipFill>
        </p:spPr>
        <p:txBody>
          <a:bodyPr/>
          <a:lstStyle/>
          <a:p>
            <a:endParaRPr lang="en-US"/>
          </a:p>
        </p:txBody>
      </p:sp>
      <p:sp>
        <p:nvSpPr>
          <p:cNvPr id="12" name="Freeform 12"/>
          <p:cNvSpPr/>
          <p:nvPr/>
        </p:nvSpPr>
        <p:spPr>
          <a:xfrm>
            <a:off x="207674" y="256705"/>
            <a:ext cx="3697538" cy="3399349"/>
          </a:xfrm>
          <a:custGeom>
            <a:avLst/>
            <a:gdLst/>
            <a:ahLst/>
            <a:cxnLst/>
            <a:rect l="l" t="t" r="r" b="b"/>
            <a:pathLst>
              <a:path w="3697538" h="3399349">
                <a:moveTo>
                  <a:pt x="0" y="0"/>
                </a:moveTo>
                <a:lnTo>
                  <a:pt x="3697538" y="0"/>
                </a:lnTo>
                <a:lnTo>
                  <a:pt x="3697538" y="3399349"/>
                </a:lnTo>
                <a:lnTo>
                  <a:pt x="0" y="3399349"/>
                </a:lnTo>
                <a:lnTo>
                  <a:pt x="0" y="0"/>
                </a:lnTo>
                <a:close/>
              </a:path>
            </a:pathLst>
          </a:custGeom>
          <a:blipFill>
            <a:blip r:embed="rId7"/>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grpSp>
        <p:nvGrpSpPr>
          <p:cNvPr id="2" name="Group 2"/>
          <p:cNvGrpSpPr/>
          <p:nvPr/>
        </p:nvGrpSpPr>
        <p:grpSpPr>
          <a:xfrm>
            <a:off x="731695" y="3505707"/>
            <a:ext cx="4634811" cy="1285072"/>
            <a:chOff x="0" y="0"/>
            <a:chExt cx="6179748" cy="1713430"/>
          </a:xfrm>
        </p:grpSpPr>
        <p:sp>
          <p:nvSpPr>
            <p:cNvPr id="3" name="Freeform 3"/>
            <p:cNvSpPr/>
            <p:nvPr/>
          </p:nvSpPr>
          <p:spPr>
            <a:xfrm>
              <a:off x="0" y="587073"/>
              <a:ext cx="5631782" cy="1126356"/>
            </a:xfrm>
            <a:custGeom>
              <a:avLst/>
              <a:gdLst/>
              <a:ahLst/>
              <a:cxnLst/>
              <a:rect l="l" t="t" r="r" b="b"/>
              <a:pathLst>
                <a:path w="5631782" h="1126356">
                  <a:moveTo>
                    <a:pt x="0" y="0"/>
                  </a:moveTo>
                  <a:lnTo>
                    <a:pt x="5631782" y="0"/>
                  </a:lnTo>
                  <a:lnTo>
                    <a:pt x="5631782" y="1126357"/>
                  </a:lnTo>
                  <a:lnTo>
                    <a:pt x="0" y="11263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79020" y="47625"/>
              <a:ext cx="6000728" cy="1500996"/>
            </a:xfrm>
            <a:prstGeom prst="rect">
              <a:avLst/>
            </a:prstGeom>
          </p:spPr>
          <p:txBody>
            <a:bodyPr lIns="0" tIns="0" rIns="0" bIns="0" rtlCol="0" anchor="t">
              <a:spAutoFit/>
            </a:bodyPr>
            <a:lstStyle/>
            <a:p>
              <a:pPr algn="l">
                <a:lnSpc>
                  <a:spcPts val="4344"/>
                </a:lnSpc>
              </a:pPr>
              <a:r>
                <a:rPr lang="en-US" sz="4098" b="1">
                  <a:solidFill>
                    <a:srgbClr val="000000"/>
                  </a:solidFill>
                  <a:latin typeface="RoxboroughCF Bold"/>
                  <a:ea typeface="RoxboroughCF Bold"/>
                  <a:cs typeface="RoxboroughCF Bold"/>
                  <a:sym typeface="RoxboroughCF Bold"/>
                </a:rPr>
                <a:t>Visualization Insights</a:t>
              </a:r>
            </a:p>
          </p:txBody>
        </p:sp>
      </p:grpSp>
      <p:sp>
        <p:nvSpPr>
          <p:cNvPr id="5" name="Freeform 5"/>
          <p:cNvSpPr/>
          <p:nvPr/>
        </p:nvSpPr>
        <p:spPr>
          <a:xfrm>
            <a:off x="10960746" y="3292798"/>
            <a:ext cx="5825482" cy="2995962"/>
          </a:xfrm>
          <a:custGeom>
            <a:avLst/>
            <a:gdLst/>
            <a:ahLst/>
            <a:cxnLst/>
            <a:rect l="l" t="t" r="r" b="b"/>
            <a:pathLst>
              <a:path w="5825482" h="2995962">
                <a:moveTo>
                  <a:pt x="0" y="0"/>
                </a:moveTo>
                <a:lnTo>
                  <a:pt x="5825482" y="0"/>
                </a:lnTo>
                <a:lnTo>
                  <a:pt x="5825482" y="2995963"/>
                </a:lnTo>
                <a:lnTo>
                  <a:pt x="0" y="2995963"/>
                </a:lnTo>
                <a:lnTo>
                  <a:pt x="0" y="0"/>
                </a:lnTo>
                <a:close/>
              </a:path>
            </a:pathLst>
          </a:custGeom>
          <a:blipFill>
            <a:blip r:embed="rId4"/>
            <a:stretch>
              <a:fillRect/>
            </a:stretch>
          </a:blipFill>
        </p:spPr>
        <p:txBody>
          <a:bodyPr/>
          <a:lstStyle/>
          <a:p>
            <a:endParaRPr lang="en-US"/>
          </a:p>
        </p:txBody>
      </p:sp>
      <p:sp>
        <p:nvSpPr>
          <p:cNvPr id="6" name="Freeform 6"/>
          <p:cNvSpPr/>
          <p:nvPr/>
        </p:nvSpPr>
        <p:spPr>
          <a:xfrm>
            <a:off x="731695" y="6585838"/>
            <a:ext cx="11301259" cy="3701162"/>
          </a:xfrm>
          <a:custGeom>
            <a:avLst/>
            <a:gdLst/>
            <a:ahLst/>
            <a:cxnLst/>
            <a:rect l="l" t="t" r="r" b="b"/>
            <a:pathLst>
              <a:path w="11301259" h="3701162">
                <a:moveTo>
                  <a:pt x="0" y="0"/>
                </a:moveTo>
                <a:lnTo>
                  <a:pt x="11301259" y="0"/>
                </a:lnTo>
                <a:lnTo>
                  <a:pt x="11301259" y="3701162"/>
                </a:lnTo>
                <a:lnTo>
                  <a:pt x="0" y="3701162"/>
                </a:lnTo>
                <a:lnTo>
                  <a:pt x="0" y="0"/>
                </a:lnTo>
                <a:close/>
              </a:path>
            </a:pathLst>
          </a:custGeom>
          <a:blipFill>
            <a:blip r:embed="rId5"/>
            <a:stretch>
              <a:fillRect/>
            </a:stretch>
          </a:blipFill>
        </p:spPr>
        <p:txBody>
          <a:bodyPr/>
          <a:lstStyle/>
          <a:p>
            <a:endParaRPr lang="en-US"/>
          </a:p>
        </p:txBody>
      </p:sp>
      <p:sp>
        <p:nvSpPr>
          <p:cNvPr id="7" name="Freeform 7"/>
          <p:cNvSpPr/>
          <p:nvPr/>
        </p:nvSpPr>
        <p:spPr>
          <a:xfrm>
            <a:off x="12207806" y="256705"/>
            <a:ext cx="5447429" cy="2739016"/>
          </a:xfrm>
          <a:custGeom>
            <a:avLst/>
            <a:gdLst/>
            <a:ahLst/>
            <a:cxnLst/>
            <a:rect l="l" t="t" r="r" b="b"/>
            <a:pathLst>
              <a:path w="5447429" h="2739016">
                <a:moveTo>
                  <a:pt x="0" y="0"/>
                </a:moveTo>
                <a:lnTo>
                  <a:pt x="5447430" y="0"/>
                </a:lnTo>
                <a:lnTo>
                  <a:pt x="5447430" y="2739016"/>
                </a:lnTo>
                <a:lnTo>
                  <a:pt x="0" y="2739016"/>
                </a:lnTo>
                <a:lnTo>
                  <a:pt x="0" y="0"/>
                </a:lnTo>
                <a:close/>
              </a:path>
            </a:pathLst>
          </a:custGeom>
          <a:blipFill>
            <a:blip r:embed="rId6"/>
            <a:stretch>
              <a:fillRect/>
            </a:stretch>
          </a:blipFill>
        </p:spPr>
        <p:txBody>
          <a:bodyPr/>
          <a:lstStyle/>
          <a:p>
            <a:endParaRPr lang="en-US"/>
          </a:p>
        </p:txBody>
      </p:sp>
      <p:sp>
        <p:nvSpPr>
          <p:cNvPr id="8" name="Freeform 8"/>
          <p:cNvSpPr/>
          <p:nvPr/>
        </p:nvSpPr>
        <p:spPr>
          <a:xfrm>
            <a:off x="207674" y="256705"/>
            <a:ext cx="2979278" cy="2739014"/>
          </a:xfrm>
          <a:custGeom>
            <a:avLst/>
            <a:gdLst/>
            <a:ahLst/>
            <a:cxnLst/>
            <a:rect l="l" t="t" r="r" b="b"/>
            <a:pathLst>
              <a:path w="2979278" h="2739014">
                <a:moveTo>
                  <a:pt x="0" y="0"/>
                </a:moveTo>
                <a:lnTo>
                  <a:pt x="2979278" y="0"/>
                </a:lnTo>
                <a:lnTo>
                  <a:pt x="2979278" y="2739013"/>
                </a:lnTo>
                <a:lnTo>
                  <a:pt x="0" y="2739013"/>
                </a:lnTo>
                <a:lnTo>
                  <a:pt x="0" y="0"/>
                </a:lnTo>
                <a:close/>
              </a:path>
            </a:pathLst>
          </a:custGeom>
          <a:blipFill>
            <a:blip r:embed="rId7"/>
            <a:stretch>
              <a:fillRect/>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grpSp>
        <p:nvGrpSpPr>
          <p:cNvPr id="2" name="Group 2"/>
          <p:cNvGrpSpPr/>
          <p:nvPr/>
        </p:nvGrpSpPr>
        <p:grpSpPr>
          <a:xfrm>
            <a:off x="2056443" y="4500964"/>
            <a:ext cx="4634811" cy="1285072"/>
            <a:chOff x="0" y="0"/>
            <a:chExt cx="6179748" cy="1713430"/>
          </a:xfrm>
        </p:grpSpPr>
        <p:sp>
          <p:nvSpPr>
            <p:cNvPr id="3" name="Freeform 3"/>
            <p:cNvSpPr/>
            <p:nvPr/>
          </p:nvSpPr>
          <p:spPr>
            <a:xfrm>
              <a:off x="0" y="587073"/>
              <a:ext cx="5631782" cy="1126356"/>
            </a:xfrm>
            <a:custGeom>
              <a:avLst/>
              <a:gdLst/>
              <a:ahLst/>
              <a:cxnLst/>
              <a:rect l="l" t="t" r="r" b="b"/>
              <a:pathLst>
                <a:path w="5631782" h="1126356">
                  <a:moveTo>
                    <a:pt x="0" y="0"/>
                  </a:moveTo>
                  <a:lnTo>
                    <a:pt x="5631782" y="0"/>
                  </a:lnTo>
                  <a:lnTo>
                    <a:pt x="5631782" y="1126357"/>
                  </a:lnTo>
                  <a:lnTo>
                    <a:pt x="0" y="11263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79020" y="47625"/>
              <a:ext cx="6000728" cy="775262"/>
            </a:xfrm>
            <a:prstGeom prst="rect">
              <a:avLst/>
            </a:prstGeom>
          </p:spPr>
          <p:txBody>
            <a:bodyPr lIns="0" tIns="0" rIns="0" bIns="0" rtlCol="0" anchor="t">
              <a:spAutoFit/>
            </a:bodyPr>
            <a:lstStyle/>
            <a:p>
              <a:pPr algn="l">
                <a:lnSpc>
                  <a:spcPts val="4344"/>
                </a:lnSpc>
              </a:pPr>
              <a:r>
                <a:rPr lang="en-US" sz="4098" b="1">
                  <a:solidFill>
                    <a:srgbClr val="000000"/>
                  </a:solidFill>
                  <a:latin typeface="RoxboroughCF Bold"/>
                  <a:ea typeface="RoxboroughCF Bold"/>
                  <a:cs typeface="RoxboroughCF Bold"/>
                  <a:sym typeface="RoxboroughCF Bold"/>
                </a:rPr>
                <a:t>Model Building</a:t>
              </a:r>
            </a:p>
          </p:txBody>
        </p:sp>
      </p:grpSp>
      <p:sp>
        <p:nvSpPr>
          <p:cNvPr id="5" name="TextBox 5"/>
          <p:cNvSpPr txBox="1"/>
          <p:nvPr/>
        </p:nvSpPr>
        <p:spPr>
          <a:xfrm>
            <a:off x="7085195" y="5718664"/>
            <a:ext cx="9062487" cy="4306191"/>
          </a:xfrm>
          <a:prstGeom prst="rect">
            <a:avLst/>
          </a:prstGeom>
        </p:spPr>
        <p:txBody>
          <a:bodyPr lIns="0" tIns="0" rIns="0" bIns="0" rtlCol="0" anchor="t">
            <a:spAutoFit/>
          </a:bodyPr>
          <a:lstStyle/>
          <a:p>
            <a:pPr algn="l">
              <a:lnSpc>
                <a:spcPts val="4902"/>
              </a:lnSpc>
              <a:spcBef>
                <a:spcPct val="0"/>
              </a:spcBef>
            </a:pPr>
            <a:r>
              <a:rPr lang="en-US" sz="3502" b="1">
                <a:solidFill>
                  <a:srgbClr val="000000"/>
                </a:solidFill>
                <a:latin typeface="Telegraf Bold"/>
                <a:ea typeface="Telegraf Bold"/>
                <a:cs typeface="Telegraf Bold"/>
                <a:sym typeface="Telegraf Bold"/>
              </a:rPr>
              <a:t>Model: XGBoost Classifier with hyperparameter tuning (GridSearchCV).</a:t>
            </a:r>
          </a:p>
          <a:p>
            <a:pPr algn="l">
              <a:lnSpc>
                <a:spcPts val="4902"/>
              </a:lnSpc>
              <a:spcBef>
                <a:spcPct val="0"/>
              </a:spcBef>
            </a:pPr>
            <a:r>
              <a:rPr lang="en-US" sz="3502" b="1">
                <a:solidFill>
                  <a:srgbClr val="000000"/>
                </a:solidFill>
                <a:latin typeface="Telegraf Bold"/>
                <a:ea typeface="Telegraf Bold"/>
                <a:cs typeface="Telegraf Bold"/>
                <a:sym typeface="Telegraf Bold"/>
              </a:rPr>
              <a:t>Handling Imbalance: Applied ADASYN oversampling technique to balance the click/no-click data.</a:t>
            </a:r>
          </a:p>
          <a:p>
            <a:pPr algn="l">
              <a:lnSpc>
                <a:spcPts val="4902"/>
              </a:lnSpc>
              <a:spcBef>
                <a:spcPct val="0"/>
              </a:spcBef>
            </a:pPr>
            <a:r>
              <a:rPr lang="en-US" sz="3502" b="1">
                <a:solidFill>
                  <a:srgbClr val="000000"/>
                </a:solidFill>
                <a:latin typeface="Telegraf Bold"/>
                <a:ea typeface="Telegraf Bold"/>
                <a:cs typeface="Telegraf Bold"/>
                <a:sym typeface="Telegraf Bold"/>
              </a:rPr>
              <a:t>Preprocessing: Used OneHotEncoder for categorical variables.</a:t>
            </a:r>
          </a:p>
        </p:txBody>
      </p:sp>
      <p:sp>
        <p:nvSpPr>
          <p:cNvPr id="6" name="Freeform 6"/>
          <p:cNvSpPr/>
          <p:nvPr/>
        </p:nvSpPr>
        <p:spPr>
          <a:xfrm>
            <a:off x="12207806" y="256705"/>
            <a:ext cx="5447429" cy="2739016"/>
          </a:xfrm>
          <a:custGeom>
            <a:avLst/>
            <a:gdLst/>
            <a:ahLst/>
            <a:cxnLst/>
            <a:rect l="l" t="t" r="r" b="b"/>
            <a:pathLst>
              <a:path w="5447429" h="2739016">
                <a:moveTo>
                  <a:pt x="0" y="0"/>
                </a:moveTo>
                <a:lnTo>
                  <a:pt x="5447430" y="0"/>
                </a:lnTo>
                <a:lnTo>
                  <a:pt x="5447430" y="2739016"/>
                </a:lnTo>
                <a:lnTo>
                  <a:pt x="0" y="2739016"/>
                </a:lnTo>
                <a:lnTo>
                  <a:pt x="0" y="0"/>
                </a:lnTo>
                <a:close/>
              </a:path>
            </a:pathLst>
          </a:custGeom>
          <a:blipFill>
            <a:blip r:embed="rId4"/>
            <a:stretch>
              <a:fillRect/>
            </a:stretch>
          </a:blipFill>
        </p:spPr>
        <p:txBody>
          <a:bodyPr/>
          <a:lstStyle/>
          <a:p>
            <a:endParaRPr lang="en-US"/>
          </a:p>
        </p:txBody>
      </p:sp>
      <p:sp>
        <p:nvSpPr>
          <p:cNvPr id="7" name="Freeform 7"/>
          <p:cNvSpPr/>
          <p:nvPr/>
        </p:nvSpPr>
        <p:spPr>
          <a:xfrm>
            <a:off x="207674" y="256705"/>
            <a:ext cx="3697538" cy="3399349"/>
          </a:xfrm>
          <a:custGeom>
            <a:avLst/>
            <a:gdLst/>
            <a:ahLst/>
            <a:cxnLst/>
            <a:rect l="l" t="t" r="r" b="b"/>
            <a:pathLst>
              <a:path w="3697538" h="3399349">
                <a:moveTo>
                  <a:pt x="0" y="0"/>
                </a:moveTo>
                <a:lnTo>
                  <a:pt x="3697538" y="0"/>
                </a:lnTo>
                <a:lnTo>
                  <a:pt x="3697538" y="3399349"/>
                </a:lnTo>
                <a:lnTo>
                  <a:pt x="0" y="3399349"/>
                </a:lnTo>
                <a:lnTo>
                  <a:pt x="0" y="0"/>
                </a:lnTo>
                <a:close/>
              </a:path>
            </a:pathLst>
          </a:custGeom>
          <a:blipFill>
            <a:blip r:embed="rId5"/>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grpSp>
        <p:nvGrpSpPr>
          <p:cNvPr id="2" name="Group 2"/>
          <p:cNvGrpSpPr/>
          <p:nvPr/>
        </p:nvGrpSpPr>
        <p:grpSpPr>
          <a:xfrm>
            <a:off x="623543" y="4372695"/>
            <a:ext cx="4188775" cy="1541610"/>
            <a:chOff x="0" y="0"/>
            <a:chExt cx="5585033" cy="2055480"/>
          </a:xfrm>
        </p:grpSpPr>
        <p:sp>
          <p:nvSpPr>
            <p:cNvPr id="3" name="Freeform 3"/>
            <p:cNvSpPr/>
            <p:nvPr/>
          </p:nvSpPr>
          <p:spPr>
            <a:xfrm>
              <a:off x="0" y="530575"/>
              <a:ext cx="5089801" cy="1017960"/>
            </a:xfrm>
            <a:custGeom>
              <a:avLst/>
              <a:gdLst/>
              <a:ahLst/>
              <a:cxnLst/>
              <a:rect l="l" t="t" r="r" b="b"/>
              <a:pathLst>
                <a:path w="5089801" h="1017960">
                  <a:moveTo>
                    <a:pt x="0" y="0"/>
                  </a:moveTo>
                  <a:lnTo>
                    <a:pt x="5089801" y="0"/>
                  </a:lnTo>
                  <a:lnTo>
                    <a:pt x="5089801" y="1017961"/>
                  </a:lnTo>
                  <a:lnTo>
                    <a:pt x="0" y="1017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61792" y="47625"/>
              <a:ext cx="5423241" cy="2007855"/>
            </a:xfrm>
            <a:prstGeom prst="rect">
              <a:avLst/>
            </a:prstGeom>
          </p:spPr>
          <p:txBody>
            <a:bodyPr lIns="0" tIns="0" rIns="0" bIns="0" rtlCol="0" anchor="t">
              <a:spAutoFit/>
            </a:bodyPr>
            <a:lstStyle/>
            <a:p>
              <a:pPr algn="l">
                <a:lnSpc>
                  <a:spcPts val="3925"/>
                </a:lnSpc>
              </a:pPr>
              <a:r>
                <a:rPr lang="en-US" sz="3703" b="1">
                  <a:solidFill>
                    <a:srgbClr val="000000"/>
                  </a:solidFill>
                  <a:latin typeface="RoxboroughCF Bold"/>
                  <a:ea typeface="RoxboroughCF Bold"/>
                  <a:cs typeface="RoxboroughCF Bold"/>
                  <a:sym typeface="RoxboroughCF Bold"/>
                </a:rPr>
                <a:t>Model Performance &amp; Evaluation</a:t>
              </a:r>
            </a:p>
          </p:txBody>
        </p:sp>
      </p:grpSp>
      <p:sp>
        <p:nvSpPr>
          <p:cNvPr id="5" name="TextBox 5"/>
          <p:cNvSpPr txBox="1"/>
          <p:nvPr/>
        </p:nvSpPr>
        <p:spPr>
          <a:xfrm>
            <a:off x="1510486" y="6184425"/>
            <a:ext cx="15267027" cy="3073875"/>
          </a:xfrm>
          <a:prstGeom prst="rect">
            <a:avLst/>
          </a:prstGeom>
        </p:spPr>
        <p:txBody>
          <a:bodyPr lIns="0" tIns="0" rIns="0" bIns="0" rtlCol="0" anchor="t">
            <a:spAutoFit/>
          </a:bodyPr>
          <a:lstStyle/>
          <a:p>
            <a:pPr algn="l">
              <a:lnSpc>
                <a:spcPts val="4873"/>
              </a:lnSpc>
              <a:spcBef>
                <a:spcPct val="0"/>
              </a:spcBef>
            </a:pPr>
            <a:r>
              <a:rPr lang="en-US" sz="3481" b="1">
                <a:solidFill>
                  <a:srgbClr val="000000"/>
                </a:solidFill>
                <a:latin typeface="Telegraf Bold"/>
                <a:ea typeface="Telegraf Bold"/>
                <a:cs typeface="Telegraf Bold"/>
                <a:sym typeface="Telegraf Bold"/>
              </a:rPr>
              <a:t>Initial Model Results:</a:t>
            </a:r>
          </a:p>
          <a:p>
            <a:pPr algn="l">
              <a:lnSpc>
                <a:spcPts val="4873"/>
              </a:lnSpc>
              <a:spcBef>
                <a:spcPct val="0"/>
              </a:spcBef>
            </a:pPr>
            <a:r>
              <a:rPr lang="en-US" sz="3481" b="1">
                <a:solidFill>
                  <a:srgbClr val="000000"/>
                </a:solidFill>
                <a:latin typeface="Telegraf Bold"/>
                <a:ea typeface="Telegraf Bold"/>
                <a:cs typeface="Telegraf Bold"/>
                <a:sym typeface="Telegraf Bold"/>
              </a:rPr>
              <a:t>Display classification report: Precision, recall, F1-score.</a:t>
            </a:r>
          </a:p>
          <a:p>
            <a:pPr algn="l">
              <a:lnSpc>
                <a:spcPts val="4873"/>
              </a:lnSpc>
              <a:spcBef>
                <a:spcPct val="0"/>
              </a:spcBef>
            </a:pPr>
            <a:r>
              <a:rPr lang="en-US" sz="3481" b="1">
                <a:solidFill>
                  <a:srgbClr val="000000"/>
                </a:solidFill>
                <a:latin typeface="Telegraf Bold"/>
                <a:ea typeface="Telegraf Bold"/>
                <a:cs typeface="Telegraf Bold"/>
                <a:sym typeface="Telegraf Bold"/>
              </a:rPr>
              <a:t>Show confusion matrix as a heatmap to illustrate model performance.</a:t>
            </a:r>
          </a:p>
          <a:p>
            <a:pPr algn="l">
              <a:lnSpc>
                <a:spcPts val="4873"/>
              </a:lnSpc>
              <a:spcBef>
                <a:spcPct val="0"/>
              </a:spcBef>
            </a:pPr>
            <a:r>
              <a:rPr lang="en-US" sz="3481" b="1">
                <a:solidFill>
                  <a:srgbClr val="000000"/>
                </a:solidFill>
                <a:latin typeface="Telegraf Bold"/>
                <a:ea typeface="Telegraf Bold"/>
                <a:cs typeface="Telegraf Bold"/>
                <a:sym typeface="Telegraf Bold"/>
              </a:rPr>
              <a:t>Best Model:</a:t>
            </a:r>
          </a:p>
          <a:p>
            <a:pPr algn="l">
              <a:lnSpc>
                <a:spcPts val="4873"/>
              </a:lnSpc>
              <a:spcBef>
                <a:spcPct val="0"/>
              </a:spcBef>
            </a:pPr>
            <a:r>
              <a:rPr lang="en-US" sz="3481" b="1">
                <a:solidFill>
                  <a:srgbClr val="000000"/>
                </a:solidFill>
                <a:latin typeface="Telegraf Bold"/>
                <a:ea typeface="Telegraf Bold"/>
                <a:cs typeface="Telegraf Bold"/>
                <a:sym typeface="Telegraf Bold"/>
              </a:rPr>
              <a:t>Results after hyperparameter tuning (show the best parameters).</a:t>
            </a:r>
          </a:p>
        </p:txBody>
      </p:sp>
      <p:sp>
        <p:nvSpPr>
          <p:cNvPr id="6" name="Freeform 6"/>
          <p:cNvSpPr/>
          <p:nvPr/>
        </p:nvSpPr>
        <p:spPr>
          <a:xfrm>
            <a:off x="12207806" y="256705"/>
            <a:ext cx="5447429" cy="2739016"/>
          </a:xfrm>
          <a:custGeom>
            <a:avLst/>
            <a:gdLst/>
            <a:ahLst/>
            <a:cxnLst/>
            <a:rect l="l" t="t" r="r" b="b"/>
            <a:pathLst>
              <a:path w="5447429" h="2739016">
                <a:moveTo>
                  <a:pt x="0" y="0"/>
                </a:moveTo>
                <a:lnTo>
                  <a:pt x="5447430" y="0"/>
                </a:lnTo>
                <a:lnTo>
                  <a:pt x="5447430" y="2739016"/>
                </a:lnTo>
                <a:lnTo>
                  <a:pt x="0" y="2739016"/>
                </a:lnTo>
                <a:lnTo>
                  <a:pt x="0" y="0"/>
                </a:lnTo>
                <a:close/>
              </a:path>
            </a:pathLst>
          </a:custGeom>
          <a:blipFill>
            <a:blip r:embed="rId4"/>
            <a:stretch>
              <a:fillRect/>
            </a:stretch>
          </a:blipFill>
        </p:spPr>
        <p:txBody>
          <a:bodyPr/>
          <a:lstStyle/>
          <a:p>
            <a:endParaRPr lang="en-US"/>
          </a:p>
        </p:txBody>
      </p:sp>
      <p:sp>
        <p:nvSpPr>
          <p:cNvPr id="7" name="Freeform 7"/>
          <p:cNvSpPr/>
          <p:nvPr/>
        </p:nvSpPr>
        <p:spPr>
          <a:xfrm>
            <a:off x="207674" y="256705"/>
            <a:ext cx="3697538" cy="3399349"/>
          </a:xfrm>
          <a:custGeom>
            <a:avLst/>
            <a:gdLst/>
            <a:ahLst/>
            <a:cxnLst/>
            <a:rect l="l" t="t" r="r" b="b"/>
            <a:pathLst>
              <a:path w="3697538" h="3399349">
                <a:moveTo>
                  <a:pt x="0" y="0"/>
                </a:moveTo>
                <a:lnTo>
                  <a:pt x="3697538" y="0"/>
                </a:lnTo>
                <a:lnTo>
                  <a:pt x="3697538" y="3399349"/>
                </a:lnTo>
                <a:lnTo>
                  <a:pt x="0" y="3399349"/>
                </a:lnTo>
                <a:lnTo>
                  <a:pt x="0" y="0"/>
                </a:lnTo>
                <a:close/>
              </a:path>
            </a:pathLst>
          </a:custGeom>
          <a:blipFill>
            <a:blip r:embed="rId5"/>
            <a:stretch>
              <a:fillRect/>
            </a:stretch>
          </a:blipFill>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grpSp>
        <p:nvGrpSpPr>
          <p:cNvPr id="2" name="Group 2"/>
          <p:cNvGrpSpPr/>
          <p:nvPr/>
        </p:nvGrpSpPr>
        <p:grpSpPr>
          <a:xfrm>
            <a:off x="4448556" y="3656054"/>
            <a:ext cx="4188775" cy="1541610"/>
            <a:chOff x="0" y="0"/>
            <a:chExt cx="5585033" cy="2055480"/>
          </a:xfrm>
        </p:grpSpPr>
        <p:sp>
          <p:nvSpPr>
            <p:cNvPr id="3" name="Freeform 3"/>
            <p:cNvSpPr/>
            <p:nvPr/>
          </p:nvSpPr>
          <p:spPr>
            <a:xfrm>
              <a:off x="0" y="530575"/>
              <a:ext cx="5089801" cy="1017960"/>
            </a:xfrm>
            <a:custGeom>
              <a:avLst/>
              <a:gdLst/>
              <a:ahLst/>
              <a:cxnLst/>
              <a:rect l="l" t="t" r="r" b="b"/>
              <a:pathLst>
                <a:path w="5089801" h="1017960">
                  <a:moveTo>
                    <a:pt x="0" y="0"/>
                  </a:moveTo>
                  <a:lnTo>
                    <a:pt x="5089801" y="0"/>
                  </a:lnTo>
                  <a:lnTo>
                    <a:pt x="5089801" y="1017961"/>
                  </a:lnTo>
                  <a:lnTo>
                    <a:pt x="0" y="1017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61792" y="47625"/>
              <a:ext cx="5423241" cy="2007855"/>
            </a:xfrm>
            <a:prstGeom prst="rect">
              <a:avLst/>
            </a:prstGeom>
          </p:spPr>
          <p:txBody>
            <a:bodyPr lIns="0" tIns="0" rIns="0" bIns="0" rtlCol="0" anchor="t">
              <a:spAutoFit/>
            </a:bodyPr>
            <a:lstStyle/>
            <a:p>
              <a:pPr algn="l">
                <a:lnSpc>
                  <a:spcPts val="3925"/>
                </a:lnSpc>
              </a:pPr>
              <a:r>
                <a:rPr lang="en-US" sz="3703" b="1">
                  <a:solidFill>
                    <a:srgbClr val="000000"/>
                  </a:solidFill>
                  <a:latin typeface="RoxboroughCF Bold"/>
                  <a:ea typeface="RoxboroughCF Bold"/>
                  <a:cs typeface="RoxboroughCF Bold"/>
                  <a:sym typeface="RoxboroughCF Bold"/>
                </a:rPr>
                <a:t>Model Deployment &amp; Future Work</a:t>
              </a:r>
            </a:p>
          </p:txBody>
        </p:sp>
      </p:grpSp>
      <p:sp>
        <p:nvSpPr>
          <p:cNvPr id="5" name="TextBox 5"/>
          <p:cNvSpPr txBox="1"/>
          <p:nvPr/>
        </p:nvSpPr>
        <p:spPr>
          <a:xfrm>
            <a:off x="1317105" y="5975510"/>
            <a:ext cx="14640452" cy="3282790"/>
          </a:xfrm>
          <a:prstGeom prst="rect">
            <a:avLst/>
          </a:prstGeom>
        </p:spPr>
        <p:txBody>
          <a:bodyPr lIns="0" tIns="0" rIns="0" bIns="0" rtlCol="0" anchor="t">
            <a:spAutoFit/>
          </a:bodyPr>
          <a:lstStyle/>
          <a:p>
            <a:pPr algn="l">
              <a:lnSpc>
                <a:spcPts val="4344"/>
              </a:lnSpc>
              <a:spcBef>
                <a:spcPct val="0"/>
              </a:spcBef>
            </a:pPr>
            <a:r>
              <a:rPr lang="en-US" sz="4098" b="1">
                <a:solidFill>
                  <a:srgbClr val="000000"/>
                </a:solidFill>
                <a:latin typeface="RoxboroughCF Bold"/>
                <a:ea typeface="RoxboroughCF Bold"/>
                <a:cs typeface="RoxboroughCF Bold"/>
                <a:sym typeface="RoxboroughCF Bold"/>
              </a:rPr>
              <a:t>Deployment:</a:t>
            </a:r>
          </a:p>
          <a:p>
            <a:pPr algn="l">
              <a:lnSpc>
                <a:spcPts val="4344"/>
              </a:lnSpc>
              <a:spcBef>
                <a:spcPct val="0"/>
              </a:spcBef>
            </a:pPr>
            <a:r>
              <a:rPr lang="en-US" sz="4098">
                <a:solidFill>
                  <a:srgbClr val="000000"/>
                </a:solidFill>
                <a:latin typeface="RoxboroughCF"/>
                <a:ea typeface="RoxboroughCF"/>
                <a:cs typeface="RoxboroughCF"/>
                <a:sym typeface="RoxboroughCF"/>
              </a:rPr>
              <a:t>Saved the final model using Joblib for future use in production.</a:t>
            </a:r>
          </a:p>
          <a:p>
            <a:pPr algn="l">
              <a:lnSpc>
                <a:spcPts val="4344"/>
              </a:lnSpc>
              <a:spcBef>
                <a:spcPct val="0"/>
              </a:spcBef>
            </a:pPr>
            <a:endParaRPr lang="en-US" sz="4098">
              <a:solidFill>
                <a:srgbClr val="000000"/>
              </a:solidFill>
              <a:latin typeface="RoxboroughCF"/>
              <a:ea typeface="RoxboroughCF"/>
              <a:cs typeface="RoxboroughCF"/>
              <a:sym typeface="RoxboroughCF"/>
            </a:endParaRPr>
          </a:p>
          <a:p>
            <a:pPr algn="l">
              <a:lnSpc>
                <a:spcPts val="4344"/>
              </a:lnSpc>
              <a:spcBef>
                <a:spcPct val="0"/>
              </a:spcBef>
            </a:pPr>
            <a:r>
              <a:rPr lang="en-US" sz="4098" b="1">
                <a:solidFill>
                  <a:srgbClr val="000000"/>
                </a:solidFill>
                <a:latin typeface="RoxboroughCF Bold"/>
                <a:ea typeface="RoxboroughCF Bold"/>
                <a:cs typeface="RoxboroughCF Bold"/>
                <a:sym typeface="RoxboroughCF Bold"/>
              </a:rPr>
              <a:t>Next Steps:</a:t>
            </a:r>
          </a:p>
          <a:p>
            <a:pPr algn="l">
              <a:lnSpc>
                <a:spcPts val="4344"/>
              </a:lnSpc>
              <a:spcBef>
                <a:spcPct val="0"/>
              </a:spcBef>
            </a:pPr>
            <a:r>
              <a:rPr lang="en-US" sz="4098">
                <a:solidFill>
                  <a:srgbClr val="000000"/>
                </a:solidFill>
                <a:latin typeface="RoxboroughCF"/>
                <a:ea typeface="RoxboroughCF"/>
                <a:cs typeface="RoxboroughCF"/>
                <a:sym typeface="RoxboroughCF"/>
              </a:rPr>
              <a:t>Continuous improvement with further feature engineering and real-time predictions.</a:t>
            </a:r>
          </a:p>
        </p:txBody>
      </p:sp>
      <p:sp>
        <p:nvSpPr>
          <p:cNvPr id="6" name="Freeform 6"/>
          <p:cNvSpPr/>
          <p:nvPr/>
        </p:nvSpPr>
        <p:spPr>
          <a:xfrm>
            <a:off x="12207806" y="256705"/>
            <a:ext cx="5447429" cy="2739016"/>
          </a:xfrm>
          <a:custGeom>
            <a:avLst/>
            <a:gdLst/>
            <a:ahLst/>
            <a:cxnLst/>
            <a:rect l="l" t="t" r="r" b="b"/>
            <a:pathLst>
              <a:path w="5447429" h="2739016">
                <a:moveTo>
                  <a:pt x="0" y="0"/>
                </a:moveTo>
                <a:lnTo>
                  <a:pt x="5447430" y="0"/>
                </a:lnTo>
                <a:lnTo>
                  <a:pt x="5447430" y="2739016"/>
                </a:lnTo>
                <a:lnTo>
                  <a:pt x="0" y="2739016"/>
                </a:lnTo>
                <a:lnTo>
                  <a:pt x="0" y="0"/>
                </a:lnTo>
                <a:close/>
              </a:path>
            </a:pathLst>
          </a:custGeom>
          <a:blipFill>
            <a:blip r:embed="rId4"/>
            <a:stretch>
              <a:fillRect/>
            </a:stretch>
          </a:blipFill>
        </p:spPr>
        <p:txBody>
          <a:bodyPr/>
          <a:lstStyle/>
          <a:p>
            <a:endParaRPr lang="en-US"/>
          </a:p>
        </p:txBody>
      </p:sp>
      <p:sp>
        <p:nvSpPr>
          <p:cNvPr id="7" name="Freeform 7"/>
          <p:cNvSpPr/>
          <p:nvPr/>
        </p:nvSpPr>
        <p:spPr>
          <a:xfrm>
            <a:off x="207674" y="256705"/>
            <a:ext cx="3697538" cy="3399349"/>
          </a:xfrm>
          <a:custGeom>
            <a:avLst/>
            <a:gdLst/>
            <a:ahLst/>
            <a:cxnLst/>
            <a:rect l="l" t="t" r="r" b="b"/>
            <a:pathLst>
              <a:path w="3697538" h="3399349">
                <a:moveTo>
                  <a:pt x="0" y="0"/>
                </a:moveTo>
                <a:lnTo>
                  <a:pt x="3697538" y="0"/>
                </a:lnTo>
                <a:lnTo>
                  <a:pt x="3697538" y="3399349"/>
                </a:lnTo>
                <a:lnTo>
                  <a:pt x="0" y="3399349"/>
                </a:lnTo>
                <a:lnTo>
                  <a:pt x="0" y="0"/>
                </a:lnTo>
                <a:close/>
              </a:path>
            </a:pathLst>
          </a:custGeom>
          <a:blipFill>
            <a:blip r:embed="rId5"/>
            <a:stretch>
              <a:fillRect/>
            </a:stretch>
          </a:blipFill>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grpSp>
        <p:nvGrpSpPr>
          <p:cNvPr id="2" name="Group 2"/>
          <p:cNvGrpSpPr/>
          <p:nvPr/>
        </p:nvGrpSpPr>
        <p:grpSpPr>
          <a:xfrm>
            <a:off x="207674" y="4212795"/>
            <a:ext cx="4188775" cy="1161402"/>
            <a:chOff x="0" y="0"/>
            <a:chExt cx="5585033" cy="1548536"/>
          </a:xfrm>
        </p:grpSpPr>
        <p:sp>
          <p:nvSpPr>
            <p:cNvPr id="3" name="Freeform 3"/>
            <p:cNvSpPr/>
            <p:nvPr/>
          </p:nvSpPr>
          <p:spPr>
            <a:xfrm>
              <a:off x="0" y="530575"/>
              <a:ext cx="5089801" cy="1017960"/>
            </a:xfrm>
            <a:custGeom>
              <a:avLst/>
              <a:gdLst/>
              <a:ahLst/>
              <a:cxnLst/>
              <a:rect l="l" t="t" r="r" b="b"/>
              <a:pathLst>
                <a:path w="5089801" h="1017960">
                  <a:moveTo>
                    <a:pt x="0" y="0"/>
                  </a:moveTo>
                  <a:lnTo>
                    <a:pt x="5089801" y="0"/>
                  </a:lnTo>
                  <a:lnTo>
                    <a:pt x="5089801" y="1017961"/>
                  </a:lnTo>
                  <a:lnTo>
                    <a:pt x="0" y="1017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61792" y="47625"/>
              <a:ext cx="5423241" cy="1351963"/>
            </a:xfrm>
            <a:prstGeom prst="rect">
              <a:avLst/>
            </a:prstGeom>
          </p:spPr>
          <p:txBody>
            <a:bodyPr lIns="0" tIns="0" rIns="0" bIns="0" rtlCol="0" anchor="t">
              <a:spAutoFit/>
            </a:bodyPr>
            <a:lstStyle/>
            <a:p>
              <a:pPr algn="l">
                <a:lnSpc>
                  <a:spcPts val="3925"/>
                </a:lnSpc>
              </a:pPr>
              <a:r>
                <a:rPr lang="en-US" sz="3703" b="1">
                  <a:solidFill>
                    <a:srgbClr val="000000"/>
                  </a:solidFill>
                  <a:latin typeface="RoxboroughCF Bold"/>
                  <a:ea typeface="RoxboroughCF Bold"/>
                  <a:cs typeface="RoxboroughCF Bold"/>
                  <a:sym typeface="RoxboroughCF Bold"/>
                </a:rPr>
                <a:t>Prediction Example</a:t>
              </a:r>
            </a:p>
          </p:txBody>
        </p:sp>
      </p:grpSp>
      <p:sp>
        <p:nvSpPr>
          <p:cNvPr id="5" name="TextBox 5"/>
          <p:cNvSpPr txBox="1"/>
          <p:nvPr/>
        </p:nvSpPr>
        <p:spPr>
          <a:xfrm>
            <a:off x="1846232" y="5450397"/>
            <a:ext cx="14595536" cy="4128910"/>
          </a:xfrm>
          <a:prstGeom prst="rect">
            <a:avLst/>
          </a:prstGeom>
        </p:spPr>
        <p:txBody>
          <a:bodyPr lIns="0" tIns="0" rIns="0" bIns="0" rtlCol="0" anchor="t">
            <a:spAutoFit/>
          </a:bodyPr>
          <a:lstStyle/>
          <a:p>
            <a:pPr algn="l">
              <a:lnSpc>
                <a:spcPts val="6519"/>
              </a:lnSpc>
              <a:spcBef>
                <a:spcPct val="0"/>
              </a:spcBef>
            </a:pPr>
            <a:r>
              <a:rPr lang="en-US" sz="6150" b="1">
                <a:solidFill>
                  <a:srgbClr val="000000"/>
                </a:solidFill>
                <a:latin typeface="RoxboroughCF Bold"/>
                <a:ea typeface="RoxboroughCF Bold"/>
                <a:cs typeface="RoxboroughCF Bold"/>
                <a:sym typeface="RoxboroughCF Bold"/>
              </a:rPr>
              <a:t>Show a real-world example with sample input data (e.g., a 22-year-old user browsing in the afternoon) and the model's prediction (Click or No Click).</a:t>
            </a:r>
          </a:p>
        </p:txBody>
      </p:sp>
      <p:sp>
        <p:nvSpPr>
          <p:cNvPr id="6" name="Freeform 6"/>
          <p:cNvSpPr/>
          <p:nvPr/>
        </p:nvSpPr>
        <p:spPr>
          <a:xfrm>
            <a:off x="12207806" y="256705"/>
            <a:ext cx="5447429" cy="2739016"/>
          </a:xfrm>
          <a:custGeom>
            <a:avLst/>
            <a:gdLst/>
            <a:ahLst/>
            <a:cxnLst/>
            <a:rect l="l" t="t" r="r" b="b"/>
            <a:pathLst>
              <a:path w="5447429" h="2739016">
                <a:moveTo>
                  <a:pt x="0" y="0"/>
                </a:moveTo>
                <a:lnTo>
                  <a:pt x="5447430" y="0"/>
                </a:lnTo>
                <a:lnTo>
                  <a:pt x="5447430" y="2739016"/>
                </a:lnTo>
                <a:lnTo>
                  <a:pt x="0" y="2739016"/>
                </a:lnTo>
                <a:lnTo>
                  <a:pt x="0" y="0"/>
                </a:lnTo>
                <a:close/>
              </a:path>
            </a:pathLst>
          </a:custGeom>
          <a:blipFill>
            <a:blip r:embed="rId4"/>
            <a:stretch>
              <a:fillRect/>
            </a:stretch>
          </a:blipFill>
        </p:spPr>
        <p:txBody>
          <a:bodyPr/>
          <a:lstStyle/>
          <a:p>
            <a:endParaRPr lang="en-US"/>
          </a:p>
        </p:txBody>
      </p:sp>
      <p:sp>
        <p:nvSpPr>
          <p:cNvPr id="7" name="Freeform 7"/>
          <p:cNvSpPr/>
          <p:nvPr/>
        </p:nvSpPr>
        <p:spPr>
          <a:xfrm>
            <a:off x="207674" y="256705"/>
            <a:ext cx="3697538" cy="3399349"/>
          </a:xfrm>
          <a:custGeom>
            <a:avLst/>
            <a:gdLst/>
            <a:ahLst/>
            <a:cxnLst/>
            <a:rect l="l" t="t" r="r" b="b"/>
            <a:pathLst>
              <a:path w="3697538" h="3399349">
                <a:moveTo>
                  <a:pt x="0" y="0"/>
                </a:moveTo>
                <a:lnTo>
                  <a:pt x="3697538" y="0"/>
                </a:lnTo>
                <a:lnTo>
                  <a:pt x="3697538" y="3399349"/>
                </a:lnTo>
                <a:lnTo>
                  <a:pt x="0" y="3399349"/>
                </a:lnTo>
                <a:lnTo>
                  <a:pt x="0" y="0"/>
                </a:lnTo>
                <a:close/>
              </a:path>
            </a:pathLst>
          </a:custGeom>
          <a:blipFill>
            <a:blip r:embed="rId5"/>
            <a:stretch>
              <a:fillRect/>
            </a:stretch>
          </a:blipFill>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grpSp>
        <p:nvGrpSpPr>
          <p:cNvPr id="2" name="Group 2"/>
          <p:cNvGrpSpPr/>
          <p:nvPr/>
        </p:nvGrpSpPr>
        <p:grpSpPr>
          <a:xfrm>
            <a:off x="1812170" y="4300540"/>
            <a:ext cx="4188775" cy="1161402"/>
            <a:chOff x="0" y="0"/>
            <a:chExt cx="5585033" cy="1548536"/>
          </a:xfrm>
        </p:grpSpPr>
        <p:sp>
          <p:nvSpPr>
            <p:cNvPr id="3" name="Freeform 3"/>
            <p:cNvSpPr/>
            <p:nvPr/>
          </p:nvSpPr>
          <p:spPr>
            <a:xfrm>
              <a:off x="0" y="530575"/>
              <a:ext cx="5089801" cy="1017960"/>
            </a:xfrm>
            <a:custGeom>
              <a:avLst/>
              <a:gdLst/>
              <a:ahLst/>
              <a:cxnLst/>
              <a:rect l="l" t="t" r="r" b="b"/>
              <a:pathLst>
                <a:path w="5089801" h="1017960">
                  <a:moveTo>
                    <a:pt x="0" y="0"/>
                  </a:moveTo>
                  <a:lnTo>
                    <a:pt x="5089801" y="0"/>
                  </a:lnTo>
                  <a:lnTo>
                    <a:pt x="5089801" y="1017961"/>
                  </a:lnTo>
                  <a:lnTo>
                    <a:pt x="0" y="1017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61792" y="47625"/>
              <a:ext cx="5423241" cy="696071"/>
            </a:xfrm>
            <a:prstGeom prst="rect">
              <a:avLst/>
            </a:prstGeom>
          </p:spPr>
          <p:txBody>
            <a:bodyPr lIns="0" tIns="0" rIns="0" bIns="0" rtlCol="0" anchor="t">
              <a:spAutoFit/>
            </a:bodyPr>
            <a:lstStyle/>
            <a:p>
              <a:pPr algn="l">
                <a:lnSpc>
                  <a:spcPts val="3925"/>
                </a:lnSpc>
              </a:pPr>
              <a:r>
                <a:rPr lang="en-US" sz="3703" b="1">
                  <a:solidFill>
                    <a:srgbClr val="000000"/>
                  </a:solidFill>
                  <a:latin typeface="RoxboroughCF Bold"/>
                  <a:ea typeface="RoxboroughCF Bold"/>
                  <a:cs typeface="RoxboroughCF Bold"/>
                  <a:sym typeface="RoxboroughCF Bold"/>
                </a:rPr>
                <a:t>Conclusion</a:t>
              </a:r>
            </a:p>
          </p:txBody>
        </p:sp>
      </p:grpSp>
      <p:sp>
        <p:nvSpPr>
          <p:cNvPr id="5" name="TextBox 5"/>
          <p:cNvSpPr txBox="1"/>
          <p:nvPr/>
        </p:nvSpPr>
        <p:spPr>
          <a:xfrm>
            <a:off x="1812170" y="5509567"/>
            <a:ext cx="13107870" cy="3748733"/>
          </a:xfrm>
          <a:prstGeom prst="rect">
            <a:avLst/>
          </a:prstGeom>
        </p:spPr>
        <p:txBody>
          <a:bodyPr lIns="0" tIns="0" rIns="0" bIns="0" rtlCol="0" anchor="t">
            <a:spAutoFit/>
          </a:bodyPr>
          <a:lstStyle/>
          <a:p>
            <a:pPr marL="759637" lvl="1" indent="-379819" algn="l">
              <a:lnSpc>
                <a:spcPts val="3729"/>
              </a:lnSpc>
              <a:spcBef>
                <a:spcPct val="0"/>
              </a:spcBef>
              <a:buFont typeface="Arial"/>
              <a:buChar char="•"/>
            </a:pPr>
            <a:r>
              <a:rPr lang="en-US" sz="3518" b="1">
                <a:solidFill>
                  <a:srgbClr val="000000"/>
                </a:solidFill>
                <a:latin typeface="RoxboroughCF Bold"/>
                <a:ea typeface="RoxboroughCF Bold"/>
                <a:cs typeface="RoxboroughCF Bold"/>
                <a:sym typeface="RoxboroughCF Bold"/>
              </a:rPr>
              <a:t>Summary:</a:t>
            </a:r>
          </a:p>
          <a:p>
            <a:pPr marL="759637" lvl="1" indent="-379819" algn="l">
              <a:lnSpc>
                <a:spcPts val="3729"/>
              </a:lnSpc>
              <a:spcBef>
                <a:spcPct val="0"/>
              </a:spcBef>
              <a:buFont typeface="Arial"/>
              <a:buChar char="•"/>
            </a:pPr>
            <a:r>
              <a:rPr lang="en-US" sz="3518">
                <a:solidFill>
                  <a:srgbClr val="000000"/>
                </a:solidFill>
                <a:latin typeface="RoxboroughCF"/>
                <a:ea typeface="RoxboroughCF"/>
                <a:cs typeface="RoxboroughCF"/>
                <a:sym typeface="RoxboroughCF"/>
              </a:rPr>
              <a:t>Successfully predicted ad clicks using machine learning and identified key factors like age, ad position, and time of day.</a:t>
            </a:r>
          </a:p>
          <a:p>
            <a:pPr algn="l">
              <a:lnSpc>
                <a:spcPts val="3729"/>
              </a:lnSpc>
              <a:spcBef>
                <a:spcPct val="0"/>
              </a:spcBef>
            </a:pPr>
            <a:endParaRPr lang="en-US" sz="3518">
              <a:solidFill>
                <a:srgbClr val="000000"/>
              </a:solidFill>
              <a:latin typeface="RoxboroughCF"/>
              <a:ea typeface="RoxboroughCF"/>
              <a:cs typeface="RoxboroughCF"/>
              <a:sym typeface="RoxboroughCF"/>
            </a:endParaRPr>
          </a:p>
          <a:p>
            <a:pPr marL="759637" lvl="1" indent="-379819" algn="l">
              <a:lnSpc>
                <a:spcPts val="3729"/>
              </a:lnSpc>
              <a:spcBef>
                <a:spcPct val="0"/>
              </a:spcBef>
              <a:buFont typeface="Arial"/>
              <a:buChar char="•"/>
            </a:pPr>
            <a:r>
              <a:rPr lang="en-US" sz="3518" b="1">
                <a:solidFill>
                  <a:srgbClr val="000000"/>
                </a:solidFill>
                <a:latin typeface="RoxboroughCF Bold"/>
                <a:ea typeface="RoxboroughCF Bold"/>
                <a:cs typeface="RoxboroughCF Bold"/>
                <a:sym typeface="RoxboroughCF Bold"/>
              </a:rPr>
              <a:t>Impact:</a:t>
            </a:r>
          </a:p>
          <a:p>
            <a:pPr marL="759637" lvl="1" indent="-379819" algn="l">
              <a:lnSpc>
                <a:spcPts val="3729"/>
              </a:lnSpc>
              <a:spcBef>
                <a:spcPct val="0"/>
              </a:spcBef>
              <a:buFont typeface="Arial"/>
              <a:buChar char="•"/>
            </a:pPr>
            <a:r>
              <a:rPr lang="en-US" sz="3518">
                <a:solidFill>
                  <a:srgbClr val="000000"/>
                </a:solidFill>
                <a:latin typeface="RoxboroughCF"/>
                <a:ea typeface="RoxboroughCF"/>
                <a:cs typeface="RoxboroughCF"/>
                <a:sym typeface="RoxboroughCF"/>
              </a:rPr>
              <a:t>These insights can be used to improve targeted ad strategies and enhance user engagement.</a:t>
            </a:r>
          </a:p>
          <a:p>
            <a:pPr algn="l">
              <a:lnSpc>
                <a:spcPts val="3729"/>
              </a:lnSpc>
              <a:spcBef>
                <a:spcPct val="0"/>
              </a:spcBef>
            </a:pPr>
            <a:endParaRPr lang="en-US" sz="3518">
              <a:solidFill>
                <a:srgbClr val="000000"/>
              </a:solidFill>
              <a:latin typeface="RoxboroughCF"/>
              <a:ea typeface="RoxboroughCF"/>
              <a:cs typeface="RoxboroughCF"/>
              <a:sym typeface="RoxboroughCF"/>
            </a:endParaRPr>
          </a:p>
        </p:txBody>
      </p:sp>
      <p:sp>
        <p:nvSpPr>
          <p:cNvPr id="6" name="Freeform 6"/>
          <p:cNvSpPr/>
          <p:nvPr/>
        </p:nvSpPr>
        <p:spPr>
          <a:xfrm>
            <a:off x="12997639" y="0"/>
            <a:ext cx="5290361" cy="2316180"/>
          </a:xfrm>
          <a:custGeom>
            <a:avLst/>
            <a:gdLst/>
            <a:ahLst/>
            <a:cxnLst/>
            <a:rect l="l" t="t" r="r" b="b"/>
            <a:pathLst>
              <a:path w="5290361" h="2316180">
                <a:moveTo>
                  <a:pt x="0" y="0"/>
                </a:moveTo>
                <a:lnTo>
                  <a:pt x="5290361" y="0"/>
                </a:lnTo>
                <a:lnTo>
                  <a:pt x="5290361" y="2316180"/>
                </a:lnTo>
                <a:lnTo>
                  <a:pt x="0" y="2316180"/>
                </a:lnTo>
                <a:lnTo>
                  <a:pt x="0" y="0"/>
                </a:lnTo>
                <a:close/>
              </a:path>
            </a:pathLst>
          </a:custGeom>
          <a:blipFill>
            <a:blip r:embed="rId4"/>
            <a:stretch>
              <a:fillRect t="-7423" b="-7423"/>
            </a:stretch>
          </a:blipFill>
        </p:spPr>
        <p:txBody>
          <a:bodyPr/>
          <a:lstStyle/>
          <a:p>
            <a:endParaRPr lang="en-US"/>
          </a:p>
        </p:txBody>
      </p:sp>
      <p:sp>
        <p:nvSpPr>
          <p:cNvPr id="7" name="Freeform 7"/>
          <p:cNvSpPr/>
          <p:nvPr/>
        </p:nvSpPr>
        <p:spPr>
          <a:xfrm>
            <a:off x="235588" y="0"/>
            <a:ext cx="3915380" cy="3271130"/>
          </a:xfrm>
          <a:custGeom>
            <a:avLst/>
            <a:gdLst/>
            <a:ahLst/>
            <a:cxnLst/>
            <a:rect l="l" t="t" r="r" b="b"/>
            <a:pathLst>
              <a:path w="3915380" h="3271130">
                <a:moveTo>
                  <a:pt x="0" y="0"/>
                </a:moveTo>
                <a:lnTo>
                  <a:pt x="3915380" y="0"/>
                </a:lnTo>
                <a:lnTo>
                  <a:pt x="3915380" y="3271130"/>
                </a:lnTo>
                <a:lnTo>
                  <a:pt x="0" y="3271130"/>
                </a:lnTo>
                <a:lnTo>
                  <a:pt x="0" y="0"/>
                </a:lnTo>
                <a:close/>
              </a:path>
            </a:pathLst>
          </a:custGeom>
          <a:blipFill>
            <a:blip r:embed="rId5"/>
            <a:stretch>
              <a:fillRect t="-10264" r="-2880" b="-2947"/>
            </a:stretch>
          </a:blipFill>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grpSp>
        <p:nvGrpSpPr>
          <p:cNvPr id="2" name="Group 2"/>
          <p:cNvGrpSpPr/>
          <p:nvPr/>
        </p:nvGrpSpPr>
        <p:grpSpPr>
          <a:xfrm>
            <a:off x="4076995" y="3656054"/>
            <a:ext cx="10477575" cy="3617156"/>
            <a:chOff x="0" y="0"/>
            <a:chExt cx="16929867" cy="5844670"/>
          </a:xfrm>
        </p:grpSpPr>
        <p:sp>
          <p:nvSpPr>
            <p:cNvPr id="3" name="Freeform 3"/>
            <p:cNvSpPr/>
            <p:nvPr/>
          </p:nvSpPr>
          <p:spPr>
            <a:xfrm>
              <a:off x="57150" y="58420"/>
              <a:ext cx="16860017" cy="5773550"/>
            </a:xfrm>
            <a:custGeom>
              <a:avLst/>
              <a:gdLst/>
              <a:ahLst/>
              <a:cxnLst/>
              <a:rect l="l" t="t" r="r" b="b"/>
              <a:pathLst>
                <a:path w="16860017" h="5773550">
                  <a:moveTo>
                    <a:pt x="16774928" y="5743070"/>
                  </a:moveTo>
                  <a:lnTo>
                    <a:pt x="0" y="5743070"/>
                  </a:lnTo>
                  <a:cubicBezTo>
                    <a:pt x="5080" y="5760850"/>
                    <a:pt x="21590" y="5773550"/>
                    <a:pt x="40640" y="5773550"/>
                  </a:cubicBezTo>
                  <a:lnTo>
                    <a:pt x="16816837" y="5773550"/>
                  </a:lnTo>
                  <a:cubicBezTo>
                    <a:pt x="16840967" y="5773550"/>
                    <a:pt x="16860017" y="5754500"/>
                    <a:pt x="16860017" y="5730370"/>
                  </a:cubicBezTo>
                  <a:lnTo>
                    <a:pt x="16860017" y="40640"/>
                  </a:lnTo>
                  <a:cubicBezTo>
                    <a:pt x="16860017" y="21590"/>
                    <a:pt x="16847317" y="6350"/>
                    <a:pt x="16830807" y="0"/>
                  </a:cubicBezTo>
                  <a:lnTo>
                    <a:pt x="16830807" y="5687190"/>
                  </a:lnTo>
                  <a:cubicBezTo>
                    <a:pt x="16830807" y="5717670"/>
                    <a:pt x="16805407" y="5743070"/>
                    <a:pt x="16774928" y="5743070"/>
                  </a:cubicBezTo>
                  <a:close/>
                </a:path>
              </a:pathLst>
            </a:custGeom>
            <a:solidFill>
              <a:srgbClr val="000000"/>
            </a:solidFill>
          </p:spPr>
          <p:txBody>
            <a:bodyPr/>
            <a:lstStyle/>
            <a:p>
              <a:endParaRPr lang="en-US"/>
            </a:p>
          </p:txBody>
        </p:sp>
        <p:sp>
          <p:nvSpPr>
            <p:cNvPr id="4" name="Freeform 4"/>
            <p:cNvSpPr/>
            <p:nvPr/>
          </p:nvSpPr>
          <p:spPr>
            <a:xfrm>
              <a:off x="12700" y="12700"/>
              <a:ext cx="16862557" cy="5776090"/>
            </a:xfrm>
            <a:custGeom>
              <a:avLst/>
              <a:gdLst/>
              <a:ahLst/>
              <a:cxnLst/>
              <a:rect l="l" t="t" r="r" b="b"/>
              <a:pathLst>
                <a:path w="16862557" h="5776090">
                  <a:moveTo>
                    <a:pt x="43180" y="5776090"/>
                  </a:moveTo>
                  <a:lnTo>
                    <a:pt x="16819378" y="5776090"/>
                  </a:lnTo>
                  <a:cubicBezTo>
                    <a:pt x="16843507" y="5776090"/>
                    <a:pt x="16862557" y="5757040"/>
                    <a:pt x="16862557" y="5732910"/>
                  </a:cubicBezTo>
                  <a:lnTo>
                    <a:pt x="16862557" y="43180"/>
                  </a:lnTo>
                  <a:cubicBezTo>
                    <a:pt x="16862557" y="19050"/>
                    <a:pt x="16843507" y="0"/>
                    <a:pt x="16819378" y="0"/>
                  </a:cubicBezTo>
                  <a:lnTo>
                    <a:pt x="43180" y="0"/>
                  </a:lnTo>
                  <a:cubicBezTo>
                    <a:pt x="19050" y="0"/>
                    <a:pt x="0" y="19050"/>
                    <a:pt x="0" y="43180"/>
                  </a:cubicBezTo>
                  <a:lnTo>
                    <a:pt x="0" y="5732910"/>
                  </a:lnTo>
                  <a:cubicBezTo>
                    <a:pt x="0" y="5757040"/>
                    <a:pt x="19050" y="5776090"/>
                    <a:pt x="43180" y="5776090"/>
                  </a:cubicBezTo>
                  <a:close/>
                </a:path>
              </a:pathLst>
            </a:custGeom>
            <a:solidFill>
              <a:srgbClr val="F8F8F8"/>
            </a:solidFill>
          </p:spPr>
          <p:txBody>
            <a:bodyPr/>
            <a:lstStyle/>
            <a:p>
              <a:endParaRPr lang="en-US"/>
            </a:p>
          </p:txBody>
        </p:sp>
        <p:sp>
          <p:nvSpPr>
            <p:cNvPr id="5" name="Freeform 5"/>
            <p:cNvSpPr/>
            <p:nvPr/>
          </p:nvSpPr>
          <p:spPr>
            <a:xfrm>
              <a:off x="0" y="0"/>
              <a:ext cx="16929867" cy="5844670"/>
            </a:xfrm>
            <a:custGeom>
              <a:avLst/>
              <a:gdLst/>
              <a:ahLst/>
              <a:cxnLst/>
              <a:rect l="l" t="t" r="r" b="b"/>
              <a:pathLst>
                <a:path w="16929867" h="5844670">
                  <a:moveTo>
                    <a:pt x="16886687" y="44450"/>
                  </a:moveTo>
                  <a:cubicBezTo>
                    <a:pt x="16881607" y="19050"/>
                    <a:pt x="16858748" y="0"/>
                    <a:pt x="16832078" y="0"/>
                  </a:cubicBezTo>
                  <a:lnTo>
                    <a:pt x="55880" y="0"/>
                  </a:lnTo>
                  <a:cubicBezTo>
                    <a:pt x="25400" y="0"/>
                    <a:pt x="0" y="25400"/>
                    <a:pt x="0" y="55880"/>
                  </a:cubicBezTo>
                  <a:lnTo>
                    <a:pt x="0" y="5745610"/>
                  </a:lnTo>
                  <a:cubicBezTo>
                    <a:pt x="0" y="5772280"/>
                    <a:pt x="17780" y="5793870"/>
                    <a:pt x="43180" y="5800220"/>
                  </a:cubicBezTo>
                  <a:cubicBezTo>
                    <a:pt x="48260" y="5825620"/>
                    <a:pt x="71120" y="5844670"/>
                    <a:pt x="97790" y="5844670"/>
                  </a:cubicBezTo>
                  <a:lnTo>
                    <a:pt x="16873987" y="5844670"/>
                  </a:lnTo>
                  <a:cubicBezTo>
                    <a:pt x="16904467" y="5844670"/>
                    <a:pt x="16929867" y="5819270"/>
                    <a:pt x="16929867" y="5788790"/>
                  </a:cubicBezTo>
                  <a:lnTo>
                    <a:pt x="16929867" y="99060"/>
                  </a:lnTo>
                  <a:cubicBezTo>
                    <a:pt x="16929867" y="72390"/>
                    <a:pt x="16912087" y="50800"/>
                    <a:pt x="16886687" y="44450"/>
                  </a:cubicBezTo>
                  <a:close/>
                  <a:moveTo>
                    <a:pt x="12700" y="5745610"/>
                  </a:moveTo>
                  <a:lnTo>
                    <a:pt x="12700" y="55880"/>
                  </a:lnTo>
                  <a:cubicBezTo>
                    <a:pt x="12700" y="31750"/>
                    <a:pt x="31750" y="12700"/>
                    <a:pt x="55880" y="12700"/>
                  </a:cubicBezTo>
                  <a:lnTo>
                    <a:pt x="16832078" y="12700"/>
                  </a:lnTo>
                  <a:cubicBezTo>
                    <a:pt x="16856207" y="12700"/>
                    <a:pt x="16875257" y="31750"/>
                    <a:pt x="16875257" y="55880"/>
                  </a:cubicBezTo>
                  <a:lnTo>
                    <a:pt x="16875257" y="5745610"/>
                  </a:lnTo>
                  <a:cubicBezTo>
                    <a:pt x="16875257" y="5769740"/>
                    <a:pt x="16856207" y="5788790"/>
                    <a:pt x="16832078" y="5788790"/>
                  </a:cubicBezTo>
                  <a:lnTo>
                    <a:pt x="55880" y="5788790"/>
                  </a:lnTo>
                  <a:cubicBezTo>
                    <a:pt x="31750" y="5788790"/>
                    <a:pt x="12700" y="5769740"/>
                    <a:pt x="12700" y="5745610"/>
                  </a:cubicBezTo>
                  <a:close/>
                  <a:moveTo>
                    <a:pt x="16917167" y="5788790"/>
                  </a:moveTo>
                  <a:cubicBezTo>
                    <a:pt x="16917167" y="5812920"/>
                    <a:pt x="16898117" y="5831970"/>
                    <a:pt x="16873987" y="5831970"/>
                  </a:cubicBezTo>
                  <a:lnTo>
                    <a:pt x="97790" y="5831970"/>
                  </a:lnTo>
                  <a:cubicBezTo>
                    <a:pt x="78740" y="5831970"/>
                    <a:pt x="62230" y="5819270"/>
                    <a:pt x="57150" y="5801490"/>
                  </a:cubicBezTo>
                  <a:lnTo>
                    <a:pt x="16832078" y="5801490"/>
                  </a:lnTo>
                  <a:cubicBezTo>
                    <a:pt x="16862557" y="5801490"/>
                    <a:pt x="16887957" y="5776090"/>
                    <a:pt x="16887957" y="5745610"/>
                  </a:cubicBezTo>
                  <a:lnTo>
                    <a:pt x="16887957" y="58420"/>
                  </a:lnTo>
                  <a:cubicBezTo>
                    <a:pt x="16904467" y="64770"/>
                    <a:pt x="16917167" y="80010"/>
                    <a:pt x="16917167" y="99060"/>
                  </a:cubicBezTo>
                  <a:lnTo>
                    <a:pt x="16917167" y="5788790"/>
                  </a:lnTo>
                  <a:close/>
                </a:path>
              </a:pathLst>
            </a:custGeom>
            <a:solidFill>
              <a:srgbClr val="000000"/>
            </a:solidFill>
          </p:spPr>
          <p:txBody>
            <a:bodyPr/>
            <a:lstStyle/>
            <a:p>
              <a:endParaRPr lang="en-US"/>
            </a:p>
          </p:txBody>
        </p:sp>
      </p:grpSp>
      <p:sp>
        <p:nvSpPr>
          <p:cNvPr id="6" name="TextBox 6"/>
          <p:cNvSpPr txBox="1"/>
          <p:nvPr/>
        </p:nvSpPr>
        <p:spPr>
          <a:xfrm>
            <a:off x="4076995" y="4141448"/>
            <a:ext cx="10134010" cy="1737780"/>
          </a:xfrm>
          <a:prstGeom prst="rect">
            <a:avLst/>
          </a:prstGeom>
        </p:spPr>
        <p:txBody>
          <a:bodyPr lIns="0" tIns="0" rIns="0" bIns="0" rtlCol="0" anchor="t">
            <a:spAutoFit/>
          </a:bodyPr>
          <a:lstStyle/>
          <a:p>
            <a:pPr algn="ctr">
              <a:lnSpc>
                <a:spcPts val="13217"/>
              </a:lnSpc>
            </a:pPr>
            <a:r>
              <a:rPr lang="en-US" sz="12469" b="1">
                <a:solidFill>
                  <a:srgbClr val="000000"/>
                </a:solidFill>
                <a:latin typeface="RoxboroughCF Bold"/>
                <a:ea typeface="RoxboroughCF Bold"/>
                <a:cs typeface="RoxboroughCF Bold"/>
                <a:sym typeface="RoxboroughCF Bold"/>
              </a:rPr>
              <a:t>Thank you!</a:t>
            </a:r>
          </a:p>
        </p:txBody>
      </p:sp>
      <p:sp>
        <p:nvSpPr>
          <p:cNvPr id="7" name="Freeform 7"/>
          <p:cNvSpPr/>
          <p:nvPr/>
        </p:nvSpPr>
        <p:spPr>
          <a:xfrm rot="1043947">
            <a:off x="10108581" y="4107050"/>
            <a:ext cx="3333611" cy="2072900"/>
          </a:xfrm>
          <a:custGeom>
            <a:avLst/>
            <a:gdLst/>
            <a:ahLst/>
            <a:cxnLst/>
            <a:rect l="l" t="t" r="r" b="b"/>
            <a:pathLst>
              <a:path w="3333611" h="2072900">
                <a:moveTo>
                  <a:pt x="0" y="0"/>
                </a:moveTo>
                <a:lnTo>
                  <a:pt x="3333611" y="0"/>
                </a:lnTo>
                <a:lnTo>
                  <a:pt x="3333611" y="2072900"/>
                </a:lnTo>
                <a:lnTo>
                  <a:pt x="0" y="2072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2207806" y="256705"/>
            <a:ext cx="5447429" cy="2739016"/>
          </a:xfrm>
          <a:custGeom>
            <a:avLst/>
            <a:gdLst/>
            <a:ahLst/>
            <a:cxnLst/>
            <a:rect l="l" t="t" r="r" b="b"/>
            <a:pathLst>
              <a:path w="5447429" h="2739016">
                <a:moveTo>
                  <a:pt x="0" y="0"/>
                </a:moveTo>
                <a:lnTo>
                  <a:pt x="5447430" y="0"/>
                </a:lnTo>
                <a:lnTo>
                  <a:pt x="5447430" y="2739016"/>
                </a:lnTo>
                <a:lnTo>
                  <a:pt x="0" y="2739016"/>
                </a:lnTo>
                <a:lnTo>
                  <a:pt x="0" y="0"/>
                </a:lnTo>
                <a:close/>
              </a:path>
            </a:pathLst>
          </a:custGeom>
          <a:blipFill>
            <a:blip r:embed="rId4"/>
            <a:stretch>
              <a:fillRect/>
            </a:stretch>
          </a:blipFill>
        </p:spPr>
        <p:txBody>
          <a:bodyPr/>
          <a:lstStyle/>
          <a:p>
            <a:endParaRPr lang="en-US"/>
          </a:p>
        </p:txBody>
      </p:sp>
      <p:sp>
        <p:nvSpPr>
          <p:cNvPr id="9" name="Freeform 9"/>
          <p:cNvSpPr/>
          <p:nvPr/>
        </p:nvSpPr>
        <p:spPr>
          <a:xfrm>
            <a:off x="207674" y="256705"/>
            <a:ext cx="3697538" cy="3399349"/>
          </a:xfrm>
          <a:custGeom>
            <a:avLst/>
            <a:gdLst/>
            <a:ahLst/>
            <a:cxnLst/>
            <a:rect l="l" t="t" r="r" b="b"/>
            <a:pathLst>
              <a:path w="3697538" h="3399349">
                <a:moveTo>
                  <a:pt x="0" y="0"/>
                </a:moveTo>
                <a:lnTo>
                  <a:pt x="3697538" y="0"/>
                </a:lnTo>
                <a:lnTo>
                  <a:pt x="3697538" y="3399349"/>
                </a:lnTo>
                <a:lnTo>
                  <a:pt x="0" y="3399349"/>
                </a:lnTo>
                <a:lnTo>
                  <a:pt x="0" y="0"/>
                </a:lnTo>
                <a:close/>
              </a:path>
            </a:pathLst>
          </a:custGeom>
          <a:blipFill>
            <a:blip r:embed="rId5"/>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sp>
        <p:nvSpPr>
          <p:cNvPr id="2" name="Freeform 2"/>
          <p:cNvSpPr/>
          <p:nvPr/>
        </p:nvSpPr>
        <p:spPr>
          <a:xfrm>
            <a:off x="2729009" y="752271"/>
            <a:ext cx="438150" cy="438150"/>
          </a:xfrm>
          <a:custGeom>
            <a:avLst/>
            <a:gdLst/>
            <a:ahLst/>
            <a:cxnLst/>
            <a:rect l="l" t="t" r="r" b="b"/>
            <a:pathLst>
              <a:path w="438150" h="438150">
                <a:moveTo>
                  <a:pt x="0" y="0"/>
                </a:moveTo>
                <a:lnTo>
                  <a:pt x="438150" y="0"/>
                </a:lnTo>
                <a:lnTo>
                  <a:pt x="438150" y="438150"/>
                </a:lnTo>
                <a:lnTo>
                  <a:pt x="0" y="4381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623101" y="3404335"/>
            <a:ext cx="12035457" cy="7648575"/>
          </a:xfrm>
          <a:prstGeom prst="rect">
            <a:avLst/>
          </a:prstGeom>
        </p:spPr>
        <p:txBody>
          <a:bodyPr lIns="0" tIns="0" rIns="0" bIns="0" rtlCol="0" anchor="t">
            <a:spAutoFit/>
          </a:bodyPr>
          <a:lstStyle/>
          <a:p>
            <a:pPr algn="l">
              <a:lnSpc>
                <a:spcPts val="3558"/>
              </a:lnSpc>
            </a:pPr>
            <a:r>
              <a:rPr lang="en-US" sz="2965" b="1">
                <a:solidFill>
                  <a:srgbClr val="000000"/>
                </a:solidFill>
                <a:latin typeface="Telegraf Bold"/>
                <a:ea typeface="Telegraf Bold"/>
                <a:cs typeface="Telegraf Bold"/>
                <a:sym typeface="Telegraf Bold"/>
              </a:rPr>
              <a:t>I would like to express my deepest gratitude for all the </a:t>
            </a:r>
          </a:p>
          <a:p>
            <a:pPr algn="l">
              <a:lnSpc>
                <a:spcPts val="3558"/>
              </a:lnSpc>
            </a:pPr>
            <a:r>
              <a:rPr lang="en-US" sz="2965" b="1">
                <a:solidFill>
                  <a:srgbClr val="000000"/>
                </a:solidFill>
                <a:latin typeface="Telegraf Bold"/>
                <a:ea typeface="Telegraf Bold"/>
                <a:cs typeface="Telegraf Bold"/>
                <a:sym typeface="Telegraf Bold"/>
              </a:rPr>
              <a:t>effort, guidance, and support you have provided throughout my journey. Your dedication, patience, and commitment to helping me grow both academically and personally have made a profound impact on my development.</a:t>
            </a:r>
          </a:p>
          <a:p>
            <a:pPr algn="l">
              <a:lnSpc>
                <a:spcPts val="3558"/>
              </a:lnSpc>
            </a:pPr>
            <a:endParaRPr lang="en-US" sz="2965" b="1">
              <a:solidFill>
                <a:srgbClr val="000000"/>
              </a:solidFill>
              <a:latin typeface="Telegraf Bold"/>
              <a:ea typeface="Telegraf Bold"/>
              <a:cs typeface="Telegraf Bold"/>
              <a:sym typeface="Telegraf Bold"/>
            </a:endParaRPr>
          </a:p>
          <a:p>
            <a:pPr algn="l">
              <a:lnSpc>
                <a:spcPts val="3558"/>
              </a:lnSpc>
            </a:pPr>
            <a:r>
              <a:rPr lang="en-US" sz="2965" b="1">
                <a:solidFill>
                  <a:srgbClr val="000000"/>
                </a:solidFill>
                <a:latin typeface="Telegraf Bold"/>
                <a:ea typeface="Telegraf Bold"/>
                <a:cs typeface="Telegraf Bold"/>
                <a:sym typeface="Telegraf Bold"/>
              </a:rPr>
              <a:t>Thank you for always being available to offer advice and for pushing me to strive for excellence. Your mentorship has not only enhanced my knowledge but also inspired me to approach challenges with confidence and determination.</a:t>
            </a:r>
          </a:p>
          <a:p>
            <a:pPr algn="l">
              <a:lnSpc>
                <a:spcPts val="3558"/>
              </a:lnSpc>
            </a:pPr>
            <a:endParaRPr lang="en-US" sz="2965" b="1">
              <a:solidFill>
                <a:srgbClr val="000000"/>
              </a:solidFill>
              <a:latin typeface="Telegraf Bold"/>
              <a:ea typeface="Telegraf Bold"/>
              <a:cs typeface="Telegraf Bold"/>
              <a:sym typeface="Telegraf Bold"/>
            </a:endParaRPr>
          </a:p>
          <a:p>
            <a:pPr algn="l">
              <a:lnSpc>
                <a:spcPts val="3558"/>
              </a:lnSpc>
            </a:pPr>
            <a:r>
              <a:rPr lang="en-US" sz="2965" b="1">
                <a:solidFill>
                  <a:srgbClr val="000000"/>
                </a:solidFill>
                <a:latin typeface="Telegraf Bold"/>
                <a:ea typeface="Telegraf Bold"/>
                <a:cs typeface="Telegraf Bold"/>
                <a:sym typeface="Telegraf Bold"/>
              </a:rPr>
              <a:t>I truly appreciate everything you’ve done for me, and I look forward to applying the valuable lessons I've learned under your supervision.</a:t>
            </a:r>
          </a:p>
          <a:p>
            <a:pPr algn="l">
              <a:lnSpc>
                <a:spcPts val="3558"/>
              </a:lnSpc>
            </a:pPr>
            <a:r>
              <a:rPr lang="en-US" sz="2965" b="1">
                <a:solidFill>
                  <a:srgbClr val="000000"/>
                </a:solidFill>
                <a:latin typeface="Telegraf Bold"/>
                <a:ea typeface="Telegraf Bold"/>
                <a:cs typeface="Telegraf Bold"/>
                <a:sym typeface="Telegraf Bold"/>
              </a:rPr>
              <a:t>Thank you once again for your hard work and continuous support</a:t>
            </a:r>
          </a:p>
          <a:p>
            <a:pPr marL="0" lvl="0" indent="0" algn="l">
              <a:lnSpc>
                <a:spcPts val="3558"/>
              </a:lnSpc>
            </a:pPr>
            <a:endParaRPr lang="en-US" sz="2965" b="1">
              <a:solidFill>
                <a:srgbClr val="000000"/>
              </a:solidFill>
              <a:latin typeface="Telegraf Bold"/>
              <a:ea typeface="Telegraf Bold"/>
              <a:cs typeface="Telegraf Bold"/>
              <a:sym typeface="Telegraf Bold"/>
            </a:endParaRPr>
          </a:p>
        </p:txBody>
      </p:sp>
      <p:sp>
        <p:nvSpPr>
          <p:cNvPr id="4" name="Freeform 4"/>
          <p:cNvSpPr/>
          <p:nvPr/>
        </p:nvSpPr>
        <p:spPr>
          <a:xfrm>
            <a:off x="13899277" y="80100"/>
            <a:ext cx="3773201" cy="1897199"/>
          </a:xfrm>
          <a:custGeom>
            <a:avLst/>
            <a:gdLst/>
            <a:ahLst/>
            <a:cxnLst/>
            <a:rect l="l" t="t" r="r" b="b"/>
            <a:pathLst>
              <a:path w="3773201" h="1897199">
                <a:moveTo>
                  <a:pt x="0" y="0"/>
                </a:moveTo>
                <a:lnTo>
                  <a:pt x="3773201" y="0"/>
                </a:lnTo>
                <a:lnTo>
                  <a:pt x="3773201" y="1897200"/>
                </a:lnTo>
                <a:lnTo>
                  <a:pt x="0" y="1897200"/>
                </a:lnTo>
                <a:lnTo>
                  <a:pt x="0" y="0"/>
                </a:lnTo>
                <a:close/>
              </a:path>
            </a:pathLst>
          </a:custGeom>
          <a:blipFill>
            <a:blip r:embed="rId4"/>
            <a:stretch>
              <a:fillRect/>
            </a:stretch>
          </a:blipFill>
        </p:spPr>
        <p:txBody>
          <a:bodyPr/>
          <a:lstStyle/>
          <a:p>
            <a:endParaRPr lang="en-US"/>
          </a:p>
        </p:txBody>
      </p:sp>
      <p:sp>
        <p:nvSpPr>
          <p:cNvPr id="5" name="Freeform 5"/>
          <p:cNvSpPr/>
          <p:nvPr/>
        </p:nvSpPr>
        <p:spPr>
          <a:xfrm>
            <a:off x="623101" y="87031"/>
            <a:ext cx="1923772" cy="1768629"/>
          </a:xfrm>
          <a:custGeom>
            <a:avLst/>
            <a:gdLst/>
            <a:ahLst/>
            <a:cxnLst/>
            <a:rect l="l" t="t" r="r" b="b"/>
            <a:pathLst>
              <a:path w="1923772" h="1768629">
                <a:moveTo>
                  <a:pt x="0" y="0"/>
                </a:moveTo>
                <a:lnTo>
                  <a:pt x="1923772" y="0"/>
                </a:lnTo>
                <a:lnTo>
                  <a:pt x="1923772" y="1768629"/>
                </a:lnTo>
                <a:lnTo>
                  <a:pt x="0" y="1768629"/>
                </a:lnTo>
                <a:lnTo>
                  <a:pt x="0" y="0"/>
                </a:lnTo>
                <a:close/>
              </a:path>
            </a:pathLst>
          </a:custGeom>
          <a:blipFill>
            <a:blip r:embed="rId5"/>
            <a:stretch>
              <a:fillRect/>
            </a:stretch>
          </a:blipFill>
        </p:spPr>
        <p:txBody>
          <a:bodyPr/>
          <a:lstStyle/>
          <a:p>
            <a:endParaRPr lang="en-US"/>
          </a:p>
        </p:txBody>
      </p:sp>
      <p:grpSp>
        <p:nvGrpSpPr>
          <p:cNvPr id="6" name="Group 6"/>
          <p:cNvGrpSpPr/>
          <p:nvPr/>
        </p:nvGrpSpPr>
        <p:grpSpPr>
          <a:xfrm>
            <a:off x="12842760" y="3013810"/>
            <a:ext cx="5246370" cy="524637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t="-3649" b="-3649"/>
              </a:stretch>
            </a:blipFill>
          </p:spPr>
          <p:txBody>
            <a:bodyPr/>
            <a:lstStyle/>
            <a:p>
              <a:endParaRPr lang="en-US"/>
            </a:p>
          </p:txBody>
        </p:sp>
      </p:grpSp>
      <p:sp>
        <p:nvSpPr>
          <p:cNvPr id="8" name="TextBox 8"/>
          <p:cNvSpPr txBox="1"/>
          <p:nvPr/>
        </p:nvSpPr>
        <p:spPr>
          <a:xfrm>
            <a:off x="623101" y="2296014"/>
            <a:ext cx="6907697" cy="717042"/>
          </a:xfrm>
          <a:prstGeom prst="rect">
            <a:avLst/>
          </a:prstGeom>
        </p:spPr>
        <p:txBody>
          <a:bodyPr lIns="0" tIns="0" rIns="0" bIns="0" rtlCol="0" anchor="t">
            <a:spAutoFit/>
          </a:bodyPr>
          <a:lstStyle/>
          <a:p>
            <a:pPr marL="0" lvl="0" indent="0" algn="l">
              <a:lnSpc>
                <a:spcPts val="5664"/>
              </a:lnSpc>
            </a:pPr>
            <a:r>
              <a:rPr lang="en-US" sz="4800" b="1">
                <a:solidFill>
                  <a:srgbClr val="000000"/>
                </a:solidFill>
                <a:latin typeface="RoxboroughCF Bold"/>
                <a:ea typeface="RoxboroughCF Bold"/>
                <a:cs typeface="RoxboroughCF Bold"/>
                <a:sym typeface="RoxboroughCF Bold"/>
              </a:rPr>
              <a:t>Dr. Eman Raslan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grpSp>
        <p:nvGrpSpPr>
          <p:cNvPr id="2" name="Group 2"/>
          <p:cNvGrpSpPr/>
          <p:nvPr/>
        </p:nvGrpSpPr>
        <p:grpSpPr>
          <a:xfrm>
            <a:off x="1317105" y="4239810"/>
            <a:ext cx="6249821" cy="1338054"/>
            <a:chOff x="0" y="0"/>
            <a:chExt cx="8333094" cy="1784071"/>
          </a:xfrm>
        </p:grpSpPr>
        <p:sp>
          <p:nvSpPr>
            <p:cNvPr id="3" name="TextBox 3"/>
            <p:cNvSpPr txBox="1"/>
            <p:nvPr/>
          </p:nvSpPr>
          <p:spPr>
            <a:xfrm>
              <a:off x="0" y="9525"/>
              <a:ext cx="8333094" cy="948706"/>
            </a:xfrm>
            <a:prstGeom prst="rect">
              <a:avLst/>
            </a:prstGeom>
          </p:spPr>
          <p:txBody>
            <a:bodyPr lIns="0" tIns="0" rIns="0" bIns="0" rtlCol="0" anchor="t">
              <a:spAutoFit/>
            </a:bodyPr>
            <a:lstStyle/>
            <a:p>
              <a:pPr marL="0" lvl="0" indent="0" algn="l">
                <a:lnSpc>
                  <a:spcPts val="5664"/>
                </a:lnSpc>
                <a:spcBef>
                  <a:spcPct val="0"/>
                </a:spcBef>
              </a:pPr>
              <a:r>
                <a:rPr lang="en-US" sz="4800" b="1">
                  <a:solidFill>
                    <a:srgbClr val="000000"/>
                  </a:solidFill>
                  <a:latin typeface="RoxboroughCF Bold"/>
                  <a:ea typeface="RoxboroughCF Bold"/>
                  <a:cs typeface="RoxboroughCF Bold"/>
                  <a:sym typeface="RoxboroughCF Bold"/>
                </a:rPr>
                <a:t>Team </a:t>
              </a:r>
            </a:p>
          </p:txBody>
        </p:sp>
        <p:sp>
          <p:nvSpPr>
            <p:cNvPr id="4" name="TextBox 4"/>
            <p:cNvSpPr txBox="1"/>
            <p:nvPr/>
          </p:nvSpPr>
          <p:spPr>
            <a:xfrm>
              <a:off x="0" y="1229854"/>
              <a:ext cx="7969243" cy="554218"/>
            </a:xfrm>
            <a:prstGeom prst="rect">
              <a:avLst/>
            </a:prstGeom>
          </p:spPr>
          <p:txBody>
            <a:bodyPr lIns="0" tIns="0" rIns="0" bIns="0" rtlCol="0" anchor="t">
              <a:spAutoFit/>
            </a:bodyPr>
            <a:lstStyle/>
            <a:p>
              <a:pPr marL="0" lvl="0" indent="0" algn="l">
                <a:lnSpc>
                  <a:spcPts val="3359"/>
                </a:lnSpc>
                <a:spcBef>
                  <a:spcPct val="0"/>
                </a:spcBef>
              </a:pPr>
              <a:endParaRPr/>
            </a:p>
          </p:txBody>
        </p:sp>
      </p:grpSp>
      <p:sp>
        <p:nvSpPr>
          <p:cNvPr id="5" name="TextBox 5"/>
          <p:cNvSpPr txBox="1"/>
          <p:nvPr/>
        </p:nvSpPr>
        <p:spPr>
          <a:xfrm>
            <a:off x="2699863" y="5501664"/>
            <a:ext cx="12777278" cy="3693319"/>
          </a:xfrm>
          <a:prstGeom prst="rect">
            <a:avLst/>
          </a:prstGeom>
        </p:spPr>
        <p:txBody>
          <a:bodyPr lIns="0" tIns="0" rIns="0" bIns="0" rtlCol="0" anchor="t">
            <a:spAutoFit/>
          </a:bodyPr>
          <a:lstStyle/>
          <a:p>
            <a:r>
              <a:rPr lang="en-US" sz="4000" b="0" i="0" dirty="0">
                <a:solidFill>
                  <a:srgbClr val="000000"/>
                </a:solidFill>
                <a:effectLst/>
                <a:latin typeface="YACkoGNGAU4 0"/>
              </a:rPr>
              <a:t>1-Ahmed Mohamed </a:t>
            </a:r>
            <a:r>
              <a:rPr lang="en-US" sz="4000" b="0" i="0" dirty="0" err="1">
                <a:solidFill>
                  <a:srgbClr val="000000"/>
                </a:solidFill>
                <a:effectLst/>
                <a:latin typeface="YACkoGNGAU4 0"/>
              </a:rPr>
              <a:t>AbdelSalam</a:t>
            </a:r>
            <a:r>
              <a:rPr lang="en-US" sz="4000" b="0" i="0" dirty="0">
                <a:solidFill>
                  <a:srgbClr val="000000"/>
                </a:solidFill>
                <a:effectLst/>
                <a:latin typeface="YACkoGNGAU4 0"/>
              </a:rPr>
              <a:t> Ali Saber</a:t>
            </a:r>
            <a:endParaRPr lang="en-US" sz="4000" dirty="0">
              <a:solidFill>
                <a:srgbClr val="000000"/>
              </a:solidFill>
              <a:effectLst/>
              <a:latin typeface="YACkoGNGAU4 0"/>
            </a:endParaRPr>
          </a:p>
          <a:p>
            <a:r>
              <a:rPr lang="en-US" sz="4000" b="0" i="0" dirty="0">
                <a:solidFill>
                  <a:srgbClr val="000000"/>
                </a:solidFill>
                <a:effectLst/>
                <a:latin typeface="YACkoGNGAU4 0"/>
              </a:rPr>
              <a:t>2-Mohammed Hassan Mohammed </a:t>
            </a:r>
            <a:r>
              <a:rPr lang="en-US" sz="4000" b="0" i="0" dirty="0" err="1">
                <a:solidFill>
                  <a:srgbClr val="000000"/>
                </a:solidFill>
                <a:effectLst/>
                <a:latin typeface="YACkoGNGAU4 0"/>
              </a:rPr>
              <a:t>Mohammed</a:t>
            </a:r>
            <a:r>
              <a:rPr lang="en-US" sz="4000" b="0" i="0" dirty="0">
                <a:solidFill>
                  <a:srgbClr val="000000"/>
                </a:solidFill>
                <a:effectLst/>
                <a:latin typeface="YACkoGNGAU4 0"/>
              </a:rPr>
              <a:t> Saad</a:t>
            </a:r>
            <a:endParaRPr lang="en-US" sz="4000" dirty="0">
              <a:solidFill>
                <a:srgbClr val="000000"/>
              </a:solidFill>
              <a:effectLst/>
              <a:latin typeface="YACkoGNGAU4 0"/>
            </a:endParaRPr>
          </a:p>
          <a:p>
            <a:r>
              <a:rPr lang="en-US" sz="4000" b="0" i="0" dirty="0">
                <a:solidFill>
                  <a:srgbClr val="000000"/>
                </a:solidFill>
                <a:effectLst/>
                <a:latin typeface="YACkoGNGAU4 0"/>
              </a:rPr>
              <a:t>3-Hussein Mohamed Hussein </a:t>
            </a:r>
            <a:r>
              <a:rPr lang="en-US" sz="4000" b="0" i="0" dirty="0" err="1">
                <a:solidFill>
                  <a:srgbClr val="000000"/>
                </a:solidFill>
                <a:effectLst/>
                <a:latin typeface="YACkoGNGAU4 0"/>
              </a:rPr>
              <a:t>Elwakeel</a:t>
            </a:r>
            <a:endParaRPr lang="en-US" sz="4000" dirty="0">
              <a:solidFill>
                <a:srgbClr val="000000"/>
              </a:solidFill>
              <a:effectLst/>
              <a:latin typeface="YACkoGNGAU4 0"/>
            </a:endParaRPr>
          </a:p>
          <a:p>
            <a:r>
              <a:rPr lang="en-US" sz="4000" b="0" i="0" dirty="0">
                <a:solidFill>
                  <a:srgbClr val="000000"/>
                </a:solidFill>
                <a:effectLst/>
                <a:latin typeface="YACkoGNGAU4 0"/>
              </a:rPr>
              <a:t>4-Noura Mohamed </a:t>
            </a:r>
            <a:r>
              <a:rPr lang="en-US" sz="4000" b="0" i="0" dirty="0" err="1">
                <a:solidFill>
                  <a:srgbClr val="000000"/>
                </a:solidFill>
                <a:effectLst/>
                <a:latin typeface="YACkoGNGAU4 0"/>
              </a:rPr>
              <a:t>Hefzi</a:t>
            </a:r>
            <a:endParaRPr lang="en-US" sz="4000" dirty="0">
              <a:solidFill>
                <a:srgbClr val="000000"/>
              </a:solidFill>
              <a:effectLst/>
              <a:latin typeface="YACkoGNGAU4 0"/>
            </a:endParaRPr>
          </a:p>
          <a:p>
            <a:r>
              <a:rPr lang="en-US" sz="4000" b="0" i="0" dirty="0">
                <a:solidFill>
                  <a:srgbClr val="000000"/>
                </a:solidFill>
                <a:effectLst/>
                <a:latin typeface="YACkoGNGAU4 0"/>
              </a:rPr>
              <a:t>5-Basmala Mohamed Rashad</a:t>
            </a:r>
            <a:endParaRPr lang="en-US" sz="4000" dirty="0">
              <a:solidFill>
                <a:srgbClr val="000000"/>
              </a:solidFill>
              <a:effectLst/>
              <a:latin typeface="YACkoGNGAU4 0"/>
            </a:endParaRPr>
          </a:p>
          <a:p>
            <a:r>
              <a:rPr lang="en-US" sz="4000" b="0" i="0" dirty="0">
                <a:solidFill>
                  <a:srgbClr val="000000"/>
                </a:solidFill>
                <a:effectLst/>
                <a:latin typeface="YACkoGNGAU4 0"/>
              </a:rPr>
              <a:t>6-anglios </a:t>
            </a:r>
            <a:r>
              <a:rPr lang="en-US" sz="4000" b="0" i="0" dirty="0" err="1">
                <a:solidFill>
                  <a:srgbClr val="000000"/>
                </a:solidFill>
                <a:effectLst/>
                <a:latin typeface="YACkoGNGAU4 0"/>
              </a:rPr>
              <a:t>gergs</a:t>
            </a:r>
            <a:r>
              <a:rPr lang="en-US" sz="4000" b="0" i="0" dirty="0">
                <a:solidFill>
                  <a:srgbClr val="000000"/>
                </a:solidFill>
                <a:effectLst/>
                <a:latin typeface="YACkoGNGAU4 0"/>
              </a:rPr>
              <a:t> </a:t>
            </a:r>
            <a:r>
              <a:rPr lang="en-US" sz="4000" b="0" i="0" dirty="0" err="1">
                <a:solidFill>
                  <a:srgbClr val="000000"/>
                </a:solidFill>
                <a:effectLst/>
                <a:latin typeface="YACkoGNGAU4 0"/>
              </a:rPr>
              <a:t>nagh</a:t>
            </a:r>
            <a:endParaRPr lang="en-US" sz="4000" dirty="0">
              <a:solidFill>
                <a:srgbClr val="000000"/>
              </a:solidFill>
              <a:effectLst/>
              <a:latin typeface="YACkoGNGAU4 0"/>
            </a:endParaRPr>
          </a:p>
        </p:txBody>
      </p:sp>
      <p:sp>
        <p:nvSpPr>
          <p:cNvPr id="6" name="Freeform 6"/>
          <p:cNvSpPr/>
          <p:nvPr/>
        </p:nvSpPr>
        <p:spPr>
          <a:xfrm>
            <a:off x="12992148" y="0"/>
            <a:ext cx="4969987" cy="2498954"/>
          </a:xfrm>
          <a:custGeom>
            <a:avLst/>
            <a:gdLst/>
            <a:ahLst/>
            <a:cxnLst/>
            <a:rect l="l" t="t" r="r" b="b"/>
            <a:pathLst>
              <a:path w="4969987" h="2498954">
                <a:moveTo>
                  <a:pt x="0" y="0"/>
                </a:moveTo>
                <a:lnTo>
                  <a:pt x="4969987" y="0"/>
                </a:lnTo>
                <a:lnTo>
                  <a:pt x="4969987" y="2498954"/>
                </a:lnTo>
                <a:lnTo>
                  <a:pt x="0" y="2498954"/>
                </a:lnTo>
                <a:lnTo>
                  <a:pt x="0" y="0"/>
                </a:lnTo>
                <a:close/>
              </a:path>
            </a:pathLst>
          </a:custGeom>
          <a:blipFill>
            <a:blip r:embed="rId2"/>
            <a:stretch>
              <a:fillRect/>
            </a:stretch>
          </a:blipFill>
        </p:spPr>
        <p:txBody>
          <a:bodyPr/>
          <a:lstStyle/>
          <a:p>
            <a:endParaRPr lang="en-US"/>
          </a:p>
        </p:txBody>
      </p:sp>
      <p:sp>
        <p:nvSpPr>
          <p:cNvPr id="7" name="Freeform 7"/>
          <p:cNvSpPr/>
          <p:nvPr/>
        </p:nvSpPr>
        <p:spPr>
          <a:xfrm>
            <a:off x="0" y="16822"/>
            <a:ext cx="2699863" cy="2482132"/>
          </a:xfrm>
          <a:custGeom>
            <a:avLst/>
            <a:gdLst/>
            <a:ahLst/>
            <a:cxnLst/>
            <a:rect l="l" t="t" r="r" b="b"/>
            <a:pathLst>
              <a:path w="2699863" h="2482132">
                <a:moveTo>
                  <a:pt x="0" y="0"/>
                </a:moveTo>
                <a:lnTo>
                  <a:pt x="2699863" y="0"/>
                </a:lnTo>
                <a:lnTo>
                  <a:pt x="2699863" y="2482132"/>
                </a:lnTo>
                <a:lnTo>
                  <a:pt x="0" y="2482132"/>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grpSp>
        <p:nvGrpSpPr>
          <p:cNvPr id="2" name="Group 2"/>
          <p:cNvGrpSpPr/>
          <p:nvPr/>
        </p:nvGrpSpPr>
        <p:grpSpPr>
          <a:xfrm>
            <a:off x="4163032" y="2217836"/>
            <a:ext cx="8226650" cy="9247537"/>
            <a:chOff x="0" y="0"/>
            <a:chExt cx="10968867" cy="12330049"/>
          </a:xfrm>
        </p:grpSpPr>
        <p:sp>
          <p:nvSpPr>
            <p:cNvPr id="3" name="Freeform 3"/>
            <p:cNvSpPr/>
            <p:nvPr/>
          </p:nvSpPr>
          <p:spPr>
            <a:xfrm>
              <a:off x="0" y="306518"/>
              <a:ext cx="9491330" cy="1898266"/>
            </a:xfrm>
            <a:custGeom>
              <a:avLst/>
              <a:gdLst/>
              <a:ahLst/>
              <a:cxnLst/>
              <a:rect l="l" t="t" r="r" b="b"/>
              <a:pathLst>
                <a:path w="9491330" h="1898266">
                  <a:moveTo>
                    <a:pt x="0" y="0"/>
                  </a:moveTo>
                  <a:lnTo>
                    <a:pt x="9491330" y="0"/>
                  </a:lnTo>
                  <a:lnTo>
                    <a:pt x="9491330" y="1898266"/>
                  </a:lnTo>
                  <a:lnTo>
                    <a:pt x="0" y="1898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309897" y="104775"/>
              <a:ext cx="10658970" cy="1647810"/>
            </a:xfrm>
            <a:prstGeom prst="rect">
              <a:avLst/>
            </a:prstGeom>
          </p:spPr>
          <p:txBody>
            <a:bodyPr lIns="0" tIns="0" rIns="0" bIns="0" rtlCol="0" anchor="t">
              <a:spAutoFit/>
            </a:bodyPr>
            <a:lstStyle/>
            <a:p>
              <a:pPr algn="l">
                <a:lnSpc>
                  <a:spcPts val="9311"/>
                </a:lnSpc>
              </a:pPr>
              <a:r>
                <a:rPr lang="en-US" sz="8784" b="1">
                  <a:solidFill>
                    <a:srgbClr val="000000"/>
                  </a:solidFill>
                  <a:latin typeface="RoxboroughCF Bold"/>
                  <a:ea typeface="RoxboroughCF Bold"/>
                  <a:cs typeface="RoxboroughCF Bold"/>
                  <a:sym typeface="RoxboroughCF Bold"/>
                </a:rPr>
                <a:t>Introduction</a:t>
              </a:r>
            </a:p>
          </p:txBody>
        </p:sp>
        <p:sp>
          <p:nvSpPr>
            <p:cNvPr id="5" name="TextBox 5"/>
            <p:cNvSpPr txBox="1"/>
            <p:nvPr/>
          </p:nvSpPr>
          <p:spPr>
            <a:xfrm>
              <a:off x="309897" y="3222496"/>
              <a:ext cx="10106696" cy="6968000"/>
            </a:xfrm>
            <a:prstGeom prst="rect">
              <a:avLst/>
            </a:prstGeom>
          </p:spPr>
          <p:txBody>
            <a:bodyPr lIns="0" tIns="0" rIns="0" bIns="0" rtlCol="0" anchor="t">
              <a:spAutoFit/>
            </a:bodyPr>
            <a:lstStyle/>
            <a:p>
              <a:pPr marL="632189" lvl="1" indent="-316095" algn="l">
                <a:lnSpc>
                  <a:spcPts val="4099"/>
                </a:lnSpc>
                <a:buFont typeface="Arial"/>
                <a:buChar char="•"/>
              </a:pPr>
              <a:r>
                <a:rPr lang="en-US" sz="2928" b="1">
                  <a:solidFill>
                    <a:srgbClr val="000000"/>
                  </a:solidFill>
                  <a:latin typeface="Telegraf Bold"/>
                  <a:ea typeface="Telegraf Bold"/>
                  <a:cs typeface="Telegraf Bold"/>
                  <a:sym typeface="Telegraf Bold"/>
                </a:rPr>
                <a:t>Title: Predicting Ad Clicks Using Machine Learning</a:t>
              </a:r>
            </a:p>
            <a:p>
              <a:pPr marL="632189" lvl="1" indent="-316095" algn="l">
                <a:lnSpc>
                  <a:spcPts val="4099"/>
                </a:lnSpc>
                <a:buFont typeface="Arial"/>
                <a:buChar char="•"/>
              </a:pPr>
              <a:r>
                <a:rPr lang="en-US" sz="2928" b="1">
                  <a:solidFill>
                    <a:srgbClr val="000000"/>
                  </a:solidFill>
                  <a:latin typeface="Telegraf Bold"/>
                  <a:ea typeface="Telegraf Bold"/>
                  <a:cs typeface="Telegraf Bold"/>
                  <a:sym typeface="Telegraf Bold"/>
                </a:rPr>
                <a:t>Introduction:</a:t>
              </a:r>
            </a:p>
            <a:p>
              <a:pPr marL="632189" lvl="1" indent="-316095" algn="l">
                <a:lnSpc>
                  <a:spcPts val="4099"/>
                </a:lnSpc>
                <a:buFont typeface="Arial"/>
                <a:buChar char="•"/>
              </a:pPr>
              <a:r>
                <a:rPr lang="en-US" sz="2928" b="1">
                  <a:solidFill>
                    <a:srgbClr val="000000"/>
                  </a:solidFill>
                  <a:latin typeface="Telegraf Bold"/>
                  <a:ea typeface="Telegraf Bold"/>
                  <a:cs typeface="Telegraf Bold"/>
                  <a:sym typeface="Telegraf Bold"/>
                </a:rPr>
                <a:t>Objective: To understand the factors influencing user clicks on ads and develop a robust machine learning model for predicting ad clicks.</a:t>
              </a:r>
            </a:p>
            <a:p>
              <a:pPr marL="632189" lvl="1" indent="-316095" algn="l">
                <a:lnSpc>
                  <a:spcPts val="4099"/>
                </a:lnSpc>
                <a:buFont typeface="Arial"/>
                <a:buChar char="•"/>
              </a:pPr>
              <a:r>
                <a:rPr lang="en-US" sz="2928" b="1">
                  <a:solidFill>
                    <a:srgbClr val="000000"/>
                  </a:solidFill>
                  <a:latin typeface="Telegraf Bold"/>
                  <a:ea typeface="Telegraf Bold"/>
                  <a:cs typeface="Telegraf Bold"/>
                  <a:sym typeface="Telegraf Bold"/>
                </a:rPr>
                <a:t>Highlight the importance of targeted advertising and how this model can improve ad efficiency.</a:t>
              </a:r>
            </a:p>
            <a:p>
              <a:pPr algn="l">
                <a:lnSpc>
                  <a:spcPts val="4099"/>
                </a:lnSpc>
              </a:pPr>
              <a:endParaRPr lang="en-US" sz="2928" b="1">
                <a:solidFill>
                  <a:srgbClr val="000000"/>
                </a:solidFill>
                <a:latin typeface="Telegraf Bold"/>
                <a:ea typeface="Telegraf Bold"/>
                <a:cs typeface="Telegraf Bold"/>
                <a:sym typeface="Telegraf Bold"/>
              </a:endParaRPr>
            </a:p>
          </p:txBody>
        </p:sp>
        <p:sp>
          <p:nvSpPr>
            <p:cNvPr id="6" name="TextBox 6"/>
            <p:cNvSpPr txBox="1"/>
            <p:nvPr/>
          </p:nvSpPr>
          <p:spPr>
            <a:xfrm>
              <a:off x="309897" y="11720754"/>
              <a:ext cx="9527496" cy="609295"/>
            </a:xfrm>
            <a:prstGeom prst="rect">
              <a:avLst/>
            </a:prstGeom>
          </p:spPr>
          <p:txBody>
            <a:bodyPr lIns="0" tIns="0" rIns="0" bIns="0" rtlCol="0" anchor="t">
              <a:spAutoFit/>
            </a:bodyPr>
            <a:lstStyle/>
            <a:p>
              <a:pPr marL="0" lvl="0" indent="0" algn="l">
                <a:lnSpc>
                  <a:spcPts val="3843"/>
                </a:lnSpc>
              </a:pPr>
              <a:endParaRPr/>
            </a:p>
          </p:txBody>
        </p:sp>
        <p:pic>
          <p:nvPicPr>
            <p:cNvPr id="7" name="Picture 7"/>
            <p:cNvPicPr>
              <a:picLocks noChangeAspect="1"/>
            </p:cNvPicPr>
            <p:nvPr/>
          </p:nvPicPr>
          <p:blipFill>
            <a:blip r:embed="rId4"/>
            <a:srcRect/>
            <a:stretch>
              <a:fillRect/>
            </a:stretch>
          </p:blipFill>
          <p:spPr>
            <a:xfrm>
              <a:off x="309897" y="10469403"/>
              <a:ext cx="3264870" cy="359973"/>
            </a:xfrm>
            <a:prstGeom prst="rect">
              <a:avLst/>
            </a:prstGeom>
          </p:spPr>
        </p:pic>
      </p:grpSp>
      <p:sp>
        <p:nvSpPr>
          <p:cNvPr id="8" name="Freeform 8"/>
          <p:cNvSpPr/>
          <p:nvPr/>
        </p:nvSpPr>
        <p:spPr>
          <a:xfrm>
            <a:off x="12992148" y="0"/>
            <a:ext cx="4969987" cy="2498954"/>
          </a:xfrm>
          <a:custGeom>
            <a:avLst/>
            <a:gdLst/>
            <a:ahLst/>
            <a:cxnLst/>
            <a:rect l="l" t="t" r="r" b="b"/>
            <a:pathLst>
              <a:path w="4969987" h="2498954">
                <a:moveTo>
                  <a:pt x="0" y="0"/>
                </a:moveTo>
                <a:lnTo>
                  <a:pt x="4969987" y="0"/>
                </a:lnTo>
                <a:lnTo>
                  <a:pt x="4969987" y="2498954"/>
                </a:lnTo>
                <a:lnTo>
                  <a:pt x="0" y="2498954"/>
                </a:lnTo>
                <a:lnTo>
                  <a:pt x="0" y="0"/>
                </a:lnTo>
                <a:close/>
              </a:path>
            </a:pathLst>
          </a:custGeom>
          <a:blipFill>
            <a:blip r:embed="rId5"/>
            <a:stretch>
              <a:fillRect/>
            </a:stretch>
          </a:blipFill>
        </p:spPr>
        <p:txBody>
          <a:bodyPr/>
          <a:lstStyle/>
          <a:p>
            <a:endParaRPr lang="en-US"/>
          </a:p>
        </p:txBody>
      </p:sp>
      <p:sp>
        <p:nvSpPr>
          <p:cNvPr id="9" name="Freeform 9"/>
          <p:cNvSpPr/>
          <p:nvPr/>
        </p:nvSpPr>
        <p:spPr>
          <a:xfrm>
            <a:off x="0" y="16822"/>
            <a:ext cx="2699863" cy="2482132"/>
          </a:xfrm>
          <a:custGeom>
            <a:avLst/>
            <a:gdLst/>
            <a:ahLst/>
            <a:cxnLst/>
            <a:rect l="l" t="t" r="r" b="b"/>
            <a:pathLst>
              <a:path w="2699863" h="2482132">
                <a:moveTo>
                  <a:pt x="0" y="0"/>
                </a:moveTo>
                <a:lnTo>
                  <a:pt x="2699863" y="0"/>
                </a:lnTo>
                <a:lnTo>
                  <a:pt x="2699863" y="2482132"/>
                </a:lnTo>
                <a:lnTo>
                  <a:pt x="0" y="2482132"/>
                </a:lnTo>
                <a:lnTo>
                  <a:pt x="0" y="0"/>
                </a:lnTo>
                <a:close/>
              </a:path>
            </a:pathLst>
          </a:custGeom>
          <a:blipFill>
            <a:blip r:embed="rId6"/>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sp>
        <p:nvSpPr>
          <p:cNvPr id="2" name="Freeform 2"/>
          <p:cNvSpPr/>
          <p:nvPr/>
        </p:nvSpPr>
        <p:spPr>
          <a:xfrm>
            <a:off x="12456961" y="369116"/>
            <a:ext cx="5506733" cy="2768835"/>
          </a:xfrm>
          <a:custGeom>
            <a:avLst/>
            <a:gdLst/>
            <a:ahLst/>
            <a:cxnLst/>
            <a:rect l="l" t="t" r="r" b="b"/>
            <a:pathLst>
              <a:path w="5506733" h="2768835">
                <a:moveTo>
                  <a:pt x="0" y="0"/>
                </a:moveTo>
                <a:lnTo>
                  <a:pt x="5506733" y="0"/>
                </a:lnTo>
                <a:lnTo>
                  <a:pt x="5506733" y="2768834"/>
                </a:lnTo>
                <a:lnTo>
                  <a:pt x="0" y="2768834"/>
                </a:lnTo>
                <a:lnTo>
                  <a:pt x="0" y="0"/>
                </a:lnTo>
                <a:close/>
              </a:path>
            </a:pathLst>
          </a:custGeom>
          <a:blipFill>
            <a:blip r:embed="rId2"/>
            <a:stretch>
              <a:fillRect/>
            </a:stretch>
          </a:blipFill>
        </p:spPr>
        <p:txBody>
          <a:bodyPr/>
          <a:lstStyle/>
          <a:p>
            <a:endParaRPr lang="en-US"/>
          </a:p>
        </p:txBody>
      </p:sp>
      <p:sp>
        <p:nvSpPr>
          <p:cNvPr id="3" name="Freeform 3"/>
          <p:cNvSpPr/>
          <p:nvPr/>
        </p:nvSpPr>
        <p:spPr>
          <a:xfrm>
            <a:off x="152400" y="38100"/>
            <a:ext cx="2548493" cy="2342969"/>
          </a:xfrm>
          <a:custGeom>
            <a:avLst/>
            <a:gdLst/>
            <a:ahLst/>
            <a:cxnLst/>
            <a:rect l="l" t="t" r="r" b="b"/>
            <a:pathLst>
              <a:path w="2548493" h="2342969">
                <a:moveTo>
                  <a:pt x="0" y="0"/>
                </a:moveTo>
                <a:lnTo>
                  <a:pt x="2548493" y="0"/>
                </a:lnTo>
                <a:lnTo>
                  <a:pt x="2548493" y="2342970"/>
                </a:lnTo>
                <a:lnTo>
                  <a:pt x="0" y="2342970"/>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1028700" y="4439280"/>
            <a:ext cx="15961880" cy="5320537"/>
          </a:xfrm>
          <a:prstGeom prst="rect">
            <a:avLst/>
          </a:prstGeom>
        </p:spPr>
        <p:txBody>
          <a:bodyPr lIns="0" tIns="0" rIns="0" bIns="0" rtlCol="0" anchor="t">
            <a:spAutoFit/>
          </a:bodyPr>
          <a:lstStyle/>
          <a:p>
            <a:pPr marL="670013" lvl="1" indent="-335007" algn="l">
              <a:lnSpc>
                <a:spcPts val="4655"/>
              </a:lnSpc>
              <a:buFont typeface="Arial"/>
              <a:buChar char="•"/>
            </a:pPr>
            <a:r>
              <a:rPr lang="en-US" sz="3103" b="1" spc="62">
                <a:solidFill>
                  <a:srgbClr val="000000"/>
                </a:solidFill>
                <a:latin typeface="Telegraf Bold"/>
                <a:ea typeface="Telegraf Bold"/>
                <a:cs typeface="Telegraf Bold"/>
                <a:sym typeface="Telegraf Bold"/>
              </a:rPr>
              <a:t>An ad click prediction project involves using machine learning algorithms to predict the likelihood of a user clicking on a specific advertisement. It typically includes collecting and analyzing data on user behavior, ad features, and other relevant variables to create a model that can forecast whether a user is likely to click on an ad. The goal is to optimize advertising campaigns by targeting users more effectively and maximizing the click-through rate. The project requires data preprocessing, feature engineering, model training, evaluation, and deployment to make accurate predictions and enhance ad targeting strategies</a:t>
            </a:r>
          </a:p>
        </p:txBody>
      </p:sp>
      <p:sp>
        <p:nvSpPr>
          <p:cNvPr id="5" name="TextBox 5"/>
          <p:cNvSpPr txBox="1"/>
          <p:nvPr/>
        </p:nvSpPr>
        <p:spPr>
          <a:xfrm>
            <a:off x="374126" y="3147475"/>
            <a:ext cx="5908446" cy="1415630"/>
          </a:xfrm>
          <a:prstGeom prst="rect">
            <a:avLst/>
          </a:prstGeom>
        </p:spPr>
        <p:txBody>
          <a:bodyPr lIns="0" tIns="0" rIns="0" bIns="0" rtlCol="0" anchor="t">
            <a:spAutoFit/>
          </a:bodyPr>
          <a:lstStyle/>
          <a:p>
            <a:pPr algn="l">
              <a:lnSpc>
                <a:spcPts val="5664"/>
              </a:lnSpc>
            </a:pPr>
            <a:r>
              <a:rPr lang="en-US" sz="4800" b="1" dirty="0">
                <a:solidFill>
                  <a:srgbClr val="000000"/>
                </a:solidFill>
                <a:latin typeface="RoxboroughCF Bold"/>
                <a:ea typeface="RoxboroughCF Bold"/>
                <a:cs typeface="RoxboroughCF Bold"/>
                <a:sym typeface="RoxboroughCF Bold"/>
              </a:rPr>
              <a:t>Dataset Overview</a:t>
            </a:r>
          </a:p>
          <a:p>
            <a:pPr marL="0" lvl="0" indent="0" algn="l">
              <a:lnSpc>
                <a:spcPts val="5664"/>
              </a:lnSpc>
              <a:spcBef>
                <a:spcPct val="0"/>
              </a:spcBef>
            </a:pPr>
            <a:endParaRPr lang="en-US" sz="4800" b="1" dirty="0">
              <a:solidFill>
                <a:srgbClr val="000000"/>
              </a:solidFill>
              <a:latin typeface="RoxboroughCF Bold"/>
              <a:ea typeface="RoxboroughCF Bold"/>
              <a:cs typeface="RoxboroughCF Bold"/>
              <a:sym typeface="RoxboroughCF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sp>
        <p:nvSpPr>
          <p:cNvPr id="2" name="Freeform 2"/>
          <p:cNvSpPr/>
          <p:nvPr/>
        </p:nvSpPr>
        <p:spPr>
          <a:xfrm>
            <a:off x="13071304" y="231524"/>
            <a:ext cx="4841040" cy="2434118"/>
          </a:xfrm>
          <a:custGeom>
            <a:avLst/>
            <a:gdLst/>
            <a:ahLst/>
            <a:cxnLst/>
            <a:rect l="l" t="t" r="r" b="b"/>
            <a:pathLst>
              <a:path w="4841040" h="2434118">
                <a:moveTo>
                  <a:pt x="0" y="0"/>
                </a:moveTo>
                <a:lnTo>
                  <a:pt x="4841040" y="0"/>
                </a:lnTo>
                <a:lnTo>
                  <a:pt x="4841040" y="2434118"/>
                </a:lnTo>
                <a:lnTo>
                  <a:pt x="0" y="2434118"/>
                </a:lnTo>
                <a:lnTo>
                  <a:pt x="0" y="0"/>
                </a:lnTo>
                <a:close/>
              </a:path>
            </a:pathLst>
          </a:custGeom>
          <a:blipFill>
            <a:blip r:embed="rId2"/>
            <a:stretch>
              <a:fillRect/>
            </a:stretch>
          </a:blipFill>
        </p:spPr>
        <p:txBody>
          <a:bodyPr/>
          <a:lstStyle/>
          <a:p>
            <a:endParaRPr lang="en-US"/>
          </a:p>
        </p:txBody>
      </p:sp>
      <p:sp>
        <p:nvSpPr>
          <p:cNvPr id="3" name="Freeform 3"/>
          <p:cNvSpPr/>
          <p:nvPr/>
        </p:nvSpPr>
        <p:spPr>
          <a:xfrm>
            <a:off x="0" y="91839"/>
            <a:ext cx="2537587" cy="2332943"/>
          </a:xfrm>
          <a:custGeom>
            <a:avLst/>
            <a:gdLst/>
            <a:ahLst/>
            <a:cxnLst/>
            <a:rect l="l" t="t" r="r" b="b"/>
            <a:pathLst>
              <a:path w="2537587" h="2332943">
                <a:moveTo>
                  <a:pt x="0" y="0"/>
                </a:moveTo>
                <a:lnTo>
                  <a:pt x="2537587" y="0"/>
                </a:lnTo>
                <a:lnTo>
                  <a:pt x="2537587" y="2332943"/>
                </a:lnTo>
                <a:lnTo>
                  <a:pt x="0" y="2332943"/>
                </a:lnTo>
                <a:lnTo>
                  <a:pt x="0" y="0"/>
                </a:lnTo>
                <a:close/>
              </a:path>
            </a:pathLst>
          </a:custGeom>
          <a:blipFill>
            <a:blip r:embed="rId3"/>
            <a:stretch>
              <a:fillRect/>
            </a:stretch>
          </a:blipFill>
        </p:spPr>
        <p:txBody>
          <a:bodyPr/>
          <a:lstStyle/>
          <a:p>
            <a:endParaRPr lang="en-US"/>
          </a:p>
        </p:txBody>
      </p:sp>
      <p:sp>
        <p:nvSpPr>
          <p:cNvPr id="4" name="Freeform 4"/>
          <p:cNvSpPr/>
          <p:nvPr/>
        </p:nvSpPr>
        <p:spPr>
          <a:xfrm>
            <a:off x="5640022" y="7368112"/>
            <a:ext cx="10753066" cy="2918888"/>
          </a:xfrm>
          <a:custGeom>
            <a:avLst/>
            <a:gdLst/>
            <a:ahLst/>
            <a:cxnLst/>
            <a:rect l="l" t="t" r="r" b="b"/>
            <a:pathLst>
              <a:path w="10753066" h="2918888">
                <a:moveTo>
                  <a:pt x="0" y="0"/>
                </a:moveTo>
                <a:lnTo>
                  <a:pt x="10753066" y="0"/>
                </a:lnTo>
                <a:lnTo>
                  <a:pt x="10753066" y="2918888"/>
                </a:lnTo>
                <a:lnTo>
                  <a:pt x="0" y="2918888"/>
                </a:lnTo>
                <a:lnTo>
                  <a:pt x="0" y="0"/>
                </a:lnTo>
                <a:close/>
              </a:path>
            </a:pathLst>
          </a:custGeom>
          <a:blipFill>
            <a:blip r:embed="rId4"/>
            <a:stretch>
              <a:fillRect l="-2011"/>
            </a:stretch>
          </a:blipFill>
        </p:spPr>
        <p:txBody>
          <a:bodyPr/>
          <a:lstStyle/>
          <a:p>
            <a:endParaRPr lang="en-US"/>
          </a:p>
        </p:txBody>
      </p:sp>
      <p:sp>
        <p:nvSpPr>
          <p:cNvPr id="5" name="TextBox 5"/>
          <p:cNvSpPr txBox="1"/>
          <p:nvPr/>
        </p:nvSpPr>
        <p:spPr>
          <a:xfrm>
            <a:off x="2537587" y="2491457"/>
            <a:ext cx="10301720" cy="1277330"/>
          </a:xfrm>
          <a:prstGeom prst="rect">
            <a:avLst/>
          </a:prstGeom>
        </p:spPr>
        <p:txBody>
          <a:bodyPr lIns="0" tIns="0" rIns="0" bIns="0" rtlCol="0" anchor="t">
            <a:spAutoFit/>
          </a:bodyPr>
          <a:lstStyle/>
          <a:p>
            <a:pPr algn="ctr">
              <a:lnSpc>
                <a:spcPts val="4991"/>
              </a:lnSpc>
            </a:pPr>
            <a:r>
              <a:rPr lang="en-US" sz="4709" b="1">
                <a:solidFill>
                  <a:srgbClr val="000000"/>
                </a:solidFill>
                <a:latin typeface="RoxboroughCF Bold"/>
                <a:ea typeface="RoxboroughCF Bold"/>
                <a:cs typeface="RoxboroughCF Bold"/>
                <a:sym typeface="RoxboroughCF Bold"/>
              </a:rPr>
              <a:t>Exploratory Data Analysis (EDA)</a:t>
            </a:r>
          </a:p>
          <a:p>
            <a:pPr algn="ctr">
              <a:lnSpc>
                <a:spcPts val="4991"/>
              </a:lnSpc>
            </a:pPr>
            <a:endParaRPr lang="en-US" sz="4709" b="1">
              <a:solidFill>
                <a:srgbClr val="000000"/>
              </a:solidFill>
              <a:latin typeface="RoxboroughCF Bold"/>
              <a:ea typeface="RoxboroughCF Bold"/>
              <a:cs typeface="RoxboroughCF Bold"/>
              <a:sym typeface="RoxboroughCF Bold"/>
            </a:endParaRPr>
          </a:p>
        </p:txBody>
      </p:sp>
      <p:sp>
        <p:nvSpPr>
          <p:cNvPr id="6" name="TextBox 6"/>
          <p:cNvSpPr txBox="1"/>
          <p:nvPr/>
        </p:nvSpPr>
        <p:spPr>
          <a:xfrm>
            <a:off x="596093" y="3532849"/>
            <a:ext cx="16230600" cy="3323987"/>
          </a:xfrm>
          <a:prstGeom prst="rect">
            <a:avLst/>
          </a:prstGeom>
        </p:spPr>
        <p:txBody>
          <a:bodyPr lIns="0" tIns="0" rIns="0" bIns="0" rtlCol="0" anchor="t">
            <a:spAutoFit/>
          </a:bodyPr>
          <a:lstStyle/>
          <a:p>
            <a:pPr>
              <a:buFont typeface="Arial" panose="020B0604020202020204" pitchFamily="34" charset="0"/>
              <a:buChar char="•"/>
            </a:pPr>
            <a:r>
              <a:rPr lang="en-US" sz="3600" b="0" i="0" dirty="0">
                <a:solidFill>
                  <a:srgbClr val="000000"/>
                </a:solidFill>
                <a:effectLst/>
              </a:rPr>
              <a:t>Numerical Data:</a:t>
            </a:r>
            <a:endParaRPr lang="en-US" sz="3600" dirty="0"/>
          </a:p>
          <a:p>
            <a:pPr>
              <a:buFont typeface="Arial" panose="020B0604020202020204" pitchFamily="34" charset="0"/>
              <a:buChar char="•"/>
            </a:pPr>
            <a:r>
              <a:rPr lang="en-US" sz="3600" b="0" i="0" dirty="0">
                <a:solidFill>
                  <a:srgbClr val="000000"/>
                </a:solidFill>
                <a:effectLst/>
              </a:rPr>
              <a:t>Show summary statistics for numerical features like age.</a:t>
            </a:r>
            <a:endParaRPr lang="en-US" sz="3600" dirty="0"/>
          </a:p>
          <a:p>
            <a:pPr>
              <a:buFont typeface="Arial" panose="020B0604020202020204" pitchFamily="34" charset="0"/>
              <a:buChar char="•"/>
            </a:pPr>
            <a:r>
              <a:rPr lang="en-US" sz="3600" b="0" i="0" dirty="0">
                <a:solidFill>
                  <a:srgbClr val="000000"/>
                </a:solidFill>
                <a:effectLst/>
              </a:rPr>
              <a:t>Visualize age distribution with histograms.</a:t>
            </a:r>
            <a:endParaRPr lang="en-US" sz="3600" dirty="0"/>
          </a:p>
          <a:p>
            <a:pPr>
              <a:buFont typeface="Arial" panose="020B0604020202020204" pitchFamily="34" charset="0"/>
              <a:buChar char="•"/>
            </a:pPr>
            <a:r>
              <a:rPr lang="en-US" sz="3600" b="0" i="0" dirty="0">
                <a:solidFill>
                  <a:srgbClr val="000000"/>
                </a:solidFill>
                <a:effectLst/>
              </a:rPr>
              <a:t>Categorical Data:</a:t>
            </a:r>
            <a:endParaRPr lang="en-US" sz="3600" dirty="0"/>
          </a:p>
          <a:p>
            <a:pPr>
              <a:buFont typeface="Arial" panose="020B0604020202020204" pitchFamily="34" charset="0"/>
              <a:buChar char="•"/>
            </a:pPr>
            <a:r>
              <a:rPr lang="en-US" sz="3600" b="0" i="0" dirty="0">
                <a:solidFill>
                  <a:srgbClr val="000000"/>
                </a:solidFill>
                <a:effectLst/>
              </a:rPr>
              <a:t>Highlight unique values for features like gender, device type, and ad position.</a:t>
            </a:r>
            <a:endParaRPr lang="en-US" sz="3600" dirty="0"/>
          </a:p>
          <a:p>
            <a:pPr>
              <a:buFont typeface="Arial" panose="020B0604020202020204" pitchFamily="34" charset="0"/>
              <a:buChar char="•"/>
            </a:pPr>
            <a:r>
              <a:rPr lang="en-US" sz="3600" b="0" i="0" dirty="0">
                <a:solidFill>
                  <a:srgbClr val="000000"/>
                </a:solidFill>
                <a:effectLst/>
              </a:rPr>
              <a:t>Show pie charts of categorical distributions.</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sp>
        <p:nvSpPr>
          <p:cNvPr id="2" name="Freeform 2"/>
          <p:cNvSpPr/>
          <p:nvPr/>
        </p:nvSpPr>
        <p:spPr>
          <a:xfrm>
            <a:off x="1582445" y="3467100"/>
            <a:ext cx="5651193" cy="1130239"/>
          </a:xfrm>
          <a:custGeom>
            <a:avLst/>
            <a:gdLst/>
            <a:ahLst/>
            <a:cxnLst/>
            <a:rect l="l" t="t" r="r" b="b"/>
            <a:pathLst>
              <a:path w="5651193" h="1130239">
                <a:moveTo>
                  <a:pt x="0" y="0"/>
                </a:moveTo>
                <a:lnTo>
                  <a:pt x="5651193" y="0"/>
                </a:lnTo>
                <a:lnTo>
                  <a:pt x="5651193" y="1130238"/>
                </a:lnTo>
                <a:lnTo>
                  <a:pt x="0" y="11302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928818" y="0"/>
            <a:ext cx="5051267" cy="2539822"/>
          </a:xfrm>
          <a:custGeom>
            <a:avLst/>
            <a:gdLst/>
            <a:ahLst/>
            <a:cxnLst/>
            <a:rect l="l" t="t" r="r" b="b"/>
            <a:pathLst>
              <a:path w="5051267" h="2539822">
                <a:moveTo>
                  <a:pt x="0" y="0"/>
                </a:moveTo>
                <a:lnTo>
                  <a:pt x="5051266" y="0"/>
                </a:lnTo>
                <a:lnTo>
                  <a:pt x="5051266" y="2539822"/>
                </a:lnTo>
                <a:lnTo>
                  <a:pt x="0" y="2539822"/>
                </a:lnTo>
                <a:lnTo>
                  <a:pt x="0" y="0"/>
                </a:lnTo>
                <a:close/>
              </a:path>
            </a:pathLst>
          </a:custGeom>
          <a:blipFill>
            <a:blip r:embed="rId4"/>
            <a:stretch>
              <a:fillRect/>
            </a:stretch>
          </a:blipFill>
        </p:spPr>
        <p:txBody>
          <a:bodyPr/>
          <a:lstStyle/>
          <a:p>
            <a:endParaRPr lang="en-US"/>
          </a:p>
        </p:txBody>
      </p:sp>
      <p:sp>
        <p:nvSpPr>
          <p:cNvPr id="4" name="Freeform 4"/>
          <p:cNvSpPr/>
          <p:nvPr/>
        </p:nvSpPr>
        <p:spPr>
          <a:xfrm>
            <a:off x="152400" y="114300"/>
            <a:ext cx="2825290" cy="2597444"/>
          </a:xfrm>
          <a:custGeom>
            <a:avLst/>
            <a:gdLst/>
            <a:ahLst/>
            <a:cxnLst/>
            <a:rect l="l" t="t" r="r" b="b"/>
            <a:pathLst>
              <a:path w="2825290" h="2597444">
                <a:moveTo>
                  <a:pt x="0" y="0"/>
                </a:moveTo>
                <a:lnTo>
                  <a:pt x="2825290" y="0"/>
                </a:lnTo>
                <a:lnTo>
                  <a:pt x="2825290" y="2597444"/>
                </a:lnTo>
                <a:lnTo>
                  <a:pt x="0" y="2597444"/>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762000" y="3220477"/>
            <a:ext cx="8655138" cy="2190745"/>
          </a:xfrm>
          <a:prstGeom prst="rect">
            <a:avLst/>
          </a:prstGeom>
        </p:spPr>
        <p:txBody>
          <a:bodyPr lIns="0" tIns="0" rIns="0" bIns="0" rtlCol="0" anchor="t">
            <a:spAutoFit/>
          </a:bodyPr>
          <a:lstStyle/>
          <a:p>
            <a:pPr algn="l">
              <a:lnSpc>
                <a:spcPts val="8517"/>
              </a:lnSpc>
            </a:pPr>
            <a:r>
              <a:rPr lang="en-US" sz="8035" b="1" dirty="0">
                <a:solidFill>
                  <a:srgbClr val="000000"/>
                </a:solidFill>
                <a:latin typeface="RoxboroughCF Bold"/>
                <a:ea typeface="RoxboroughCF Bold"/>
                <a:cs typeface="RoxboroughCF Bold"/>
                <a:sym typeface="RoxboroughCF Bold"/>
              </a:rPr>
              <a:t>Data Cleaning &amp; </a:t>
            </a:r>
          </a:p>
          <a:p>
            <a:pPr algn="l">
              <a:lnSpc>
                <a:spcPts val="8517"/>
              </a:lnSpc>
            </a:pPr>
            <a:r>
              <a:rPr lang="en-US" sz="8035" b="1" dirty="0">
                <a:solidFill>
                  <a:srgbClr val="000000"/>
                </a:solidFill>
                <a:latin typeface="RoxboroughCF Bold"/>
                <a:ea typeface="RoxboroughCF Bold"/>
                <a:cs typeface="RoxboroughCF Bold"/>
                <a:sym typeface="RoxboroughCF Bold"/>
              </a:rPr>
              <a:t>Preprocessing</a:t>
            </a:r>
          </a:p>
        </p:txBody>
      </p:sp>
      <p:sp>
        <p:nvSpPr>
          <p:cNvPr id="6" name="TextBox 6"/>
          <p:cNvSpPr txBox="1"/>
          <p:nvPr/>
        </p:nvSpPr>
        <p:spPr>
          <a:xfrm>
            <a:off x="2667000" y="5637800"/>
            <a:ext cx="9608619" cy="4466933"/>
          </a:xfrm>
          <a:prstGeom prst="rect">
            <a:avLst/>
          </a:prstGeom>
        </p:spPr>
        <p:txBody>
          <a:bodyPr lIns="0" tIns="0" rIns="0" bIns="0" rtlCol="0" anchor="t">
            <a:spAutoFit/>
          </a:bodyPr>
          <a:lstStyle/>
          <a:p>
            <a:pPr marL="581728" lvl="1" indent="-290864" algn="l">
              <a:lnSpc>
                <a:spcPts val="3772"/>
              </a:lnSpc>
              <a:spcBef>
                <a:spcPct val="0"/>
              </a:spcBef>
              <a:buFont typeface="Arial"/>
              <a:buChar char="•"/>
            </a:pPr>
            <a:r>
              <a:rPr lang="en-US" sz="2694" dirty="0">
                <a:solidFill>
                  <a:srgbClr val="000000"/>
                </a:solidFill>
                <a:latin typeface="Telegraf"/>
                <a:ea typeface="Telegraf"/>
                <a:cs typeface="Telegraf"/>
                <a:sym typeface="Telegraf"/>
              </a:rPr>
              <a:t>Data</a:t>
            </a:r>
            <a:r>
              <a:rPr lang="en-US" sz="2694" u="none" dirty="0">
                <a:solidFill>
                  <a:srgbClr val="000000"/>
                </a:solidFill>
                <a:latin typeface="Telegraf"/>
                <a:ea typeface="Telegraf"/>
                <a:cs typeface="Telegraf"/>
                <a:sym typeface="Telegraf"/>
              </a:rPr>
              <a:t> Cleaning:</a:t>
            </a:r>
          </a:p>
          <a:p>
            <a:pPr marL="1163456" lvl="2" indent="-387819" algn="l">
              <a:lnSpc>
                <a:spcPts val="3772"/>
              </a:lnSpc>
              <a:spcBef>
                <a:spcPct val="0"/>
              </a:spcBef>
              <a:buFont typeface="Arial"/>
              <a:buChar char="⚬"/>
            </a:pPr>
            <a:r>
              <a:rPr lang="en-US" sz="2694" u="none" dirty="0">
                <a:solidFill>
                  <a:srgbClr val="000000"/>
                </a:solidFill>
                <a:latin typeface="Telegraf"/>
                <a:ea typeface="Telegraf"/>
                <a:cs typeface="Telegraf"/>
                <a:sym typeface="Telegraf"/>
              </a:rPr>
              <a:t>Dropped unnecessary columns like ID and Full Name.</a:t>
            </a:r>
          </a:p>
          <a:p>
            <a:pPr marL="1163456" lvl="2" indent="-387819" algn="l">
              <a:lnSpc>
                <a:spcPts val="3772"/>
              </a:lnSpc>
              <a:spcBef>
                <a:spcPct val="0"/>
              </a:spcBef>
              <a:buFont typeface="Arial"/>
              <a:buChar char="⚬"/>
            </a:pPr>
            <a:r>
              <a:rPr lang="en-US" sz="2694" u="none" dirty="0">
                <a:solidFill>
                  <a:srgbClr val="000000"/>
                </a:solidFill>
                <a:latin typeface="Telegraf"/>
                <a:ea typeface="Telegraf"/>
                <a:cs typeface="Telegraf"/>
                <a:sym typeface="Telegraf"/>
              </a:rPr>
              <a:t>Handled missing values (categorical features filled with "Unknown", numerical features imputed using KNN).</a:t>
            </a:r>
          </a:p>
          <a:p>
            <a:pPr marL="581728" lvl="1" indent="-290864" algn="l">
              <a:lnSpc>
                <a:spcPts val="3772"/>
              </a:lnSpc>
              <a:spcBef>
                <a:spcPct val="0"/>
              </a:spcBef>
              <a:buFont typeface="Arial"/>
              <a:buChar char="•"/>
            </a:pPr>
            <a:r>
              <a:rPr lang="en-US" sz="2694" u="none" dirty="0">
                <a:solidFill>
                  <a:srgbClr val="000000"/>
                </a:solidFill>
                <a:latin typeface="Telegraf"/>
                <a:ea typeface="Telegraf"/>
                <a:cs typeface="Telegraf"/>
                <a:sym typeface="Telegraf"/>
              </a:rPr>
              <a:t>Feature Engineering:</a:t>
            </a:r>
          </a:p>
          <a:p>
            <a:pPr marL="1163456" lvl="2" indent="-387819" algn="l">
              <a:lnSpc>
                <a:spcPts val="3772"/>
              </a:lnSpc>
              <a:spcBef>
                <a:spcPct val="0"/>
              </a:spcBef>
              <a:buFont typeface="Arial"/>
              <a:buChar char="⚬"/>
            </a:pPr>
            <a:r>
              <a:rPr lang="en-US" sz="2694" u="none" dirty="0">
                <a:solidFill>
                  <a:srgbClr val="000000"/>
                </a:solidFill>
                <a:latin typeface="Telegraf"/>
                <a:ea typeface="Telegraf"/>
                <a:cs typeface="Telegraf"/>
                <a:sym typeface="Telegraf"/>
              </a:rPr>
              <a:t>Created new feature: User Type (First-Time vs. Recurring Users).</a:t>
            </a:r>
          </a:p>
          <a:p>
            <a:pPr marL="0" lvl="0" indent="0" algn="l">
              <a:lnSpc>
                <a:spcPts val="3772"/>
              </a:lnSpc>
              <a:spcBef>
                <a:spcPct val="0"/>
              </a:spcBef>
            </a:pPr>
            <a:endParaRPr lang="en-US" sz="2694" u="none" dirty="0">
              <a:solidFill>
                <a:srgbClr val="000000"/>
              </a:solidFill>
              <a:latin typeface="Telegraf"/>
              <a:ea typeface="Telegraf"/>
              <a:cs typeface="Telegraf"/>
              <a:sym typeface="Telegra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grpSp>
        <p:nvGrpSpPr>
          <p:cNvPr id="2" name="Group 2"/>
          <p:cNvGrpSpPr/>
          <p:nvPr/>
        </p:nvGrpSpPr>
        <p:grpSpPr>
          <a:xfrm>
            <a:off x="6463734" y="1573056"/>
            <a:ext cx="4634811" cy="1285072"/>
            <a:chOff x="0" y="0"/>
            <a:chExt cx="6179748" cy="1713430"/>
          </a:xfrm>
        </p:grpSpPr>
        <p:sp>
          <p:nvSpPr>
            <p:cNvPr id="3" name="Freeform 3"/>
            <p:cNvSpPr/>
            <p:nvPr/>
          </p:nvSpPr>
          <p:spPr>
            <a:xfrm>
              <a:off x="0" y="587073"/>
              <a:ext cx="5631782" cy="1126356"/>
            </a:xfrm>
            <a:custGeom>
              <a:avLst/>
              <a:gdLst/>
              <a:ahLst/>
              <a:cxnLst/>
              <a:rect l="l" t="t" r="r" b="b"/>
              <a:pathLst>
                <a:path w="5631782" h="1126356">
                  <a:moveTo>
                    <a:pt x="0" y="0"/>
                  </a:moveTo>
                  <a:lnTo>
                    <a:pt x="5631782" y="0"/>
                  </a:lnTo>
                  <a:lnTo>
                    <a:pt x="5631782" y="1126357"/>
                  </a:lnTo>
                  <a:lnTo>
                    <a:pt x="0" y="11263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79020" y="47625"/>
              <a:ext cx="6000728" cy="1500996"/>
            </a:xfrm>
            <a:prstGeom prst="rect">
              <a:avLst/>
            </a:prstGeom>
          </p:spPr>
          <p:txBody>
            <a:bodyPr lIns="0" tIns="0" rIns="0" bIns="0" rtlCol="0" anchor="t">
              <a:spAutoFit/>
            </a:bodyPr>
            <a:lstStyle/>
            <a:p>
              <a:pPr algn="l">
                <a:lnSpc>
                  <a:spcPts val="4344"/>
                </a:lnSpc>
              </a:pPr>
              <a:r>
                <a:rPr lang="en-US" sz="4098" b="1">
                  <a:solidFill>
                    <a:srgbClr val="000000"/>
                  </a:solidFill>
                  <a:latin typeface="RoxboroughCF Bold"/>
                  <a:ea typeface="RoxboroughCF Bold"/>
                  <a:cs typeface="RoxboroughCF Bold"/>
                  <a:sym typeface="RoxboroughCF Bold"/>
                </a:rPr>
                <a:t>Visualization Insights</a:t>
              </a:r>
            </a:p>
          </p:txBody>
        </p:sp>
      </p:grpSp>
      <p:sp>
        <p:nvSpPr>
          <p:cNvPr id="5" name="Freeform 5"/>
          <p:cNvSpPr/>
          <p:nvPr/>
        </p:nvSpPr>
        <p:spPr>
          <a:xfrm>
            <a:off x="3049100" y="5143500"/>
            <a:ext cx="14554794" cy="5348887"/>
          </a:xfrm>
          <a:custGeom>
            <a:avLst/>
            <a:gdLst/>
            <a:ahLst/>
            <a:cxnLst/>
            <a:rect l="l" t="t" r="r" b="b"/>
            <a:pathLst>
              <a:path w="14554794" h="5348887">
                <a:moveTo>
                  <a:pt x="0" y="0"/>
                </a:moveTo>
                <a:lnTo>
                  <a:pt x="14554794" y="0"/>
                </a:lnTo>
                <a:lnTo>
                  <a:pt x="14554794" y="5348887"/>
                </a:lnTo>
                <a:lnTo>
                  <a:pt x="0" y="5348887"/>
                </a:lnTo>
                <a:lnTo>
                  <a:pt x="0" y="0"/>
                </a:lnTo>
                <a:close/>
              </a:path>
            </a:pathLst>
          </a:custGeom>
          <a:blipFill>
            <a:blip r:embed="rId4"/>
            <a:stretch>
              <a:fillRect/>
            </a:stretch>
          </a:blipFill>
        </p:spPr>
        <p:txBody>
          <a:bodyPr/>
          <a:lstStyle/>
          <a:p>
            <a:endParaRPr lang="en-US"/>
          </a:p>
        </p:txBody>
      </p:sp>
      <p:sp>
        <p:nvSpPr>
          <p:cNvPr id="6" name="TextBox 6"/>
          <p:cNvSpPr txBox="1"/>
          <p:nvPr/>
        </p:nvSpPr>
        <p:spPr>
          <a:xfrm>
            <a:off x="731695" y="2762878"/>
            <a:ext cx="14164445" cy="2380622"/>
          </a:xfrm>
          <a:prstGeom prst="rect">
            <a:avLst/>
          </a:prstGeom>
        </p:spPr>
        <p:txBody>
          <a:bodyPr lIns="0" tIns="0" rIns="0" bIns="0" rtlCol="0" anchor="t">
            <a:spAutoFit/>
          </a:bodyPr>
          <a:lstStyle/>
          <a:p>
            <a:pPr algn="l">
              <a:lnSpc>
                <a:spcPts val="3774"/>
              </a:lnSpc>
            </a:pPr>
            <a:r>
              <a:rPr lang="en-US" sz="2516" b="1" spc="50">
                <a:solidFill>
                  <a:srgbClr val="000000"/>
                </a:solidFill>
                <a:latin typeface="Telegraf Bold"/>
                <a:ea typeface="Telegraf Bold"/>
                <a:cs typeface="Telegraf Bold"/>
                <a:sym typeface="Telegraf Bold"/>
              </a:rPr>
              <a:t>Key Visualiz</a:t>
            </a:r>
            <a:r>
              <a:rPr lang="en-US" sz="2516" b="1" u="none" spc="50">
                <a:solidFill>
                  <a:srgbClr val="000000"/>
                </a:solidFill>
                <a:latin typeface="Telegraf Bold"/>
                <a:ea typeface="Telegraf Bold"/>
                <a:cs typeface="Telegraf Bold"/>
                <a:sym typeface="Telegraf Bold"/>
              </a:rPr>
              <a:t>ations:</a:t>
            </a:r>
          </a:p>
          <a:p>
            <a:pPr marL="543309" lvl="1" indent="-271654" algn="l">
              <a:lnSpc>
                <a:spcPts val="3774"/>
              </a:lnSpc>
              <a:buFont typeface="Arial"/>
              <a:buChar char="•"/>
            </a:pPr>
            <a:r>
              <a:rPr lang="en-US" sz="2516" b="1" u="none" spc="50">
                <a:solidFill>
                  <a:srgbClr val="000000"/>
                </a:solidFill>
                <a:latin typeface="Telegraf Bold"/>
                <a:ea typeface="Telegraf Bold"/>
                <a:cs typeface="Telegraf Bold"/>
                <a:sym typeface="Telegraf Bold"/>
              </a:rPr>
              <a:t>Bar chart showing age group distribution for clicks and no-clicks.</a:t>
            </a:r>
          </a:p>
          <a:p>
            <a:pPr marL="543309" lvl="1" indent="-271654" algn="l">
              <a:lnSpc>
                <a:spcPts val="3774"/>
              </a:lnSpc>
              <a:buFont typeface="Arial"/>
              <a:buChar char="•"/>
            </a:pPr>
            <a:r>
              <a:rPr lang="en-US" sz="2516" b="1" u="none" spc="50">
                <a:solidFill>
                  <a:srgbClr val="000000"/>
                </a:solidFill>
                <a:latin typeface="Telegraf Bold"/>
                <a:ea typeface="Telegraf Bold"/>
                <a:cs typeface="Telegraf Bold"/>
                <a:sym typeface="Telegraf Bold"/>
              </a:rPr>
              <a:t>Sunburst chart showing ad clicks by ad position.</a:t>
            </a:r>
          </a:p>
          <a:p>
            <a:pPr marL="543309" lvl="1" indent="-271654" algn="l">
              <a:lnSpc>
                <a:spcPts val="3774"/>
              </a:lnSpc>
              <a:buFont typeface="Arial"/>
              <a:buChar char="•"/>
            </a:pPr>
            <a:r>
              <a:rPr lang="en-US" sz="2516" b="1" u="none" spc="50">
                <a:solidFill>
                  <a:srgbClr val="000000"/>
                </a:solidFill>
                <a:latin typeface="Telegraf Bold"/>
                <a:ea typeface="Telegraf Bold"/>
                <a:cs typeface="Telegraf Bold"/>
                <a:sym typeface="Telegraf Bold"/>
              </a:rPr>
              <a:t>Additional visualizations showing trends based on time of day and device type.</a:t>
            </a:r>
          </a:p>
          <a:p>
            <a:pPr algn="l">
              <a:lnSpc>
                <a:spcPts val="3774"/>
              </a:lnSpc>
            </a:pPr>
            <a:endParaRPr lang="en-US" sz="2516" b="1" u="none" spc="50">
              <a:solidFill>
                <a:srgbClr val="000000"/>
              </a:solidFill>
              <a:latin typeface="Telegraf Bold"/>
              <a:ea typeface="Telegraf Bold"/>
              <a:cs typeface="Telegraf Bold"/>
              <a:sym typeface="Telegraf Bold"/>
            </a:endParaRPr>
          </a:p>
        </p:txBody>
      </p:sp>
      <p:sp>
        <p:nvSpPr>
          <p:cNvPr id="7" name="Freeform 7"/>
          <p:cNvSpPr/>
          <p:nvPr/>
        </p:nvSpPr>
        <p:spPr>
          <a:xfrm>
            <a:off x="13869271" y="-82188"/>
            <a:ext cx="4418729" cy="2221777"/>
          </a:xfrm>
          <a:custGeom>
            <a:avLst/>
            <a:gdLst/>
            <a:ahLst/>
            <a:cxnLst/>
            <a:rect l="l" t="t" r="r" b="b"/>
            <a:pathLst>
              <a:path w="4418729" h="2221777">
                <a:moveTo>
                  <a:pt x="0" y="0"/>
                </a:moveTo>
                <a:lnTo>
                  <a:pt x="4418729" y="0"/>
                </a:lnTo>
                <a:lnTo>
                  <a:pt x="4418729" y="2221776"/>
                </a:lnTo>
                <a:lnTo>
                  <a:pt x="0" y="2221776"/>
                </a:lnTo>
                <a:lnTo>
                  <a:pt x="0" y="0"/>
                </a:lnTo>
                <a:close/>
              </a:path>
            </a:pathLst>
          </a:custGeom>
          <a:blipFill>
            <a:blip r:embed="rId5"/>
            <a:stretch>
              <a:fillRect/>
            </a:stretch>
          </a:blipFill>
        </p:spPr>
        <p:txBody>
          <a:bodyPr/>
          <a:lstStyle/>
          <a:p>
            <a:endParaRPr lang="en-US"/>
          </a:p>
        </p:txBody>
      </p:sp>
      <p:sp>
        <p:nvSpPr>
          <p:cNvPr id="8" name="Freeform 8"/>
          <p:cNvSpPr/>
          <p:nvPr/>
        </p:nvSpPr>
        <p:spPr>
          <a:xfrm>
            <a:off x="271638" y="0"/>
            <a:ext cx="2777462" cy="2553473"/>
          </a:xfrm>
          <a:custGeom>
            <a:avLst/>
            <a:gdLst/>
            <a:ahLst/>
            <a:cxnLst/>
            <a:rect l="l" t="t" r="r" b="b"/>
            <a:pathLst>
              <a:path w="2777462" h="2553473">
                <a:moveTo>
                  <a:pt x="0" y="0"/>
                </a:moveTo>
                <a:lnTo>
                  <a:pt x="2777462" y="0"/>
                </a:lnTo>
                <a:lnTo>
                  <a:pt x="2777462" y="2553473"/>
                </a:lnTo>
                <a:lnTo>
                  <a:pt x="0" y="2553473"/>
                </a:lnTo>
                <a:lnTo>
                  <a:pt x="0" y="0"/>
                </a:lnTo>
                <a:close/>
              </a:path>
            </a:pathLst>
          </a:custGeom>
          <a:blipFill>
            <a:blip r:embed="rId6"/>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grpSp>
        <p:nvGrpSpPr>
          <p:cNvPr id="2" name="Group 2"/>
          <p:cNvGrpSpPr/>
          <p:nvPr/>
        </p:nvGrpSpPr>
        <p:grpSpPr>
          <a:xfrm>
            <a:off x="6089307" y="2387198"/>
            <a:ext cx="4634811" cy="1285072"/>
            <a:chOff x="0" y="0"/>
            <a:chExt cx="6179748" cy="1713430"/>
          </a:xfrm>
        </p:grpSpPr>
        <p:sp>
          <p:nvSpPr>
            <p:cNvPr id="3" name="Freeform 3"/>
            <p:cNvSpPr/>
            <p:nvPr/>
          </p:nvSpPr>
          <p:spPr>
            <a:xfrm>
              <a:off x="0" y="587073"/>
              <a:ext cx="5631782" cy="1126356"/>
            </a:xfrm>
            <a:custGeom>
              <a:avLst/>
              <a:gdLst/>
              <a:ahLst/>
              <a:cxnLst/>
              <a:rect l="l" t="t" r="r" b="b"/>
              <a:pathLst>
                <a:path w="5631782" h="1126356">
                  <a:moveTo>
                    <a:pt x="0" y="0"/>
                  </a:moveTo>
                  <a:lnTo>
                    <a:pt x="5631782" y="0"/>
                  </a:lnTo>
                  <a:lnTo>
                    <a:pt x="5631782" y="1126357"/>
                  </a:lnTo>
                  <a:lnTo>
                    <a:pt x="0" y="11263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79020" y="47625"/>
              <a:ext cx="6000728" cy="1500996"/>
            </a:xfrm>
            <a:prstGeom prst="rect">
              <a:avLst/>
            </a:prstGeom>
          </p:spPr>
          <p:txBody>
            <a:bodyPr lIns="0" tIns="0" rIns="0" bIns="0" rtlCol="0" anchor="t">
              <a:spAutoFit/>
            </a:bodyPr>
            <a:lstStyle/>
            <a:p>
              <a:pPr algn="l">
                <a:lnSpc>
                  <a:spcPts val="4344"/>
                </a:lnSpc>
              </a:pPr>
              <a:r>
                <a:rPr lang="en-US" sz="4098" b="1">
                  <a:solidFill>
                    <a:srgbClr val="000000"/>
                  </a:solidFill>
                  <a:latin typeface="RoxboroughCF Bold"/>
                  <a:ea typeface="RoxboroughCF Bold"/>
                  <a:cs typeface="RoxboroughCF Bold"/>
                  <a:sym typeface="RoxboroughCF Bold"/>
                </a:rPr>
                <a:t>Visualization Insights</a:t>
              </a:r>
            </a:p>
          </p:txBody>
        </p:sp>
      </p:grpSp>
      <p:grpSp>
        <p:nvGrpSpPr>
          <p:cNvPr id="5" name="Group 5"/>
          <p:cNvGrpSpPr/>
          <p:nvPr/>
        </p:nvGrpSpPr>
        <p:grpSpPr>
          <a:xfrm>
            <a:off x="6089307" y="4439193"/>
            <a:ext cx="5246370" cy="524637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47222" r="-47222"/>
              </a:stretch>
            </a:blipFill>
          </p:spPr>
          <p:txBody>
            <a:bodyPr/>
            <a:lstStyle/>
            <a:p>
              <a:endParaRPr lang="en-US"/>
            </a:p>
          </p:txBody>
        </p:sp>
      </p:grpSp>
      <p:grpSp>
        <p:nvGrpSpPr>
          <p:cNvPr id="7" name="Group 7"/>
          <p:cNvGrpSpPr/>
          <p:nvPr/>
        </p:nvGrpSpPr>
        <p:grpSpPr>
          <a:xfrm>
            <a:off x="120136" y="4439193"/>
            <a:ext cx="5246370" cy="524637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47222" r="-47222"/>
              </a:stretch>
            </a:blipFill>
          </p:spPr>
          <p:txBody>
            <a:bodyPr/>
            <a:lstStyle/>
            <a:p>
              <a:endParaRPr lang="en-US"/>
            </a:p>
          </p:txBody>
        </p:sp>
      </p:grpSp>
      <p:grpSp>
        <p:nvGrpSpPr>
          <p:cNvPr id="9" name="Group 9"/>
          <p:cNvGrpSpPr/>
          <p:nvPr/>
        </p:nvGrpSpPr>
        <p:grpSpPr>
          <a:xfrm>
            <a:off x="12059577" y="4691547"/>
            <a:ext cx="5246370" cy="524637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47222" r="-47222"/>
              </a:stretch>
            </a:blipFill>
          </p:spPr>
          <p:txBody>
            <a:bodyPr/>
            <a:lstStyle/>
            <a:p>
              <a:endParaRPr lang="en-US"/>
            </a:p>
          </p:txBody>
        </p:sp>
      </p:grpSp>
      <p:sp>
        <p:nvSpPr>
          <p:cNvPr id="11" name="Freeform 11"/>
          <p:cNvSpPr/>
          <p:nvPr/>
        </p:nvSpPr>
        <p:spPr>
          <a:xfrm>
            <a:off x="12391660" y="290718"/>
            <a:ext cx="5447429" cy="2739016"/>
          </a:xfrm>
          <a:custGeom>
            <a:avLst/>
            <a:gdLst/>
            <a:ahLst/>
            <a:cxnLst/>
            <a:rect l="l" t="t" r="r" b="b"/>
            <a:pathLst>
              <a:path w="5447429" h="2739016">
                <a:moveTo>
                  <a:pt x="0" y="0"/>
                </a:moveTo>
                <a:lnTo>
                  <a:pt x="5447429" y="0"/>
                </a:lnTo>
                <a:lnTo>
                  <a:pt x="5447429" y="2739017"/>
                </a:lnTo>
                <a:lnTo>
                  <a:pt x="0" y="2739017"/>
                </a:lnTo>
                <a:lnTo>
                  <a:pt x="0" y="0"/>
                </a:lnTo>
                <a:close/>
              </a:path>
            </a:pathLst>
          </a:custGeom>
          <a:blipFill>
            <a:blip r:embed="rId7"/>
            <a:stretch>
              <a:fillRect/>
            </a:stretch>
          </a:blipFill>
        </p:spPr>
        <p:txBody>
          <a:bodyPr/>
          <a:lstStyle/>
          <a:p>
            <a:endParaRPr lang="en-US"/>
          </a:p>
        </p:txBody>
      </p:sp>
      <p:sp>
        <p:nvSpPr>
          <p:cNvPr id="12" name="Freeform 12"/>
          <p:cNvSpPr/>
          <p:nvPr/>
        </p:nvSpPr>
        <p:spPr>
          <a:xfrm>
            <a:off x="120136" y="0"/>
            <a:ext cx="2864680" cy="2633657"/>
          </a:xfrm>
          <a:custGeom>
            <a:avLst/>
            <a:gdLst/>
            <a:ahLst/>
            <a:cxnLst/>
            <a:rect l="l" t="t" r="r" b="b"/>
            <a:pathLst>
              <a:path w="2864680" h="2633657">
                <a:moveTo>
                  <a:pt x="0" y="0"/>
                </a:moveTo>
                <a:lnTo>
                  <a:pt x="2864680" y="0"/>
                </a:lnTo>
                <a:lnTo>
                  <a:pt x="2864680" y="2633657"/>
                </a:lnTo>
                <a:lnTo>
                  <a:pt x="0" y="2633657"/>
                </a:lnTo>
                <a:lnTo>
                  <a:pt x="0" y="0"/>
                </a:lnTo>
                <a:close/>
              </a:path>
            </a:pathLst>
          </a:custGeom>
          <a:blipFill>
            <a:blip r:embed="rId8"/>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641</Words>
  <Application>Microsoft Office PowerPoint</Application>
  <PresentationFormat>Custom</PresentationFormat>
  <Paragraphs>72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Telegraf Bold</vt:lpstr>
      <vt:lpstr>Calibri</vt:lpstr>
      <vt:lpstr>Telegraf</vt:lpstr>
      <vt:lpstr>RoxboroughCF</vt:lpstr>
      <vt:lpstr>RoxboroughCF Bold</vt:lpstr>
      <vt:lpstr>YACkoGNGAU4 0</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Brainstorm Presentation</dc:title>
  <cp:lastModifiedBy>Mohamed Hassan</cp:lastModifiedBy>
  <cp:revision>2</cp:revision>
  <dcterms:created xsi:type="dcterms:W3CDTF">2006-08-16T00:00:00Z</dcterms:created>
  <dcterms:modified xsi:type="dcterms:W3CDTF">2024-10-22T20:00:05Z</dcterms:modified>
  <dc:identifier>DAGUH2GXMi0</dc:identifier>
</cp:coreProperties>
</file>