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9"/>
    <p:restoredTop sz="89858" autoAdjust="0"/>
  </p:normalViewPr>
  <p:slideViewPr>
    <p:cSldViewPr snapToGrid="0" snapToObjects="1">
      <p:cViewPr>
        <p:scale>
          <a:sx n="79" d="100"/>
          <a:sy n="79" d="100"/>
        </p:scale>
        <p:origin x="-318" y="4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2A73F-AC6C-5B45-9AD5-25DCF152555C}"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C0CF1-5863-0F48-B441-FE3B9705F026}" type="slidenum">
              <a:rPr lang="en-US" smtClean="0"/>
              <a:t>‹#›</a:t>
            </a:fld>
            <a:endParaRPr lang="en-US"/>
          </a:p>
        </p:txBody>
      </p:sp>
    </p:spTree>
    <p:extLst>
      <p:ext uri="{BB962C8B-B14F-4D97-AF65-F5344CB8AC3E}">
        <p14:creationId xmlns:p14="http://schemas.microsoft.com/office/powerpoint/2010/main" val="208812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smtClean="0"/>
              <a:t>الفصل</a:t>
            </a:r>
            <a:r>
              <a:rPr lang="ar-SA" baseline="0" dirty="0" smtClean="0"/>
              <a:t> الأول يتحدث عن أنواع ال</a:t>
            </a:r>
            <a:r>
              <a:rPr lang="en-US" baseline="0" dirty="0" smtClean="0"/>
              <a:t>variables</a:t>
            </a:r>
            <a:r>
              <a:rPr lang="ar-SA" baseline="0" dirty="0" smtClean="0"/>
              <a:t> في لغة ال</a:t>
            </a:r>
            <a:r>
              <a:rPr lang="en-US" baseline="0" dirty="0" smtClean="0"/>
              <a:t>.JavaScript</a:t>
            </a:r>
          </a:p>
          <a:p>
            <a:pPr algn="r" rtl="1"/>
            <a:endParaRPr lang="en-US" baseline="0" dirty="0" smtClean="0"/>
          </a:p>
          <a:p>
            <a:pPr algn="r" rtl="1"/>
            <a:r>
              <a:rPr lang="ar-SA" baseline="0" dirty="0" smtClean="0"/>
              <a:t>حيث أن </a:t>
            </a:r>
            <a:r>
              <a:rPr lang="en-US" baseline="0" dirty="0" smtClean="0"/>
              <a:t>JavaScript</a:t>
            </a:r>
            <a:r>
              <a:rPr lang="ar-SA" baseline="0" dirty="0" smtClean="0"/>
              <a:t> لا تحتوي على  </a:t>
            </a:r>
            <a:r>
              <a:rPr lang="en-US" baseline="0" dirty="0" smtClean="0"/>
              <a:t>Classes</a:t>
            </a:r>
            <a:r>
              <a:rPr lang="ar-SA" baseline="0" dirty="0" smtClean="0"/>
              <a:t> كلغة </a:t>
            </a:r>
            <a:r>
              <a:rPr lang="en-US" baseline="0" dirty="0" smtClean="0"/>
              <a:t>Java</a:t>
            </a:r>
            <a:r>
              <a:rPr lang="ar-SA" baseline="0" dirty="0" smtClean="0"/>
              <a:t> و </a:t>
            </a:r>
            <a:r>
              <a:rPr lang="en-US" baseline="0" dirty="0" smtClean="0"/>
              <a:t>.C</a:t>
            </a:r>
            <a:r>
              <a:rPr lang="ar-SA" baseline="0" dirty="0" smtClean="0"/>
              <a:t> </a:t>
            </a:r>
            <a:r>
              <a:rPr lang="en-US" baseline="0" dirty="0" smtClean="0"/>
              <a:t/>
            </a:r>
            <a:br>
              <a:rPr lang="en-US" baseline="0" dirty="0" smtClean="0"/>
            </a:br>
            <a:r>
              <a:rPr lang="en-US" baseline="0" dirty="0" smtClean="0"/>
              <a:t/>
            </a:r>
            <a:br>
              <a:rPr lang="en-US" baseline="0" dirty="0" smtClean="0"/>
            </a:br>
            <a:r>
              <a:rPr lang="ar-SA" baseline="0" dirty="0" smtClean="0"/>
              <a:t>يوجد نوعان من ال</a:t>
            </a:r>
            <a:r>
              <a:rPr lang="en-US" baseline="0" dirty="0" smtClean="0"/>
              <a:t>types</a:t>
            </a:r>
            <a:r>
              <a:rPr lang="ar-SA" baseline="0" dirty="0" smtClean="0"/>
              <a:t>: </a:t>
            </a:r>
            <a:r>
              <a:rPr lang="en-US" baseline="0" dirty="0" smtClean="0"/>
              <a:t>Primitive</a:t>
            </a:r>
            <a:r>
              <a:rPr lang="ar-SA" baseline="0" dirty="0" smtClean="0"/>
              <a:t> أو بدائي و</a:t>
            </a:r>
            <a:r>
              <a:rPr lang="en-US" baseline="0" dirty="0" smtClean="0"/>
              <a:t>Reference</a:t>
            </a:r>
            <a:r>
              <a:rPr lang="ar-SA" baseline="0" dirty="0" smtClean="0"/>
              <a:t> أو مرجعي</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a:t>
            </a:fld>
            <a:endParaRPr lang="en-US"/>
          </a:p>
        </p:txBody>
      </p:sp>
    </p:spTree>
    <p:extLst>
      <p:ext uri="{BB962C8B-B14F-4D97-AF65-F5344CB8AC3E}">
        <p14:creationId xmlns:p14="http://schemas.microsoft.com/office/powerpoint/2010/main" val="919787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هناك عدة طرق لإنشاء </a:t>
            </a:r>
            <a:r>
              <a:rPr lang="en-US" dirty="0" smtClean="0"/>
              <a:t>Objects</a:t>
            </a:r>
            <a:r>
              <a:rPr lang="ar-SA" dirty="0" smtClean="0"/>
              <a:t>. الأولى هي استخدام المشغل </a:t>
            </a:r>
            <a:r>
              <a:rPr lang="en-US" baseline="0" dirty="0" smtClean="0"/>
              <a:t> new Object()</a:t>
            </a:r>
            <a:r>
              <a:rPr lang="ar-SA" dirty="0" smtClean="0"/>
              <a:t> في </a:t>
            </a:r>
            <a:r>
              <a:rPr lang="en-US" dirty="0" smtClean="0"/>
              <a:t> Constructor</a:t>
            </a:r>
            <a:r>
              <a:rPr lang="ar-SA" dirty="0" smtClean="0"/>
              <a:t>أو </a:t>
            </a:r>
            <a:r>
              <a:rPr lang="ar-SA" dirty="0" err="1" smtClean="0"/>
              <a:t>المُنشيء</a:t>
            </a:r>
            <a:r>
              <a:rPr lang="ar-SA" dirty="0" smtClean="0"/>
              <a:t>. (المُنشئ هو ببساطة دالة تستخدم </a:t>
            </a:r>
            <a:r>
              <a:rPr lang="en-US" dirty="0" smtClean="0"/>
              <a:t> new</a:t>
            </a:r>
            <a:r>
              <a:rPr lang="en-US" baseline="0" dirty="0" smtClean="0"/>
              <a:t> </a:t>
            </a:r>
            <a:r>
              <a:rPr lang="ar-SA" dirty="0" smtClean="0"/>
              <a:t>لإنشاء </a:t>
            </a:r>
            <a:r>
              <a:rPr lang="en-US" dirty="0" smtClean="0"/>
              <a:t>object</a:t>
            </a:r>
            <a:r>
              <a:rPr lang="ar-SA" dirty="0" smtClean="0"/>
              <a:t>, أي دالة يمكن أن تكون مُنشئًا.) حسب الاصطلاح ، تبدأ المُنشئات في </a:t>
            </a:r>
            <a:r>
              <a:rPr lang="ar-SA" dirty="0" err="1" smtClean="0"/>
              <a:t>JavaScript</a:t>
            </a:r>
            <a:r>
              <a:rPr lang="ar-SA" dirty="0" smtClean="0"/>
              <a:t> بحرف كبير لتمييزها عن الوظائف غير المُنشِئة. على سبيل المثال ،ال</a:t>
            </a:r>
            <a:r>
              <a:rPr lang="ar-SA" baseline="0" dirty="0" smtClean="0"/>
              <a:t> </a:t>
            </a:r>
            <a:r>
              <a:rPr lang="en-US" baseline="0" dirty="0" smtClean="0"/>
              <a:t> code</a:t>
            </a:r>
            <a:r>
              <a:rPr lang="ar-SA" baseline="0" dirty="0" smtClean="0"/>
              <a:t>الأول </a:t>
            </a:r>
            <a:r>
              <a:rPr lang="ar-SA" dirty="0" smtClean="0"/>
              <a:t>في</a:t>
            </a:r>
            <a:r>
              <a:rPr lang="ar-SA" baseline="0" dirty="0" smtClean="0"/>
              <a:t> </a:t>
            </a:r>
            <a:r>
              <a:rPr lang="ar-SA" baseline="0" dirty="0" err="1" smtClean="0"/>
              <a:t>السلايد</a:t>
            </a:r>
            <a:r>
              <a:rPr lang="ar-SA" dirty="0" smtClean="0"/>
              <a:t> ينشئ </a:t>
            </a:r>
            <a:r>
              <a:rPr lang="en-US" dirty="0" smtClean="0"/>
              <a:t> Object</a:t>
            </a:r>
            <a:r>
              <a:rPr lang="en-US" baseline="0" dirty="0" smtClean="0"/>
              <a:t> </a:t>
            </a:r>
            <a:r>
              <a:rPr lang="ar-SA" dirty="0" smtClean="0"/>
              <a:t>عام ويخزن مرجعًا إليه</a:t>
            </a:r>
            <a:r>
              <a:rPr lang="ar-SA" baseline="0" dirty="0" smtClean="0"/>
              <a:t> يسمى </a:t>
            </a:r>
            <a:r>
              <a:rPr lang="en-US" baseline="0" dirty="0" err="1" smtClean="0"/>
              <a:t>objectA</a:t>
            </a:r>
            <a:r>
              <a:rPr lang="ar-SA" baseline="0" dirty="0" smtClean="0"/>
              <a:t>:</a:t>
            </a:r>
            <a:r>
              <a:rPr lang="ar-SA" dirty="0" smtClean="0"/>
              <a:t/>
            </a:r>
            <a:br>
              <a:rPr lang="ar-SA" dirty="0" smtClean="0"/>
            </a:br>
            <a:r>
              <a:rPr lang="ar-SA" dirty="0" smtClean="0"/>
              <a:t/>
            </a:r>
            <a:br>
              <a:rPr lang="ar-SA" dirty="0" smtClean="0"/>
            </a:br>
            <a:r>
              <a:rPr lang="ar-SA" dirty="0" smtClean="0"/>
              <a:t>لا تخزن أنواع المراجع ال</a:t>
            </a:r>
            <a:r>
              <a:rPr lang="en-US" dirty="0" smtClean="0"/>
              <a:t>object</a:t>
            </a:r>
            <a:r>
              <a:rPr lang="ar-SA" dirty="0" smtClean="0"/>
              <a:t> مباشرة في المتغير الذي تم تعيينه له ، لذلك لا يحتوي متغير ال</a:t>
            </a:r>
            <a:r>
              <a:rPr lang="en-US" dirty="0" smtClean="0"/>
              <a:t>object</a:t>
            </a:r>
            <a:r>
              <a:rPr lang="ar-SA" dirty="0" smtClean="0"/>
              <a:t> في هذا المثال الثاني</a:t>
            </a:r>
            <a:r>
              <a:rPr lang="ar-SA" baseline="0" dirty="0" smtClean="0"/>
              <a:t> </a:t>
            </a:r>
            <a:r>
              <a:rPr lang="ar-SA" dirty="0" smtClean="0"/>
              <a:t>على ال</a:t>
            </a:r>
            <a:r>
              <a:rPr lang="en-US" dirty="0" smtClean="0"/>
              <a:t>object</a:t>
            </a:r>
            <a:r>
              <a:rPr lang="ar-SA" dirty="0" smtClean="0"/>
              <a:t> فعليا. بدلاً من ذلك ، فإنه يحمل مؤشرًا (أو مرجعًا) إلى الموقع الموجود في الذاكرة حيث يوجد ال</a:t>
            </a:r>
            <a:r>
              <a:rPr lang="en-US" dirty="0" smtClean="0"/>
              <a:t>object</a:t>
            </a:r>
            <a:r>
              <a:rPr lang="ar-SA" dirty="0" smtClean="0"/>
              <a:t>. هذا هو الفرق الأساسي بين ال</a:t>
            </a:r>
            <a:r>
              <a:rPr lang="en-US" dirty="0" smtClean="0"/>
              <a:t>object</a:t>
            </a:r>
            <a:r>
              <a:rPr lang="ar-SA" dirty="0" smtClean="0"/>
              <a:t> والقيم البدائية</a:t>
            </a:r>
            <a:r>
              <a:rPr lang="en-US" dirty="0" smtClean="0"/>
              <a:t> </a:t>
            </a:r>
            <a:r>
              <a:rPr lang="ar-SA" dirty="0" smtClean="0"/>
              <a:t>التي</a:t>
            </a:r>
            <a:r>
              <a:rPr lang="ar-SA" baseline="0" dirty="0" smtClean="0"/>
              <a:t> تحدثنا عنها في البداية</a:t>
            </a:r>
            <a:r>
              <a:rPr lang="ar-SA" dirty="0" smtClean="0"/>
              <a:t> ، حيث يتم تخزين النوع</a:t>
            </a:r>
            <a:r>
              <a:rPr lang="ar-SA" baseline="0" dirty="0" smtClean="0"/>
              <a:t> </a:t>
            </a:r>
            <a:r>
              <a:rPr lang="ar-SA" dirty="0" smtClean="0"/>
              <a:t>البدائي مباشرة في المتغير. عندما تقوم بتعيين </a:t>
            </a:r>
            <a:r>
              <a:rPr lang="en-US" dirty="0" smtClean="0"/>
              <a:t> object</a:t>
            </a:r>
            <a:r>
              <a:rPr lang="ar-SA" dirty="0" smtClean="0"/>
              <a:t>إلى متغير ، فأنت تقوم بالفعل بتعيين مؤشر. هذا يعني أنه إذا قمت بتعيين متغير إلى آخر ، فسيحصل كل متغير على نسخة من المؤشر ، ولا يزال كلاهما يشير إلى نفس ال</a:t>
            </a:r>
            <a:r>
              <a:rPr lang="en-US" dirty="0" smtClean="0"/>
              <a:t>object</a:t>
            </a:r>
            <a:r>
              <a:rPr lang="ar-SA" dirty="0" smtClean="0"/>
              <a:t> في الذاكرة.</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10</a:t>
            </a:fld>
            <a:endParaRPr lang="en-US"/>
          </a:p>
        </p:txBody>
      </p:sp>
    </p:spTree>
    <p:extLst>
      <p:ext uri="{BB962C8B-B14F-4D97-AF65-F5344CB8AC3E}">
        <p14:creationId xmlns:p14="http://schemas.microsoft.com/office/powerpoint/2010/main" val="79257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مسح</a:t>
            </a:r>
            <a:r>
              <a:rPr lang="ar-SA" baseline="0" dirty="0" smtClean="0"/>
              <a:t> أو إلغاء إشارة ال</a:t>
            </a:r>
            <a:r>
              <a:rPr lang="en-US" baseline="0" dirty="0" smtClean="0"/>
              <a:t>object</a:t>
            </a:r>
            <a:r>
              <a:rPr lang="ar-SA" dirty="0" smtClean="0"/>
              <a:t>: </a:t>
            </a:r>
            <a:r>
              <a:rPr lang="en-US" dirty="0" smtClean="0"/>
              <a:t/>
            </a:r>
            <a:br>
              <a:rPr lang="en-US" dirty="0" smtClean="0"/>
            </a:br>
            <a:r>
              <a:rPr lang="en-US" dirty="0" smtClean="0"/>
              <a:t/>
            </a:r>
            <a:br>
              <a:rPr lang="en-US" dirty="0" smtClean="0"/>
            </a:br>
            <a:r>
              <a:rPr lang="ar-SA" dirty="0" err="1" smtClean="0"/>
              <a:t>JavaScript</a:t>
            </a:r>
            <a:r>
              <a:rPr lang="ar-SA" dirty="0" smtClean="0"/>
              <a:t> هي لغة برمجة</a:t>
            </a:r>
            <a:r>
              <a:rPr lang="ar-SA" baseline="0" dirty="0" smtClean="0"/>
              <a:t> </a:t>
            </a:r>
            <a:r>
              <a:rPr lang="ar-SA" dirty="0" smtClean="0"/>
              <a:t>مجمعة للقمامة</a:t>
            </a:r>
            <a:r>
              <a:rPr lang="en-US" dirty="0" smtClean="0"/>
              <a:t> </a:t>
            </a:r>
            <a:r>
              <a:rPr lang="ar-SA" dirty="0" smtClean="0"/>
              <a:t>أ</a:t>
            </a:r>
            <a:r>
              <a:rPr lang="ar-SA" baseline="0" dirty="0" smtClean="0"/>
              <a:t>و البيانات المُهملة</a:t>
            </a:r>
            <a:r>
              <a:rPr lang="ar-SA" dirty="0" smtClean="0"/>
              <a:t>! </a:t>
            </a:r>
            <a:br>
              <a:rPr lang="ar-SA" dirty="0" smtClean="0"/>
            </a:br>
            <a:r>
              <a:rPr lang="ar-SA" dirty="0" smtClean="0"/>
              <a:t/>
            </a:r>
            <a:br>
              <a:rPr lang="ar-SA" dirty="0" smtClean="0"/>
            </a:br>
            <a:r>
              <a:rPr lang="ar-SA" dirty="0" smtClean="0"/>
              <a:t>نعم ، لذلك لا داعي للقلق بشأن ملء</a:t>
            </a:r>
            <a:r>
              <a:rPr lang="ar-SA" baseline="0" dirty="0" smtClean="0"/>
              <a:t> </a:t>
            </a:r>
            <a:r>
              <a:rPr lang="ar-SA" dirty="0" smtClean="0"/>
              <a:t>الذاكرة عند استخدام ال</a:t>
            </a:r>
            <a:r>
              <a:rPr lang="en-US" dirty="0" smtClean="0"/>
              <a:t>objects</a:t>
            </a:r>
            <a:r>
              <a:rPr lang="ar-SA" dirty="0" smtClean="0"/>
              <a:t>. </a:t>
            </a:r>
            <a:br>
              <a:rPr lang="ar-SA" dirty="0" smtClean="0"/>
            </a:br>
            <a:r>
              <a:rPr lang="ar-SA" dirty="0" smtClean="0"/>
              <a:t/>
            </a:r>
            <a:br>
              <a:rPr lang="ar-SA" dirty="0" smtClean="0"/>
            </a:br>
            <a:r>
              <a:rPr lang="ar-SA" dirty="0" smtClean="0"/>
              <a:t>ومع ذلك ، فمن الأفضل إلغاء الإشارة إلى ال</a:t>
            </a:r>
            <a:r>
              <a:rPr lang="en-US" dirty="0" smtClean="0"/>
              <a:t>objects</a:t>
            </a:r>
            <a:r>
              <a:rPr lang="ar-SA" dirty="0" smtClean="0"/>
              <a:t> التي لم تعد بحاجة إليها حتى يتمكن جامع البيانات المهملة من تحرير تلك الذاكرة. أفضل طريقة للقيام بذلك هي ضبط متغير ال</a:t>
            </a:r>
            <a:r>
              <a:rPr lang="en-US" dirty="0" smtClean="0"/>
              <a:t>object</a:t>
            </a:r>
            <a:r>
              <a:rPr lang="ar-SA" dirty="0" smtClean="0"/>
              <a:t> على قيمة </a:t>
            </a:r>
            <a:r>
              <a:rPr lang="en-US" dirty="0" smtClean="0"/>
              <a:t> null</a:t>
            </a:r>
            <a:r>
              <a:rPr lang="ar-SA" dirty="0" smtClean="0"/>
              <a:t>كما</a:t>
            </a:r>
            <a:r>
              <a:rPr lang="ar-SA" baseline="0" dirty="0" smtClean="0"/>
              <a:t> مبين في الكود:</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11</a:t>
            </a:fld>
            <a:endParaRPr lang="en-US"/>
          </a:p>
        </p:txBody>
      </p:sp>
    </p:spTree>
    <p:extLst>
      <p:ext uri="{BB962C8B-B14F-4D97-AF65-F5344CB8AC3E}">
        <p14:creationId xmlns:p14="http://schemas.microsoft.com/office/powerpoint/2010/main" val="194921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إضافة أو إزالة الخصائص: </a:t>
            </a:r>
            <a:r>
              <a:rPr lang="en-US" dirty="0" smtClean="0"/>
              <a:t/>
            </a:r>
            <a:br>
              <a:rPr lang="en-US" dirty="0" smtClean="0"/>
            </a:br>
            <a:r>
              <a:rPr lang="ar-SA" dirty="0" smtClean="0"/>
              <a:t/>
            </a:r>
            <a:br>
              <a:rPr lang="ar-SA" dirty="0" smtClean="0"/>
            </a:br>
            <a:r>
              <a:rPr lang="ar-SA" dirty="0" smtClean="0"/>
              <a:t>جانب آخر مثير للاهتمام للكائنات في </a:t>
            </a:r>
            <a:r>
              <a:rPr lang="ar-SA" dirty="0" err="1" smtClean="0"/>
              <a:t>JavaScript</a:t>
            </a:r>
            <a:r>
              <a:rPr lang="ar-SA" dirty="0" smtClean="0"/>
              <a:t> هو أنه يمكنك إضافة الخصائص وإزالتها في أي وقت</a:t>
            </a:r>
            <a:r>
              <a:rPr lang="ar-SA" baseline="0" dirty="0" smtClean="0"/>
              <a:t> </a:t>
            </a:r>
            <a:r>
              <a:rPr lang="ar-SA" dirty="0" smtClean="0"/>
              <a:t>كما</a:t>
            </a:r>
            <a:r>
              <a:rPr lang="ar-SA" baseline="0" dirty="0" smtClean="0"/>
              <a:t> مبين في الكود:</a:t>
            </a:r>
            <a:endParaRPr lang="en-US" baseline="0" dirty="0" smtClean="0"/>
          </a:p>
          <a:p>
            <a:pPr marL="0" algn="r" defTabSz="914400" rtl="1" eaLnBrk="1" latinLnBrk="0" hangingPunct="1"/>
            <a:endParaRPr lang="en-US" baseline="0" dirty="0" smtClean="0"/>
          </a:p>
          <a:p>
            <a:pPr marL="0" algn="r" defTabSz="914400" rtl="1" eaLnBrk="1" latinLnBrk="0" hangingPunct="1"/>
            <a:r>
              <a:rPr lang="ar-SA" baseline="0" dirty="0" smtClean="0"/>
              <a:t>حيث تمت إضافة خاصية </a:t>
            </a:r>
            <a:r>
              <a:rPr lang="ar-SA" baseline="0" dirty="0" err="1" smtClean="0"/>
              <a:t>إسهما</a:t>
            </a:r>
            <a:r>
              <a:rPr lang="ar-SA" baseline="0" dirty="0" smtClean="0"/>
              <a:t> </a:t>
            </a:r>
            <a:r>
              <a:rPr lang="en-US" baseline="0" dirty="0" err="1" smtClean="0"/>
              <a:t>myCustomProperty</a:t>
            </a:r>
            <a:r>
              <a:rPr lang="ar-SA" baseline="0" dirty="0" smtClean="0"/>
              <a:t> وأعطيناها قيمة ”</a:t>
            </a:r>
            <a:r>
              <a:rPr lang="en-US" baseline="0" dirty="0" smtClean="0"/>
              <a:t>”Excellent!</a:t>
            </a:r>
          </a:p>
          <a:p>
            <a:pPr marL="0" algn="r" defTabSz="914400" rtl="1" eaLnBrk="1" latinLnBrk="0" hangingPunct="1"/>
            <a:endParaRPr lang="en-US" baseline="0" dirty="0" smtClean="0"/>
          </a:p>
          <a:p>
            <a:pPr marL="0" algn="r" defTabSz="914400" rtl="1" eaLnBrk="1" latinLnBrk="0" hangingPunct="1"/>
            <a:r>
              <a:rPr lang="en-US" dirty="0" smtClean="0"/>
              <a:t>“</a:t>
            </a:r>
            <a:r>
              <a:rPr lang="ar-SA" dirty="0" smtClean="0"/>
              <a:t>يوضح هذا المثال جانبًا فريدًا بشكل خاص لجافا سكريبت: يمكنك تعديل ال</a:t>
            </a:r>
            <a:r>
              <a:rPr lang="en-US" dirty="0" smtClean="0"/>
              <a:t>objects</a:t>
            </a:r>
            <a:r>
              <a:rPr lang="ar-SA" dirty="0" smtClean="0"/>
              <a:t> وقتما تشاء ، حتى لو لم تحددها في المقام الأول. وهناك طرق لمنع مثل هذه التعديلات ، كما سنتعلم لاحقًا.</a:t>
            </a:r>
            <a:r>
              <a:rPr lang="en-US" dirty="0" smtClean="0"/>
              <a:t>”</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12</a:t>
            </a:fld>
            <a:endParaRPr lang="en-US"/>
          </a:p>
        </p:txBody>
      </p:sp>
    </p:spTree>
    <p:extLst>
      <p:ext uri="{BB962C8B-B14F-4D97-AF65-F5344CB8AC3E}">
        <p14:creationId xmlns:p14="http://schemas.microsoft.com/office/powerpoint/2010/main" val="598672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الأنواع المضمنة: </a:t>
            </a:r>
            <a:endParaRPr lang="en-US" dirty="0" smtClean="0"/>
          </a:p>
          <a:p>
            <a:pPr marL="0" algn="r" defTabSz="914400" rtl="1" eaLnBrk="1" latinLnBrk="0" hangingPunct="1"/>
            <a:endParaRPr lang="en-US" dirty="0" smtClean="0"/>
          </a:p>
          <a:p>
            <a:pPr marL="0" algn="r" defTabSz="914400" rtl="1" eaLnBrk="1" latinLnBrk="0" hangingPunct="1"/>
            <a:r>
              <a:rPr lang="ar-SA" dirty="0" smtClean="0"/>
              <a:t>لقد رأينا كيفية إنشاء ال</a:t>
            </a:r>
            <a:r>
              <a:rPr lang="en-US" dirty="0" smtClean="0"/>
              <a:t> objects </a:t>
            </a:r>
            <a:r>
              <a:rPr lang="ar-SA" dirty="0" smtClean="0"/>
              <a:t>العامة والتفاعل معها باستخدام </a:t>
            </a:r>
            <a:r>
              <a:rPr lang="en-US" dirty="0" smtClean="0"/>
              <a:t>new</a:t>
            </a:r>
            <a:r>
              <a:rPr lang="en-US" baseline="0" dirty="0" smtClean="0"/>
              <a:t> Object()</a:t>
            </a:r>
            <a:r>
              <a:rPr lang="ar-SA" dirty="0" smtClean="0"/>
              <a:t>. نوع ال</a:t>
            </a:r>
            <a:r>
              <a:rPr lang="en-US" dirty="0" smtClean="0"/>
              <a:t>object</a:t>
            </a:r>
            <a:r>
              <a:rPr lang="ar-SA" dirty="0" smtClean="0"/>
              <a:t> هو واحد فقط من عدد من أنواع المراجع المضمنة التي يوفرها </a:t>
            </a:r>
            <a:r>
              <a:rPr lang="ar-SA" dirty="0" err="1" smtClean="0"/>
              <a:t>JavaScrip</a:t>
            </a:r>
            <a:r>
              <a:rPr lang="en-US" dirty="0" smtClean="0"/>
              <a:t>t</a:t>
            </a:r>
            <a:r>
              <a:rPr lang="ar-SA" dirty="0" smtClean="0"/>
              <a:t>. الأنواع المضمنة الأخرى أكثر تخصصًا في الاستخدام.</a:t>
            </a:r>
            <a:endParaRPr lang="en-US" dirty="0" smtClean="0"/>
          </a:p>
          <a:p>
            <a:pPr marL="0" algn="r" defTabSz="914400" rtl="1" eaLnBrk="1" latinLnBrk="0" hangingPunct="1"/>
            <a:endParaRPr lang="en-US" dirty="0" smtClean="0"/>
          </a:p>
          <a:p>
            <a:pPr marL="0" algn="r" defTabSz="914400" rtl="1" eaLnBrk="1" latinLnBrk="0" hangingPunct="1"/>
            <a:r>
              <a:rPr lang="ar-SA" dirty="0" smtClean="0"/>
              <a:t>الأنواع</a:t>
            </a:r>
            <a:r>
              <a:rPr lang="ar-SA" baseline="0" dirty="0" smtClean="0"/>
              <a:t> المضمنة</a:t>
            </a:r>
            <a:r>
              <a:rPr lang="en-US" baseline="0" dirty="0" smtClean="0"/>
              <a:t> </a:t>
            </a:r>
            <a:r>
              <a:rPr lang="ar-SA" baseline="0" dirty="0" smtClean="0"/>
              <a:t>هي:</a:t>
            </a:r>
            <a:br>
              <a:rPr lang="ar-SA" baseline="0" dirty="0" smtClean="0"/>
            </a:br>
            <a:r>
              <a:rPr lang="ar-SA" baseline="0" dirty="0" smtClean="0"/>
              <a:t/>
            </a:r>
            <a:br>
              <a:rPr lang="ar-SA" baseline="0" dirty="0" smtClean="0"/>
            </a:br>
            <a:r>
              <a:rPr lang="ar-SA" baseline="0" dirty="0" smtClean="0"/>
              <a:t>ال</a:t>
            </a:r>
            <a:r>
              <a:rPr lang="en-US" baseline="0" dirty="0" smtClean="0"/>
              <a:t>object</a:t>
            </a:r>
            <a:r>
              <a:rPr lang="ar-SA" baseline="0" dirty="0" smtClean="0"/>
              <a:t> والذي استعرضناه سابقا</a:t>
            </a:r>
          </a:p>
          <a:p>
            <a:pPr marL="0" algn="r" defTabSz="914400" rtl="1" eaLnBrk="1" latinLnBrk="0" hangingPunct="1"/>
            <a:r>
              <a:rPr lang="en-US" baseline="0" dirty="0" smtClean="0"/>
              <a:t>Array</a:t>
            </a:r>
            <a:r>
              <a:rPr lang="ar-SA" baseline="0" dirty="0" smtClean="0"/>
              <a:t> أو مصفوفة منظمة متسلسلة رقميا</a:t>
            </a:r>
          </a:p>
          <a:p>
            <a:pPr marL="0" algn="r" defTabSz="914400" rtl="1" eaLnBrk="1" latinLnBrk="0" hangingPunct="1"/>
            <a:r>
              <a:rPr lang="en-US" baseline="0" dirty="0" smtClean="0"/>
              <a:t>Date</a:t>
            </a:r>
            <a:r>
              <a:rPr lang="ar-SA" baseline="0" dirty="0" smtClean="0"/>
              <a:t> ويحتوي على التاريخ والوقت</a:t>
            </a:r>
          </a:p>
          <a:p>
            <a:pPr marL="0" algn="r" defTabSz="914400" rtl="1" eaLnBrk="1" latinLnBrk="0" hangingPunct="1"/>
            <a:r>
              <a:rPr lang="en-US" baseline="0" dirty="0" smtClean="0"/>
              <a:t>Error</a:t>
            </a:r>
            <a:r>
              <a:rPr lang="ar-SA" baseline="0" dirty="0" smtClean="0"/>
              <a:t> أو خطأ اثناء التشغيل (هناك أنواع</a:t>
            </a:r>
            <a:r>
              <a:rPr lang="en-US" baseline="0" dirty="0" smtClean="0"/>
              <a:t>error </a:t>
            </a:r>
            <a:r>
              <a:rPr lang="ar-SA" baseline="0" dirty="0" smtClean="0"/>
              <a:t> مختصة أكثر)</a:t>
            </a:r>
          </a:p>
          <a:p>
            <a:pPr marL="0" algn="r" defTabSz="914400" rtl="1" eaLnBrk="1" latinLnBrk="0" hangingPunct="1"/>
            <a:r>
              <a:rPr lang="en-US" baseline="0" dirty="0" smtClean="0"/>
              <a:t>Function</a:t>
            </a:r>
            <a:r>
              <a:rPr lang="ar-SA" baseline="0" dirty="0" smtClean="0"/>
              <a:t> أو دالة </a:t>
            </a:r>
          </a:p>
          <a:p>
            <a:pPr marL="0" algn="r" defTabSz="914400" rtl="1" eaLnBrk="1" latinLnBrk="0" hangingPunct="1"/>
            <a:r>
              <a:rPr lang="en-US" baseline="0" dirty="0" err="1" smtClean="0"/>
              <a:t>RegExp</a:t>
            </a:r>
            <a:r>
              <a:rPr lang="ar-SA" baseline="0" dirty="0" smtClean="0"/>
              <a:t> أو </a:t>
            </a:r>
            <a:r>
              <a:rPr lang="ar-SA" baseline="0" dirty="0" err="1" smtClean="0"/>
              <a:t>تعبيرعادي</a:t>
            </a:r>
            <a:endParaRPr lang="en-US" dirty="0" smtClean="0"/>
          </a:p>
        </p:txBody>
      </p:sp>
      <p:sp>
        <p:nvSpPr>
          <p:cNvPr id="4" name="Slide Number Placeholder 3"/>
          <p:cNvSpPr>
            <a:spLocks noGrp="1"/>
          </p:cNvSpPr>
          <p:nvPr>
            <p:ph type="sldNum" sz="quarter" idx="10"/>
          </p:nvPr>
        </p:nvSpPr>
        <p:spPr/>
        <p:txBody>
          <a:bodyPr/>
          <a:lstStyle/>
          <a:p>
            <a:fld id="{56CC0CF1-5863-0F48-B441-FE3B9705F026}" type="slidenum">
              <a:rPr lang="en-US" smtClean="0"/>
              <a:t>13</a:t>
            </a:fld>
            <a:endParaRPr lang="en-US"/>
          </a:p>
        </p:txBody>
      </p:sp>
    </p:spTree>
    <p:extLst>
      <p:ext uri="{BB962C8B-B14F-4D97-AF65-F5344CB8AC3E}">
        <p14:creationId xmlns:p14="http://schemas.microsoft.com/office/powerpoint/2010/main" val="133575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إنشاء</a:t>
            </a:r>
            <a:r>
              <a:rPr lang="ar-SA" baseline="0" dirty="0" smtClean="0"/>
              <a:t> </a:t>
            </a:r>
            <a:r>
              <a:rPr lang="ar-SA" dirty="0" smtClean="0"/>
              <a:t>الأنواع المضمنة: </a:t>
            </a:r>
            <a:br>
              <a:rPr lang="ar-SA" dirty="0" smtClean="0"/>
            </a:br>
            <a:r>
              <a:rPr lang="ar-SA" dirty="0" smtClean="0"/>
              <a:t/>
            </a:r>
            <a:br>
              <a:rPr lang="ar-SA" dirty="0" smtClean="0"/>
            </a:br>
            <a:r>
              <a:rPr lang="ar-SA" dirty="0" smtClean="0"/>
              <a:t>تنشأ</a:t>
            </a:r>
            <a:r>
              <a:rPr lang="ar-SA" baseline="0" dirty="0" smtClean="0"/>
              <a:t> الأنواع المضمنة بإضافة </a:t>
            </a:r>
            <a:r>
              <a:rPr lang="en-US" baseline="0" dirty="0" smtClean="0"/>
              <a:t>New</a:t>
            </a:r>
            <a:r>
              <a:rPr lang="ar-SA" baseline="0" dirty="0" smtClean="0"/>
              <a:t> لكل نوع وإضافة </a:t>
            </a:r>
            <a:r>
              <a:rPr lang="en-US" baseline="0" dirty="0" smtClean="0"/>
              <a:t>()</a:t>
            </a:r>
            <a:r>
              <a:rPr lang="ar-SA" baseline="0" dirty="0" smtClean="0"/>
              <a:t> في نهاية الأمر. سنرى الأمثلة في </a:t>
            </a:r>
            <a:r>
              <a:rPr lang="ar-SA" baseline="0" dirty="0" err="1" smtClean="0"/>
              <a:t>السلايد</a:t>
            </a:r>
            <a:r>
              <a:rPr lang="ar-SA" baseline="0" dirty="0" smtClean="0"/>
              <a:t> الاتي: </a:t>
            </a:r>
            <a:endParaRPr lang="en-US" dirty="0" smtClean="0"/>
          </a:p>
        </p:txBody>
      </p:sp>
      <p:sp>
        <p:nvSpPr>
          <p:cNvPr id="4" name="Slide Number Placeholder 3"/>
          <p:cNvSpPr>
            <a:spLocks noGrp="1"/>
          </p:cNvSpPr>
          <p:nvPr>
            <p:ph type="sldNum" sz="quarter" idx="10"/>
          </p:nvPr>
        </p:nvSpPr>
        <p:spPr/>
        <p:txBody>
          <a:bodyPr/>
          <a:lstStyle/>
          <a:p>
            <a:fld id="{56CC0CF1-5863-0F48-B441-FE3B9705F026}" type="slidenum">
              <a:rPr lang="en-US" smtClean="0"/>
              <a:t>14</a:t>
            </a:fld>
            <a:endParaRPr lang="en-US"/>
          </a:p>
        </p:txBody>
      </p:sp>
    </p:spTree>
    <p:extLst>
      <p:ext uri="{BB962C8B-B14F-4D97-AF65-F5344CB8AC3E}">
        <p14:creationId xmlns:p14="http://schemas.microsoft.com/office/powerpoint/2010/main" val="145705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الكود يوضح</a:t>
            </a:r>
            <a:r>
              <a:rPr lang="ar-SA" baseline="0" dirty="0" smtClean="0"/>
              <a:t> كيفية إنشاء كل نوع من الأنواع المضمنة.</a:t>
            </a:r>
            <a:endParaRPr lang="en-US" dirty="0" smtClean="0"/>
          </a:p>
        </p:txBody>
      </p:sp>
      <p:sp>
        <p:nvSpPr>
          <p:cNvPr id="4" name="Slide Number Placeholder 3"/>
          <p:cNvSpPr>
            <a:spLocks noGrp="1"/>
          </p:cNvSpPr>
          <p:nvPr>
            <p:ph type="sldNum" sz="quarter" idx="10"/>
          </p:nvPr>
        </p:nvSpPr>
        <p:spPr/>
        <p:txBody>
          <a:bodyPr/>
          <a:lstStyle/>
          <a:p>
            <a:fld id="{56CC0CF1-5863-0F48-B441-FE3B9705F026}" type="slidenum">
              <a:rPr lang="en-US" smtClean="0"/>
              <a:t>15</a:t>
            </a:fld>
            <a:endParaRPr lang="en-US"/>
          </a:p>
        </p:txBody>
      </p:sp>
    </p:spTree>
    <p:extLst>
      <p:ext uri="{BB962C8B-B14F-4D97-AF65-F5344CB8AC3E}">
        <p14:creationId xmlns:p14="http://schemas.microsoft.com/office/powerpoint/2010/main" val="54764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العديد من أنواع المراجع المضمنة لها أشكال حرفية أو </a:t>
            </a:r>
            <a:r>
              <a:rPr lang="en-US" dirty="0" smtClean="0"/>
              <a:t>literal</a:t>
            </a:r>
            <a:r>
              <a:rPr lang="ar-SA" dirty="0" smtClean="0"/>
              <a:t>. الصيغة الحرفية هي بناء الجملة الذي يسمح لك بتحديد قيمة مرجعية دون إنشاء </a:t>
            </a:r>
            <a:r>
              <a:rPr lang="en-US" dirty="0" smtClean="0"/>
              <a:t> object</a:t>
            </a:r>
            <a:r>
              <a:rPr lang="ar-SA" dirty="0" smtClean="0"/>
              <a:t>بشكل صريح ، باستخدام عامل  </a:t>
            </a:r>
            <a:r>
              <a:rPr lang="en-US" dirty="0" smtClean="0"/>
              <a:t> new </a:t>
            </a:r>
            <a:r>
              <a:rPr lang="en-US" dirty="0" err="1" smtClean="0"/>
              <a:t>oject</a:t>
            </a:r>
            <a:r>
              <a:rPr lang="en-US" dirty="0" smtClean="0"/>
              <a:t>()</a:t>
            </a:r>
            <a:r>
              <a:rPr lang="ar-SA" dirty="0" smtClean="0"/>
              <a:t> ومنشئ ال</a:t>
            </a:r>
            <a:r>
              <a:rPr lang="en-US" dirty="0" smtClean="0"/>
              <a:t>object</a:t>
            </a:r>
            <a:r>
              <a:rPr lang="ar-SA" dirty="0" smtClean="0"/>
              <a:t> كما أشرنا</a:t>
            </a:r>
            <a:r>
              <a:rPr lang="ar-SA" baseline="0" dirty="0" smtClean="0"/>
              <a:t> سابقا.</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16</a:t>
            </a:fld>
            <a:endParaRPr lang="en-US"/>
          </a:p>
        </p:txBody>
      </p:sp>
    </p:spTree>
    <p:extLst>
      <p:ext uri="{BB962C8B-B14F-4D97-AF65-F5344CB8AC3E}">
        <p14:creationId xmlns:p14="http://schemas.microsoft.com/office/powerpoint/2010/main" val="159414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a:t>
            </a:r>
            <a:r>
              <a:rPr lang="en-US" dirty="0" smtClean="0"/>
              <a:t>object</a:t>
            </a:r>
            <a:r>
              <a:rPr lang="ar-SA" dirty="0" smtClean="0"/>
              <a:t> والمصفوف</a:t>
            </a:r>
            <a:r>
              <a:rPr lang="ar-SA" baseline="0" dirty="0" smtClean="0"/>
              <a:t> الحرفية:</a:t>
            </a:r>
            <a:br>
              <a:rPr lang="ar-SA" baseline="0" dirty="0" smtClean="0"/>
            </a:br>
            <a:r>
              <a:rPr lang="ar-SA" baseline="0" dirty="0" smtClean="0"/>
              <a:t/>
            </a:r>
            <a:br>
              <a:rPr lang="ar-SA" baseline="0" dirty="0" smtClean="0"/>
            </a:br>
            <a:r>
              <a:rPr lang="ar-SA" dirty="0" smtClean="0"/>
              <a:t> لإنشاء </a:t>
            </a:r>
            <a:r>
              <a:rPr lang="en-US" dirty="0" smtClean="0"/>
              <a:t> object</a:t>
            </a:r>
            <a:r>
              <a:rPr lang="ar-SA" dirty="0" smtClean="0"/>
              <a:t>بصيغة حرفية</a:t>
            </a:r>
            <a:r>
              <a:rPr lang="ar-SA" baseline="0" dirty="0" smtClean="0"/>
              <a:t> أو </a:t>
            </a:r>
            <a:r>
              <a:rPr lang="en-US" baseline="0" dirty="0" smtClean="0"/>
              <a:t>literal</a:t>
            </a:r>
            <a:r>
              <a:rPr lang="ar-SA" dirty="0" smtClean="0"/>
              <a:t>، يمكنك تحديد خصائص </a:t>
            </a:r>
            <a:r>
              <a:rPr lang="en-US" dirty="0" smtClean="0"/>
              <a:t>object</a:t>
            </a:r>
            <a:r>
              <a:rPr lang="ar-SA" dirty="0" smtClean="0"/>
              <a:t> جديد داخل الأقواس. تتكون الخصائص من معرّف أو سلسلة ونقطتين وقيمة مع خصائص متعددة مفصولة بفاصلات. الكود</a:t>
            </a:r>
            <a:r>
              <a:rPr lang="ar-SA" baseline="0" dirty="0" smtClean="0"/>
              <a:t> يوضح ذلك:</a:t>
            </a:r>
            <a:br>
              <a:rPr lang="ar-SA" baseline="0" dirty="0" smtClean="0"/>
            </a:br>
            <a:r>
              <a:rPr lang="ar-SA" baseline="0" dirty="0" smtClean="0"/>
              <a:t/>
            </a:r>
            <a:br>
              <a:rPr lang="ar-SA" baseline="0" dirty="0" smtClean="0"/>
            </a:b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17</a:t>
            </a:fld>
            <a:endParaRPr lang="en-US"/>
          </a:p>
        </p:txBody>
      </p:sp>
    </p:spTree>
    <p:extLst>
      <p:ext uri="{BB962C8B-B14F-4D97-AF65-F5344CB8AC3E}">
        <p14:creationId xmlns:p14="http://schemas.microsoft.com/office/powerpoint/2010/main" val="99255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baseline="0" dirty="0" smtClean="0"/>
              <a:t/>
            </a:r>
            <a:br>
              <a:rPr lang="ar-SA" baseline="0" dirty="0" smtClean="0"/>
            </a:br>
            <a:r>
              <a:rPr lang="ar-SA" dirty="0" smtClean="0"/>
              <a:t>يمكنك أيضًا استخدام </a:t>
            </a:r>
            <a:r>
              <a:rPr lang="en-US" dirty="0" smtClean="0"/>
              <a:t>string</a:t>
            </a:r>
            <a:r>
              <a:rPr lang="ar-SA" baseline="0" dirty="0" smtClean="0"/>
              <a:t> </a:t>
            </a:r>
            <a:r>
              <a:rPr lang="ar-SA" dirty="0" smtClean="0"/>
              <a:t>كأسماء خصائص ، وهو أمر مفيد عندما تريد أن يحتوي اسم الخاصية على مسافات أو أحرف خاصة أخرى</a:t>
            </a:r>
            <a:r>
              <a:rPr lang="en-US" baseline="0" dirty="0" smtClean="0"/>
              <a:t> </a:t>
            </a:r>
            <a:r>
              <a:rPr lang="ar-SA" baseline="0" dirty="0" smtClean="0"/>
              <a:t>كما موضح في الكود:</a:t>
            </a:r>
            <a:endParaRPr lang="en-US" baseline="0" dirty="0" smtClean="0"/>
          </a:p>
          <a:p>
            <a:pPr marL="0" algn="r" defTabSz="914400" rtl="1" eaLnBrk="1" latinLnBrk="0" hangingPunct="1"/>
            <a:endParaRPr lang="en-US" baseline="0" dirty="0" smtClean="0"/>
          </a:p>
          <a:p>
            <a:pPr marL="0" algn="r" defTabSz="914400" rtl="1" eaLnBrk="1" latinLnBrk="0" hangingPunct="1"/>
            <a:r>
              <a:rPr lang="ar-SA" dirty="0" smtClean="0"/>
              <a:t>"استخدام </a:t>
            </a:r>
            <a:r>
              <a:rPr lang="en-US" dirty="0" smtClean="0"/>
              <a:t> object</a:t>
            </a:r>
            <a:r>
              <a:rPr lang="ar-SA" dirty="0" smtClean="0"/>
              <a:t>حرفي لا يستدعي  </a:t>
            </a:r>
            <a:r>
              <a:rPr lang="en-US" dirty="0" smtClean="0"/>
              <a:t> .new</a:t>
            </a:r>
            <a:r>
              <a:rPr lang="en-US" baseline="0" dirty="0" smtClean="0"/>
              <a:t> object()</a:t>
            </a:r>
            <a:r>
              <a:rPr lang="ar-SA" dirty="0" smtClean="0"/>
              <a:t>بدلاً من ذلك ، يتبع محرك </a:t>
            </a:r>
            <a:r>
              <a:rPr lang="ar-SA" dirty="0" err="1" smtClean="0"/>
              <a:t>JavaScript</a:t>
            </a:r>
            <a:r>
              <a:rPr lang="ar-SA" dirty="0" smtClean="0"/>
              <a:t> نفس الخطوات التي يتبعها عند استخدام </a:t>
            </a:r>
            <a:r>
              <a:rPr lang="en-US" dirty="0" smtClean="0"/>
              <a:t> new</a:t>
            </a:r>
            <a:r>
              <a:rPr lang="en-US" baseline="0" dirty="0" smtClean="0"/>
              <a:t> object()</a:t>
            </a:r>
            <a:r>
              <a:rPr lang="ar-SA" dirty="0" smtClean="0"/>
              <a:t>دون استدعاء المُنشئ فعليًا. هذا صحيح لجميع المراجع الحرفية. "</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18</a:t>
            </a:fld>
            <a:endParaRPr lang="en-US"/>
          </a:p>
        </p:txBody>
      </p:sp>
    </p:spTree>
    <p:extLst>
      <p:ext uri="{BB962C8B-B14F-4D97-AF65-F5344CB8AC3E}">
        <p14:creationId xmlns:p14="http://schemas.microsoft.com/office/powerpoint/2010/main" val="107727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الوصول</a:t>
            </a:r>
            <a:r>
              <a:rPr lang="ar-SA" baseline="0" dirty="0" smtClean="0"/>
              <a:t> الى الخصائص:</a:t>
            </a:r>
            <a:br>
              <a:rPr lang="ar-SA" baseline="0" dirty="0" smtClean="0"/>
            </a:br>
            <a:r>
              <a:rPr lang="ar-SA" baseline="0" dirty="0" smtClean="0"/>
              <a:t/>
            </a:r>
            <a:br>
              <a:rPr lang="ar-SA" baseline="0" dirty="0" smtClean="0"/>
            </a:br>
            <a:r>
              <a:rPr lang="ar-SA" dirty="0" smtClean="0"/>
              <a:t>الخصائص هي أزواج اسم / قيمة مخزنة في </a:t>
            </a:r>
            <a:r>
              <a:rPr lang="en-US" dirty="0" smtClean="0"/>
              <a:t>object</a:t>
            </a:r>
            <a:r>
              <a:rPr lang="ar-SA" dirty="0" smtClean="0"/>
              <a:t>. تدوين النقاط هو الطريقة الأكثر شيوعًا للوصول إلى الخصائص في </a:t>
            </a:r>
            <a:r>
              <a:rPr lang="ar-SA" dirty="0" err="1" smtClean="0"/>
              <a:t>JavaScript</a:t>
            </a:r>
            <a:r>
              <a:rPr lang="ar-SA" dirty="0" smtClean="0"/>
              <a:t> (كما هو الحال في العديد من اللغات الموجهة </a:t>
            </a:r>
            <a:r>
              <a:rPr lang="ar-SA" dirty="0" err="1" smtClean="0"/>
              <a:t>لل</a:t>
            </a:r>
            <a:r>
              <a:rPr lang="en-US" dirty="0" smtClean="0"/>
              <a:t>objects</a:t>
            </a:r>
            <a:r>
              <a:rPr lang="ar-SA" dirty="0" smtClean="0"/>
              <a:t>) ، ولكن يمكنك أيضًا الوصول إلى خصائص </a:t>
            </a:r>
            <a:r>
              <a:rPr lang="en-US" dirty="0" err="1" smtClean="0"/>
              <a:t>ojects</a:t>
            </a:r>
            <a:r>
              <a:rPr lang="en-US" dirty="0" smtClean="0"/>
              <a:t> </a:t>
            </a:r>
            <a:r>
              <a:rPr lang="ar-SA" dirty="0" err="1" smtClean="0"/>
              <a:t>JavaScript</a:t>
            </a:r>
            <a:r>
              <a:rPr lang="ar-SA" dirty="0" smtClean="0"/>
              <a:t> باستخدام تدوين القوس مع سلسلة.</a:t>
            </a:r>
            <a:r>
              <a:rPr lang="en-US" dirty="0" smtClean="0"/>
              <a:t> </a:t>
            </a:r>
            <a:br>
              <a:rPr lang="en-US" dirty="0" smtClean="0"/>
            </a:br>
            <a:endParaRPr lang="en-US" dirty="0" smtClean="0"/>
          </a:p>
          <a:p>
            <a:pPr marL="0" algn="r" defTabSz="914400" rtl="1" eaLnBrk="1" latinLnBrk="0" hangingPunct="1"/>
            <a:r>
              <a:rPr lang="ar-SA" dirty="0" smtClean="0"/>
              <a:t>الكو</a:t>
            </a:r>
            <a:r>
              <a:rPr lang="ar-SA" baseline="0" dirty="0" smtClean="0"/>
              <a:t>د الأول يوضح ال</a:t>
            </a:r>
            <a:r>
              <a:rPr lang="en-US" baseline="0" dirty="0" smtClean="0"/>
              <a:t>dot notation</a:t>
            </a:r>
            <a:r>
              <a:rPr lang="ar-SA" baseline="0" dirty="0" smtClean="0"/>
              <a:t> باستخدام النقطة:</a:t>
            </a:r>
            <a:br>
              <a:rPr lang="ar-SA" baseline="0" dirty="0" smtClean="0"/>
            </a:br>
            <a:r>
              <a:rPr lang="ar-SA" baseline="0" dirty="0" smtClean="0"/>
              <a:t/>
            </a:r>
            <a:br>
              <a:rPr lang="ar-SA" baseline="0" dirty="0" smtClean="0"/>
            </a:br>
            <a:r>
              <a:rPr lang="ar-SA" baseline="0" dirty="0" smtClean="0"/>
              <a:t>الكود الثاني يوضح ال</a:t>
            </a:r>
            <a:r>
              <a:rPr lang="en-US" baseline="0" dirty="0" smtClean="0"/>
              <a:t>bracket notation</a:t>
            </a:r>
            <a:r>
              <a:rPr lang="ar-SA" baseline="0" dirty="0" smtClean="0"/>
              <a:t> باستخدام الأقواس:</a:t>
            </a:r>
          </a:p>
        </p:txBody>
      </p:sp>
      <p:sp>
        <p:nvSpPr>
          <p:cNvPr id="4" name="Slide Number Placeholder 3"/>
          <p:cNvSpPr>
            <a:spLocks noGrp="1"/>
          </p:cNvSpPr>
          <p:nvPr>
            <p:ph type="sldNum" sz="quarter" idx="10"/>
          </p:nvPr>
        </p:nvSpPr>
        <p:spPr/>
        <p:txBody>
          <a:bodyPr/>
          <a:lstStyle/>
          <a:p>
            <a:fld id="{56CC0CF1-5863-0F48-B441-FE3B9705F026}" type="slidenum">
              <a:rPr lang="en-US" smtClean="0"/>
              <a:t>19</a:t>
            </a:fld>
            <a:endParaRPr lang="en-US"/>
          </a:p>
        </p:txBody>
      </p:sp>
    </p:spTree>
    <p:extLst>
      <p:ext uri="{BB962C8B-B14F-4D97-AF65-F5344CB8AC3E}">
        <p14:creationId xmlns:p14="http://schemas.microsoft.com/office/powerpoint/2010/main" val="106886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a:t>
            </a:r>
            <a:r>
              <a:rPr lang="en-US" dirty="0" smtClean="0"/>
              <a:t>Primitive</a:t>
            </a:r>
            <a:r>
              <a:rPr lang="en-US" baseline="0" dirty="0" smtClean="0"/>
              <a:t> Types</a:t>
            </a:r>
            <a:r>
              <a:rPr lang="ar-SA" baseline="0" dirty="0" smtClean="0"/>
              <a:t> تُخزن كبيانات بدائية في الذاكرة. بعكس اللغات الأخرى التي تُخزن ال </a:t>
            </a:r>
            <a:r>
              <a:rPr lang="en-US" baseline="0" dirty="0" smtClean="0"/>
              <a:t>Primitive Types</a:t>
            </a:r>
            <a:r>
              <a:rPr lang="ar-SA" baseline="0" dirty="0" smtClean="0"/>
              <a:t> في ما يسمى ال</a:t>
            </a:r>
            <a:r>
              <a:rPr lang="en-US" baseline="0" dirty="0" smtClean="0"/>
              <a:t>Stack</a:t>
            </a:r>
            <a:r>
              <a:rPr lang="ar-SA" baseline="0" dirty="0" smtClean="0"/>
              <a:t> </a:t>
            </a:r>
            <a:r>
              <a:rPr lang="en-US" baseline="0" dirty="0" err="1" smtClean="0"/>
              <a:t>ف</a:t>
            </a:r>
            <a:r>
              <a:rPr lang="ar-SA" baseline="0" dirty="0" smtClean="0"/>
              <a:t>إن لغة </a:t>
            </a:r>
            <a:r>
              <a:rPr lang="en-US" baseline="0" dirty="0" smtClean="0"/>
              <a:t>JavaScript</a:t>
            </a:r>
            <a:r>
              <a:rPr lang="ar-SA" baseline="0" dirty="0" smtClean="0"/>
              <a:t> تُخزن مباشرة على المُتغير. </a:t>
            </a:r>
            <a:br>
              <a:rPr lang="ar-SA" baseline="0" dirty="0" smtClean="0"/>
            </a:br>
            <a:r>
              <a:rPr lang="ar-SA" baseline="0" dirty="0" smtClean="0"/>
              <a:t/>
            </a:r>
            <a:br>
              <a:rPr lang="ar-SA" baseline="0" dirty="0" smtClean="0"/>
            </a:br>
            <a:r>
              <a:rPr lang="ar-SA" baseline="0" dirty="0" smtClean="0"/>
              <a:t>تُساعد لغة ال</a:t>
            </a:r>
            <a:r>
              <a:rPr lang="en-US" baseline="0" dirty="0" smtClean="0"/>
              <a:t>JavaScript</a:t>
            </a:r>
            <a:r>
              <a:rPr lang="ar-SA" baseline="0" dirty="0" smtClean="0"/>
              <a:t> المبرمجين بتمكينهم من استخدام </a:t>
            </a:r>
            <a:r>
              <a:rPr lang="en-US" baseline="0" dirty="0" smtClean="0"/>
              <a:t>Primitive Types </a:t>
            </a:r>
            <a:r>
              <a:rPr lang="ar-SA" baseline="0" dirty="0" smtClean="0"/>
              <a:t> و </a:t>
            </a:r>
            <a:r>
              <a:rPr lang="en-US" baseline="0" dirty="0" smtClean="0"/>
              <a:t>Reference Types</a:t>
            </a:r>
            <a:r>
              <a:rPr lang="ar-SA" baseline="0" dirty="0" smtClean="0"/>
              <a:t> بنفس الكفية لتوفر بيئة برمجة متسقة.</a:t>
            </a:r>
          </a:p>
          <a:p>
            <a:pPr marL="0" algn="r" defTabSz="914400" rtl="1" eaLnBrk="1" latinLnBrk="0" hangingPunct="1"/>
            <a:endParaRPr lang="ar-SA" baseline="0" dirty="0" smtClean="0"/>
          </a:p>
          <a:p>
            <a:pPr marL="0" algn="r" defTabSz="914400" rtl="1" eaLnBrk="1" latinLnBrk="0" hangingPunct="1"/>
            <a:r>
              <a:rPr lang="ar-SA" baseline="0" dirty="0" smtClean="0"/>
              <a:t>هناك خمس أنواع من ال </a:t>
            </a:r>
            <a:r>
              <a:rPr lang="en-US" baseline="0" dirty="0" smtClean="0"/>
              <a:t>Primitive Types</a:t>
            </a:r>
            <a:r>
              <a:rPr lang="ar-SA" baseline="0" dirty="0" smtClean="0"/>
              <a:t> </a:t>
            </a:r>
            <a:endParaRPr lang="en-US" baseline="0" dirty="0" smtClean="0"/>
          </a:p>
          <a:p>
            <a:pPr marL="0" algn="r" defTabSz="914400" rtl="1" eaLnBrk="1" latinLnBrk="0" hangingPunct="1"/>
            <a:endParaRPr lang="en-US" baseline="0" dirty="0" smtClean="0"/>
          </a:p>
          <a:p>
            <a:pPr marL="228600" indent="-228600" algn="r" defTabSz="914400" rtl="1" eaLnBrk="1" latinLnBrk="0" hangingPunct="1">
              <a:buAutoNum type="arabicPeriod"/>
            </a:pPr>
            <a:r>
              <a:rPr lang="en-US" baseline="0" dirty="0" smtClean="0"/>
              <a:t>Boolean</a:t>
            </a:r>
            <a:r>
              <a:rPr lang="ar-SA" baseline="0" dirty="0" smtClean="0"/>
              <a:t> أو قيمة منطقية</a:t>
            </a:r>
          </a:p>
          <a:p>
            <a:pPr marL="228600" indent="-228600" algn="r" defTabSz="914400" rtl="1" eaLnBrk="1" latinLnBrk="0" hangingPunct="1">
              <a:buAutoNum type="arabicPeriod"/>
            </a:pPr>
            <a:r>
              <a:rPr lang="en-US" baseline="0" dirty="0" smtClean="0"/>
              <a:t>Number</a:t>
            </a:r>
            <a:r>
              <a:rPr lang="ar-SA" baseline="0" dirty="0" smtClean="0"/>
              <a:t> أو رقم</a:t>
            </a:r>
          </a:p>
          <a:p>
            <a:pPr marL="228600" indent="-228600" algn="r" defTabSz="914400" rtl="1" eaLnBrk="1" latinLnBrk="0" hangingPunct="1">
              <a:buAutoNum type="arabicPeriod"/>
            </a:pPr>
            <a:r>
              <a:rPr lang="en-US" baseline="0" dirty="0" smtClean="0"/>
              <a:t>String</a:t>
            </a:r>
            <a:r>
              <a:rPr lang="ar-SA" baseline="0" dirty="0" smtClean="0"/>
              <a:t> أو السلسلة</a:t>
            </a:r>
          </a:p>
          <a:p>
            <a:pPr marL="228600" indent="-228600" algn="r" defTabSz="914400" rtl="1" eaLnBrk="1" latinLnBrk="0" hangingPunct="1">
              <a:buAutoNum type="arabicPeriod"/>
            </a:pPr>
            <a:r>
              <a:rPr lang="en-US" baseline="0" dirty="0" smtClean="0"/>
              <a:t>Null</a:t>
            </a:r>
            <a:r>
              <a:rPr lang="ar-SA" baseline="0" dirty="0" smtClean="0"/>
              <a:t> أو فارغ</a:t>
            </a:r>
          </a:p>
          <a:p>
            <a:pPr marL="228600" indent="-228600" algn="r" defTabSz="914400" rtl="1" eaLnBrk="1" latinLnBrk="0" hangingPunct="1">
              <a:buAutoNum type="arabicPeriod"/>
            </a:pPr>
            <a:r>
              <a:rPr lang="en-US" baseline="0" dirty="0" smtClean="0"/>
              <a:t>Undefined</a:t>
            </a:r>
            <a:r>
              <a:rPr lang="ar-SA" baseline="0" dirty="0" smtClean="0"/>
              <a:t> أو غير محدد</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2</a:t>
            </a:fld>
            <a:endParaRPr lang="en-US"/>
          </a:p>
        </p:txBody>
      </p:sp>
    </p:spTree>
    <p:extLst>
      <p:ext uri="{BB962C8B-B14F-4D97-AF65-F5344CB8AC3E}">
        <p14:creationId xmlns:p14="http://schemas.microsoft.com/office/powerpoint/2010/main" val="1071025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تحديد أنواع ال</a:t>
            </a:r>
            <a:r>
              <a:rPr lang="ar-SA" baseline="0" dirty="0" smtClean="0"/>
              <a:t> </a:t>
            </a:r>
            <a:r>
              <a:rPr lang="en-US" baseline="0" dirty="0" smtClean="0"/>
              <a:t>reference types</a:t>
            </a:r>
            <a:r>
              <a:rPr lang="ar-SA" dirty="0" smtClean="0"/>
              <a:t>:</a:t>
            </a:r>
            <a:r>
              <a:rPr lang="en-US" dirty="0" smtClean="0"/>
              <a:t/>
            </a:r>
            <a:br>
              <a:rPr lang="en-US" dirty="0" smtClean="0"/>
            </a:br>
            <a:endParaRPr lang="en-US" dirty="0" smtClean="0"/>
          </a:p>
          <a:p>
            <a:pPr marL="0" algn="r" defTabSz="914400" rtl="1" eaLnBrk="1" latinLnBrk="0" hangingPunct="1"/>
            <a:r>
              <a:rPr lang="ar-SA" dirty="0" smtClean="0"/>
              <a:t>الدالة</a:t>
            </a:r>
            <a:r>
              <a:rPr lang="ar-SA" baseline="0" dirty="0" smtClean="0"/>
              <a:t> أو ال</a:t>
            </a:r>
            <a:r>
              <a:rPr lang="en-US" baseline="0" dirty="0" smtClean="0"/>
              <a:t>function</a:t>
            </a:r>
            <a:r>
              <a:rPr lang="ar-SA" dirty="0" smtClean="0"/>
              <a:t> هي أسهل نوع مرجعي يمكن تحديده لأنه عندما تستخدم عامل التشغيل </a:t>
            </a:r>
            <a:r>
              <a:rPr lang="ar-SA" dirty="0" err="1" smtClean="0"/>
              <a:t>typeof</a:t>
            </a:r>
            <a:r>
              <a:rPr lang="ar-SA" dirty="0" smtClean="0"/>
              <a:t> في إحدى الدوال، يجب على المشغل إرجاع "</a:t>
            </a:r>
            <a:r>
              <a:rPr lang="ar-SA" dirty="0" err="1" smtClean="0"/>
              <a:t>function</a:t>
            </a:r>
            <a:r>
              <a:rPr lang="ar-SA" dirty="0" smtClean="0"/>
              <a:t>”</a:t>
            </a:r>
            <a:r>
              <a:rPr lang="en-US" baseline="0" dirty="0" smtClean="0"/>
              <a:t> </a:t>
            </a:r>
            <a:r>
              <a:rPr lang="ar-SA" baseline="0" dirty="0" smtClean="0"/>
              <a:t> كما مبين في الكود للدالة </a:t>
            </a:r>
            <a:r>
              <a:rPr lang="en-US" baseline="0" dirty="0" smtClean="0"/>
              <a:t>slop</a:t>
            </a:r>
            <a:r>
              <a:rPr lang="ar-SA" baseline="0" dirty="0" smtClean="0"/>
              <a:t>:</a:t>
            </a:r>
          </a:p>
        </p:txBody>
      </p:sp>
      <p:sp>
        <p:nvSpPr>
          <p:cNvPr id="4" name="Slide Number Placeholder 3"/>
          <p:cNvSpPr>
            <a:spLocks noGrp="1"/>
          </p:cNvSpPr>
          <p:nvPr>
            <p:ph type="sldNum" sz="quarter" idx="10"/>
          </p:nvPr>
        </p:nvSpPr>
        <p:spPr/>
        <p:txBody>
          <a:bodyPr/>
          <a:lstStyle/>
          <a:p>
            <a:fld id="{56CC0CF1-5863-0F48-B441-FE3B9705F026}" type="slidenum">
              <a:rPr lang="en-US" smtClean="0"/>
              <a:t>20</a:t>
            </a:fld>
            <a:endParaRPr lang="en-US"/>
          </a:p>
        </p:txBody>
      </p:sp>
    </p:spTree>
    <p:extLst>
      <p:ext uri="{BB962C8B-B14F-4D97-AF65-F5344CB8AC3E}">
        <p14:creationId xmlns:p14="http://schemas.microsoft.com/office/powerpoint/2010/main" val="1184089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أنواع الغلاف البدائية:</a:t>
            </a:r>
          </a:p>
          <a:p>
            <a:pPr marL="0" algn="r" defTabSz="914400" rtl="1" eaLnBrk="1" latinLnBrk="0" hangingPunct="1"/>
            <a:endParaRPr lang="ar-SA" dirty="0" smtClean="0"/>
          </a:p>
          <a:p>
            <a:pPr marL="0" algn="r" defTabSz="914400" rtl="1" eaLnBrk="1" latinLnBrk="0" hangingPunct="1"/>
            <a:r>
              <a:rPr lang="ar-SA" dirty="0" smtClean="0"/>
              <a:t> ربما يكون أحد أكثر الأجزاء المعقدة في </a:t>
            </a:r>
            <a:r>
              <a:rPr lang="ar-SA" dirty="0" err="1" smtClean="0"/>
              <a:t>JavaScript</a:t>
            </a:r>
            <a:r>
              <a:rPr lang="ar-SA" dirty="0" smtClean="0"/>
              <a:t> هو مفهوم أنواع الغلاف البدائية. هناك ثلاثة أنواع أغلفة أولية (سلسلة ، ورقم ، ومنطقية). توجد أنواع المراجع الخاصة هذه لجعل العمل مع القيم الأولية سهلاً مثل العمل مع ال</a:t>
            </a:r>
            <a:r>
              <a:rPr lang="en-US" dirty="0" smtClean="0"/>
              <a:t>object</a:t>
            </a:r>
            <a:r>
              <a:rPr lang="ar-SA" dirty="0" smtClean="0"/>
              <a:t>. (سيكون الأمر محيرًا للغاية إذا كان عليك استخدام صيغة مختلفة أو التبديل إلى أسلوب إجرائي فقط للحصول على سلسلة فرعية من النص.)</a:t>
            </a:r>
            <a:endParaRPr lang="en-US" dirty="0" smtClean="0"/>
          </a:p>
          <a:p>
            <a:pPr marL="0" algn="r" defTabSz="914400" rtl="1" eaLnBrk="1" latinLnBrk="0" hangingPunct="1"/>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A" dirty="0" smtClean="0"/>
              <a:t>أنواع الغلاف البدائية هي أنواع مرجعية يتم إنشاؤها تلقائيًا خلف الكواليس كلما تمت قراءة السلاسل أو الأرقام أو القيم المنطقية. على سبيل المثال ، في السطر الأول من هذه القائمة ، يتم تعيين قيمة سلسلة أولية للاسم(</a:t>
            </a:r>
            <a:r>
              <a:rPr lang="en-US" dirty="0" smtClean="0"/>
              <a:t> (string</a:t>
            </a:r>
            <a:r>
              <a:rPr lang="ar-SA" dirty="0" smtClean="0"/>
              <a:t>خالد. السطر الثاني يعامل الاسم ككائن ويستدعي</a:t>
            </a:r>
            <a:r>
              <a:rPr lang="en-US" dirty="0" smtClean="0"/>
              <a:t> </a:t>
            </a:r>
            <a:r>
              <a:rPr lang="en-US" sz="1200" kern="1200" dirty="0" err="1" smtClean="0">
                <a:solidFill>
                  <a:schemeClr val="tx1"/>
                </a:solidFill>
                <a:effectLst/>
                <a:latin typeface="+mn-lt"/>
                <a:ea typeface="+mn-ea"/>
                <a:cs typeface="+mn-cs"/>
              </a:rPr>
              <a:t>charAt</a:t>
            </a:r>
            <a:r>
              <a:rPr lang="en-US" sz="1200" kern="1200" dirty="0" smtClean="0">
                <a:solidFill>
                  <a:schemeClr val="tx1"/>
                </a:solidFill>
                <a:effectLst/>
                <a:latin typeface="+mn-lt"/>
                <a:ea typeface="+mn-ea"/>
                <a:cs typeface="+mn-cs"/>
              </a:rPr>
              <a:t>(0) </a:t>
            </a:r>
            <a:r>
              <a:rPr lang="en-US" sz="1200" kern="1200" baseline="0" dirty="0" smtClean="0">
                <a:solidFill>
                  <a:schemeClr val="tx1"/>
                </a:solidFill>
                <a:effectLst/>
                <a:latin typeface="+mn-lt"/>
                <a:ea typeface="+mn-ea"/>
                <a:cs typeface="+mn-cs"/>
              </a:rPr>
              <a:t> </a:t>
            </a:r>
            <a:r>
              <a:rPr lang="ar-SA" dirty="0" smtClean="0"/>
              <a:t>باستخدام تدوين النقطة</a:t>
            </a:r>
            <a:r>
              <a:rPr lang="ar-SA" baseline="0" dirty="0" smtClean="0"/>
              <a:t> أو ال</a:t>
            </a:r>
            <a:r>
              <a:rPr lang="en-US" baseline="0" dirty="0" smtClean="0"/>
              <a:t>Dot Notation</a:t>
            </a:r>
            <a:r>
              <a:rPr lang="ar-SA" baseline="0" dirty="0" smtClean="0"/>
              <a:t>:</a:t>
            </a:r>
            <a:br>
              <a:rPr lang="ar-SA" baseline="0" dirty="0" smtClean="0"/>
            </a:br>
            <a:r>
              <a:rPr lang="ar-SA" baseline="0" dirty="0" smtClean="0"/>
              <a:t/>
            </a:r>
            <a:br>
              <a:rPr lang="ar-SA" baseline="0" dirty="0" smtClean="0"/>
            </a:br>
            <a:r>
              <a:rPr lang="ar-SA" baseline="0" dirty="0" smtClean="0"/>
              <a:t>أما الكود الثاني فهو يوضح ما يحدث خلف الكواليس:</a:t>
            </a:r>
          </a:p>
        </p:txBody>
      </p:sp>
      <p:sp>
        <p:nvSpPr>
          <p:cNvPr id="4" name="Slide Number Placeholder 3"/>
          <p:cNvSpPr>
            <a:spLocks noGrp="1"/>
          </p:cNvSpPr>
          <p:nvPr>
            <p:ph type="sldNum" sz="quarter" idx="10"/>
          </p:nvPr>
        </p:nvSpPr>
        <p:spPr/>
        <p:txBody>
          <a:bodyPr/>
          <a:lstStyle/>
          <a:p>
            <a:fld id="{56CC0CF1-5863-0F48-B441-FE3B9705F026}" type="slidenum">
              <a:rPr lang="en-US" smtClean="0"/>
              <a:t>21</a:t>
            </a:fld>
            <a:endParaRPr lang="en-US"/>
          </a:p>
        </p:txBody>
      </p:sp>
    </p:spTree>
    <p:extLst>
      <p:ext uri="{BB962C8B-B14F-4D97-AF65-F5344CB8AC3E}">
        <p14:creationId xmlns:p14="http://schemas.microsoft.com/office/powerpoint/2010/main" val="72571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هنا</a:t>
            </a:r>
            <a:r>
              <a:rPr lang="ar-SA" baseline="0" dirty="0" smtClean="0"/>
              <a:t> نجد أمثلة عن الأنواع الخمسة </a:t>
            </a:r>
            <a:r>
              <a:rPr lang="ar-SA" baseline="0" dirty="0" err="1" smtClean="0"/>
              <a:t>لل</a:t>
            </a:r>
            <a:r>
              <a:rPr lang="ar-SA" baseline="0" dirty="0" smtClean="0"/>
              <a:t> </a:t>
            </a:r>
            <a:r>
              <a:rPr lang="en-US" baseline="0" dirty="0" smtClean="0"/>
              <a:t>Primitive Types</a:t>
            </a:r>
            <a:r>
              <a:rPr lang="ar-SA" baseline="0" dirty="0" smtClean="0"/>
              <a:t> بداية بال</a:t>
            </a:r>
            <a:r>
              <a:rPr lang="en-US" baseline="0" dirty="0" smtClean="0"/>
              <a:t>Boolean </a:t>
            </a:r>
            <a:r>
              <a:rPr lang="ar-SA" baseline="0" dirty="0" smtClean="0"/>
              <a:t> والذي يكون إما </a:t>
            </a:r>
            <a:r>
              <a:rPr lang="en-US" baseline="0" dirty="0" smtClean="0"/>
              <a:t>True</a:t>
            </a:r>
            <a:r>
              <a:rPr lang="ar-SA" baseline="0" dirty="0" smtClean="0"/>
              <a:t> أو </a:t>
            </a:r>
            <a:r>
              <a:rPr lang="en-US" baseline="0" dirty="0" smtClean="0"/>
              <a:t>False</a:t>
            </a:r>
          </a:p>
          <a:p>
            <a:pPr marL="0" algn="r" defTabSz="914400" rtl="1" eaLnBrk="1" latinLnBrk="0" hangingPunct="1"/>
            <a:r>
              <a:rPr lang="ar-SA" baseline="0" dirty="0" smtClean="0"/>
              <a:t>وال</a:t>
            </a:r>
            <a:r>
              <a:rPr lang="en-US" baseline="0" dirty="0" smtClean="0"/>
              <a:t>Number</a:t>
            </a:r>
            <a:r>
              <a:rPr lang="ar-SA" baseline="0" dirty="0" smtClean="0"/>
              <a:t> الذي يمكن أن يتكون من </a:t>
            </a:r>
            <a:r>
              <a:rPr lang="ar-SA" dirty="0" smtClean="0"/>
              <a:t>أي عدد صحيح أو قيمة</a:t>
            </a:r>
            <a:r>
              <a:rPr lang="ar-SA" baseline="0" dirty="0" smtClean="0"/>
              <a:t> بال</a:t>
            </a:r>
            <a:r>
              <a:rPr lang="ar-SA" dirty="0" smtClean="0"/>
              <a:t>فاصلة العائمة</a:t>
            </a:r>
          </a:p>
          <a:p>
            <a:pPr marL="0" algn="r" defTabSz="914400" rtl="1" eaLnBrk="1" latinLnBrk="0" hangingPunct="1"/>
            <a:r>
              <a:rPr lang="ar-SA" dirty="0" smtClean="0"/>
              <a:t>وال</a:t>
            </a:r>
            <a:r>
              <a:rPr lang="en-US" dirty="0" smtClean="0"/>
              <a:t>string</a:t>
            </a:r>
            <a:r>
              <a:rPr lang="ar-SA" dirty="0" smtClean="0"/>
              <a:t> حرف أو تسلسل أحرف محدد بعلامات اقتباس مفردة أو مزدوجة (لا تحتوي </a:t>
            </a:r>
            <a:r>
              <a:rPr lang="ar-SA" dirty="0" err="1" smtClean="0"/>
              <a:t>JavaScript</a:t>
            </a:r>
            <a:r>
              <a:rPr lang="ar-SA" dirty="0" smtClean="0"/>
              <a:t> على نوع حرف منفصل)</a:t>
            </a:r>
          </a:p>
          <a:p>
            <a:pPr marL="0" algn="r" defTabSz="914400" rtl="1" eaLnBrk="1" latinLnBrk="0" hangingPunct="1"/>
            <a:r>
              <a:rPr lang="ar-SA" dirty="0" smtClean="0"/>
              <a:t>وال</a:t>
            </a:r>
            <a:r>
              <a:rPr lang="en-US" dirty="0" smtClean="0"/>
              <a:t>Null </a:t>
            </a:r>
            <a:r>
              <a:rPr lang="ar-SA" dirty="0" smtClean="0"/>
              <a:t> نوع بدائي له قيمة واحدة فقط ، فارغ أو</a:t>
            </a:r>
            <a:r>
              <a:rPr lang="en-US" baseline="0" dirty="0" smtClean="0"/>
              <a:t> null</a:t>
            </a:r>
          </a:p>
          <a:p>
            <a:pPr marL="0" algn="r" defTabSz="914400" rtl="1" eaLnBrk="1" latinLnBrk="0" hangingPunct="1"/>
            <a:r>
              <a:rPr lang="ar-SA" baseline="0" dirty="0" smtClean="0"/>
              <a:t>وال</a:t>
            </a:r>
            <a:r>
              <a:rPr lang="en-US" baseline="0" dirty="0" smtClean="0"/>
              <a:t> Undefined</a:t>
            </a:r>
            <a:r>
              <a:rPr lang="ar-SA" baseline="0" dirty="0" smtClean="0"/>
              <a:t> وهو </a:t>
            </a:r>
            <a:r>
              <a:rPr lang="ar-SA" dirty="0" smtClean="0"/>
              <a:t>نوع بدائي له قيمة واحدة فقط ، غير محدد (القيمة غير المحددة هي القيمة المخصصة لمتغير لم تتم تهيئته)</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3</a:t>
            </a:fld>
            <a:endParaRPr lang="en-US"/>
          </a:p>
        </p:txBody>
      </p:sp>
    </p:spTree>
    <p:extLst>
      <p:ext uri="{BB962C8B-B14F-4D97-AF65-F5344CB8AC3E}">
        <p14:creationId xmlns:p14="http://schemas.microsoft.com/office/powerpoint/2010/main" val="207558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في </a:t>
            </a:r>
            <a:r>
              <a:rPr lang="ar-SA" dirty="0" err="1" smtClean="0"/>
              <a:t>JavaScript</a:t>
            </a:r>
            <a:r>
              <a:rPr lang="ar-SA" dirty="0" smtClean="0"/>
              <a:t> ، كما هو الحال في العديد من اللغات الأخرى ، يحتوي المتغير الذي يحمل العنصر البدائي مباشرة على القيمة الأولية (بدلاً من مؤشر إلى </a:t>
            </a:r>
            <a:r>
              <a:rPr lang="en-US" smtClean="0"/>
              <a:t>object</a:t>
            </a:r>
            <a:r>
              <a:rPr lang="ar-SA" smtClean="0"/>
              <a:t>). </a:t>
            </a:r>
            <a:r>
              <a:rPr lang="ar-SA" dirty="0" smtClean="0"/>
              <a:t>عندما تقوم بتعيين قيمة أولية لمتغير ، يتم نسخ القيمة إلى هذا المتغير. هذا يعني أنه إذا قمت بتعيين متغير واحد مساو لمتغير آخر ، فسيحصل كل متغير على نسخته الخاصة من البيانات.</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4</a:t>
            </a:fld>
            <a:endParaRPr lang="en-US"/>
          </a:p>
        </p:txBody>
      </p:sp>
    </p:spTree>
    <p:extLst>
      <p:ext uri="{BB962C8B-B14F-4D97-AF65-F5344CB8AC3E}">
        <p14:creationId xmlns:p14="http://schemas.microsoft.com/office/powerpoint/2010/main" val="198248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أفضل طريقة للتعرف على الأنواع الأولية هي باستخدام </a:t>
            </a:r>
            <a:r>
              <a:rPr lang="ar-SA" dirty="0" err="1" smtClean="0"/>
              <a:t>typeof</a:t>
            </a:r>
            <a:r>
              <a:rPr lang="ar-SA" dirty="0" smtClean="0"/>
              <a:t> ، والذي يعمل على أي متغير ويٌخرج</a:t>
            </a:r>
            <a:r>
              <a:rPr lang="en-US" dirty="0" smtClean="0"/>
              <a:t> </a:t>
            </a:r>
            <a:r>
              <a:rPr lang="en-US" baseline="0" dirty="0" smtClean="0"/>
              <a:t>String</a:t>
            </a:r>
            <a:r>
              <a:rPr lang="ar-SA" baseline="0" dirty="0" smtClean="0"/>
              <a:t>ي</a:t>
            </a:r>
            <a:r>
              <a:rPr lang="ar-SA" dirty="0" smtClean="0"/>
              <a:t>شير إلى نوع البيانات. </a:t>
            </a:r>
            <a:r>
              <a:rPr lang="ar-SA" dirty="0" err="1" smtClean="0"/>
              <a:t>typeof</a:t>
            </a:r>
            <a:r>
              <a:rPr lang="ar-SA" dirty="0" smtClean="0"/>
              <a:t> يعمل بشكل جيد مع السلاسل والأرقام والقيم المنطقية والقيم الغير محددة.</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5</a:t>
            </a:fld>
            <a:endParaRPr lang="en-US"/>
          </a:p>
        </p:txBody>
      </p:sp>
    </p:spTree>
    <p:extLst>
      <p:ext uri="{BB962C8B-B14F-4D97-AF65-F5344CB8AC3E}">
        <p14:creationId xmlns:p14="http://schemas.microsoft.com/office/powerpoint/2010/main" val="6097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الجزء الصعب يتضمن النو</a:t>
            </a:r>
            <a:r>
              <a:rPr lang="ar-SA" baseline="0" dirty="0" smtClean="0"/>
              <a:t>ع </a:t>
            </a:r>
            <a:r>
              <a:rPr lang="en-US" dirty="0" smtClean="0"/>
              <a:t>null</a:t>
            </a:r>
            <a:r>
              <a:rPr lang="ar-SA" dirty="0" smtClean="0"/>
              <a:t>.</a:t>
            </a:r>
            <a:endParaRPr lang="en-US" dirty="0" smtClean="0"/>
          </a:p>
          <a:p>
            <a:pPr marL="0" algn="r" defTabSz="914400" rtl="1" eaLnBrk="1" latinLnBrk="0" hangingPunct="1"/>
            <a:r>
              <a:rPr lang="en-US" dirty="0" err="1" smtClean="0"/>
              <a:t>Typeof</a:t>
            </a:r>
            <a:r>
              <a:rPr lang="ar-SA" baseline="0" dirty="0" smtClean="0"/>
              <a:t> للنوع </a:t>
            </a:r>
            <a:r>
              <a:rPr lang="en-US" baseline="0" dirty="0" smtClean="0"/>
              <a:t>null</a:t>
            </a:r>
            <a:r>
              <a:rPr lang="ar-SA" baseline="0" dirty="0" smtClean="0"/>
              <a:t> يُخرج لنا القيمة </a:t>
            </a:r>
            <a:r>
              <a:rPr lang="en-US" baseline="0" dirty="0" smtClean="0"/>
              <a:t> object</a:t>
            </a:r>
            <a:r>
              <a:rPr lang="ar-SA" baseline="0" dirty="0" smtClean="0"/>
              <a:t>وهذا ما حير العديد من المبرمجين.</a:t>
            </a:r>
            <a:br>
              <a:rPr lang="ar-SA" baseline="0" dirty="0" smtClean="0"/>
            </a:br>
            <a:r>
              <a:rPr lang="ar-SA" dirty="0" smtClean="0"/>
              <a:t> في الواقع ، تم الاعتراف بهذا كخطأ من قبل TC</a:t>
            </a:r>
            <a:r>
              <a:rPr lang="en-US" dirty="0" smtClean="0"/>
              <a:t>39</a:t>
            </a:r>
            <a:r>
              <a:rPr lang="ar-SA" dirty="0" smtClean="0"/>
              <a:t> ، اللجنة التي تصمم وتحافظ على </a:t>
            </a:r>
            <a:r>
              <a:rPr lang="ar-SA" dirty="0" err="1" smtClean="0"/>
              <a:t>JavaScript</a:t>
            </a:r>
            <a:r>
              <a:rPr lang="ar-SA" dirty="0" smtClean="0"/>
              <a:t>. يمكنك التفكير في أن القيمة </a:t>
            </a:r>
            <a:r>
              <a:rPr lang="ar-SA" dirty="0" err="1" smtClean="0"/>
              <a:t>null</a:t>
            </a:r>
            <a:r>
              <a:rPr lang="ar-SA" dirty="0" smtClean="0"/>
              <a:t> عبارة عن مؤشر كائن فارغ ، مما يجعل "</a:t>
            </a:r>
            <a:r>
              <a:rPr lang="ar-SA" dirty="0" err="1" smtClean="0"/>
              <a:t>object</a:t>
            </a:r>
            <a:r>
              <a:rPr lang="ar-SA" dirty="0" smtClean="0"/>
              <a:t>" قيمة إرجاع منطقية ، ولكن هذا لا يزال محيرًا.</a:t>
            </a:r>
            <a:endParaRPr lang="en-US" dirty="0" smtClean="0"/>
          </a:p>
          <a:p>
            <a:pPr marL="0" algn="r" defTabSz="914400" rtl="1" eaLnBrk="1" latinLnBrk="0" hangingPunct="1"/>
            <a:r>
              <a:rPr lang="ar-SA" dirty="0" smtClean="0"/>
              <a:t>أفضل طريقة لتحديد ما إذا كانت القيمة خالية هي مقارنتها بالقيمة الخالية مباشرةً ، على النحو المبين</a:t>
            </a:r>
            <a:r>
              <a:rPr lang="ar-SA" baseline="0" dirty="0" smtClean="0"/>
              <a:t> في الكود</a:t>
            </a:r>
            <a:r>
              <a:rPr lang="ar-SA" dirty="0" smtClean="0"/>
              <a:t>:</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6</a:t>
            </a:fld>
            <a:endParaRPr lang="en-US"/>
          </a:p>
        </p:txBody>
      </p:sp>
    </p:spTree>
    <p:extLst>
      <p:ext uri="{BB962C8B-B14F-4D97-AF65-F5344CB8AC3E}">
        <p14:creationId xmlns:p14="http://schemas.microsoft.com/office/powerpoint/2010/main" val="166891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لاحظ أن الكود السابق يستخدم عامل التشغيل الثلاثي يساوي (===) بدلاً من عامل التشغيل ==. والسبب هو أن علا</a:t>
            </a:r>
            <a:r>
              <a:rPr lang="ar-SA" baseline="0" dirty="0" smtClean="0"/>
              <a:t>مة يساوي الثلاثية تقوم </a:t>
            </a:r>
            <a:r>
              <a:rPr lang="ar-SA" dirty="0" smtClean="0"/>
              <a:t>بالمقارنة دون تغيير</a:t>
            </a:r>
            <a:r>
              <a:rPr lang="ar-SA" baseline="0" dirty="0" smtClean="0"/>
              <a:t> </a:t>
            </a:r>
            <a:r>
              <a:rPr lang="ar-SA" dirty="0" smtClean="0"/>
              <a:t>ال</a:t>
            </a:r>
            <a:r>
              <a:rPr lang="en-US" dirty="0" smtClean="0"/>
              <a:t>variable</a:t>
            </a:r>
            <a:r>
              <a:rPr lang="ar-SA" dirty="0" smtClean="0"/>
              <a:t> على نوع آخر.</a:t>
            </a:r>
            <a:br>
              <a:rPr lang="ar-SA" dirty="0" smtClean="0"/>
            </a:br>
            <a:r>
              <a:rPr lang="ar-SA" dirty="0" smtClean="0"/>
              <a:t/>
            </a:r>
            <a:br>
              <a:rPr lang="ar-SA" dirty="0" smtClean="0"/>
            </a:br>
            <a:r>
              <a:rPr lang="ar-SA" dirty="0" smtClean="0"/>
              <a:t>عند استخدام يساوي المزدوجة</a:t>
            </a:r>
            <a:r>
              <a:rPr lang="ar-SA" baseline="0" dirty="0" smtClean="0"/>
              <a:t> (==)</a:t>
            </a:r>
            <a:r>
              <a:rPr lang="ar-SA" dirty="0" smtClean="0"/>
              <a:t>، السلسلة ”</a:t>
            </a:r>
            <a:r>
              <a:rPr lang="en-US" dirty="0" smtClean="0"/>
              <a:t>9</a:t>
            </a:r>
            <a:r>
              <a:rPr lang="ar-SA" dirty="0" smtClean="0"/>
              <a:t>" والرقم </a:t>
            </a:r>
            <a:r>
              <a:rPr lang="en-US" dirty="0" smtClean="0"/>
              <a:t>9</a:t>
            </a:r>
            <a:r>
              <a:rPr lang="ar-SA" dirty="0" smtClean="0"/>
              <a:t> تعتبر متساوية لأن ==</a:t>
            </a:r>
            <a:r>
              <a:rPr lang="ar-SA" baseline="0" dirty="0" smtClean="0"/>
              <a:t> </a:t>
            </a:r>
            <a:r>
              <a:rPr lang="ar-SA" dirty="0" smtClean="0"/>
              <a:t>يحول السلسلة إلى رقم قبل إجراء المقارنة. لا يعتبر عامل التشغيل الثلاثي يساوي هذه القيم متساوية لأنهما نوعان مختلفان. وبالمثل ، عند المقارنة بين القيمة غير المعرَّفة والصفر ، فإن المعادلة المزدوجة تقول أنها متكافئة ، بينما يقول </a:t>
            </a:r>
            <a:r>
              <a:rPr lang="en-US" dirty="0" smtClean="0"/>
              <a:t>===</a:t>
            </a:r>
            <a:r>
              <a:rPr lang="ar-SA" dirty="0" smtClean="0"/>
              <a:t> إنهما غير متساويين. عندما تحاول تحديد القيمة الفارغة ، استخدم علامة يساوي الثلاثية حتى تتمكن من تحديد النوع بشكل صحيح.</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7</a:t>
            </a:fld>
            <a:endParaRPr lang="en-US"/>
          </a:p>
        </p:txBody>
      </p:sp>
    </p:spTree>
    <p:extLst>
      <p:ext uri="{BB962C8B-B14F-4D97-AF65-F5344CB8AC3E}">
        <p14:creationId xmlns:p14="http://schemas.microsoft.com/office/powerpoint/2010/main" val="211222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smtClean="0"/>
              <a:t>لاحظ أن الكود الأنواع البدائية </a:t>
            </a:r>
            <a:r>
              <a:rPr lang="en-US" baseline="0" dirty="0" smtClean="0"/>
              <a:t> </a:t>
            </a:r>
            <a:r>
              <a:rPr lang="ar-SA" baseline="0" dirty="0" smtClean="0"/>
              <a:t>ك</a:t>
            </a:r>
            <a:r>
              <a:rPr lang="ar-SA" dirty="0" smtClean="0"/>
              <a:t>ال</a:t>
            </a:r>
            <a:r>
              <a:rPr lang="en-US" dirty="0" smtClean="0"/>
              <a:t>sting</a:t>
            </a:r>
            <a:r>
              <a:rPr lang="ar-SA" dirty="0" smtClean="0"/>
              <a:t> ، وال</a:t>
            </a:r>
            <a:r>
              <a:rPr lang="en-US" dirty="0" smtClean="0"/>
              <a:t>number</a:t>
            </a:r>
            <a:r>
              <a:rPr lang="ar-SA" dirty="0" smtClean="0"/>
              <a:t> ، و </a:t>
            </a:r>
            <a:r>
              <a:rPr lang="ar-SA" dirty="0" err="1" smtClean="0"/>
              <a:t>Booleans</a:t>
            </a:r>
            <a:r>
              <a:rPr lang="ar-SA" dirty="0" smtClean="0"/>
              <a:t> لها طرق أو</a:t>
            </a:r>
            <a:r>
              <a:rPr lang="ar-SA" baseline="0" dirty="0" smtClean="0"/>
              <a:t> </a:t>
            </a:r>
            <a:r>
              <a:rPr lang="en-US" baseline="0" dirty="0" smtClean="0"/>
              <a:t> methods </a:t>
            </a:r>
            <a:r>
              <a:rPr lang="ar-SA" dirty="0" smtClean="0"/>
              <a:t>لمساعدتنا في التعامل معها</a:t>
            </a:r>
            <a:r>
              <a:rPr lang="ar-SA" baseline="0" dirty="0" smtClean="0"/>
              <a:t> كالأمثلة الموضحة:</a:t>
            </a:r>
            <a:endParaRPr lang="en-US" dirty="0" smtClean="0"/>
          </a:p>
          <a:p>
            <a:pPr marL="0" algn="r" defTabSz="914400" rtl="1" eaLnBrk="1" latinLnBrk="0" hangingPunct="1"/>
            <a:endParaRPr lang="en-US" dirty="0" smtClean="0"/>
          </a:p>
          <a:p>
            <a:pPr marL="0" algn="r" defTabSz="914400" rtl="1" eaLnBrk="1" latinLnBrk="0" hangingPunct="1"/>
            <a:r>
              <a:rPr lang="ar-SA" dirty="0" smtClean="0"/>
              <a:t>على الرغم من أن لديهم </a:t>
            </a:r>
            <a:r>
              <a:rPr lang="en-US" dirty="0" smtClean="0"/>
              <a:t>methods</a:t>
            </a:r>
            <a:r>
              <a:rPr lang="ar-SA" dirty="0" smtClean="0"/>
              <a:t>، فإن القيم البدائية</a:t>
            </a:r>
            <a:r>
              <a:rPr lang="en-US" dirty="0" smtClean="0"/>
              <a:t> </a:t>
            </a:r>
            <a:r>
              <a:rPr lang="ar-SA" baseline="0" dirty="0" smtClean="0"/>
              <a:t>(</a:t>
            </a:r>
            <a:r>
              <a:rPr lang="en-US" baseline="0" dirty="0" smtClean="0"/>
              <a:t>(primitive</a:t>
            </a:r>
            <a:r>
              <a:rPr lang="ar-SA" dirty="0" smtClean="0"/>
              <a:t> ليست </a:t>
            </a:r>
            <a:r>
              <a:rPr lang="en-US" dirty="0" smtClean="0"/>
              <a:t>objects</a:t>
            </a:r>
            <a:r>
              <a:rPr lang="ar-SA" dirty="0" smtClean="0"/>
              <a:t>. ولكن</a:t>
            </a:r>
            <a:r>
              <a:rPr lang="ar-SA" baseline="0" dirty="0" smtClean="0"/>
              <a:t> </a:t>
            </a:r>
            <a:r>
              <a:rPr lang="en-US" baseline="0" dirty="0" smtClean="0"/>
              <a:t> JavaScript</a:t>
            </a:r>
            <a:r>
              <a:rPr lang="ar-SA" dirty="0" smtClean="0"/>
              <a:t>تجعلها تبدو ك</a:t>
            </a:r>
            <a:r>
              <a:rPr lang="en-US" dirty="0" smtClean="0"/>
              <a:t>objects</a:t>
            </a:r>
            <a:r>
              <a:rPr lang="ar-SA" dirty="0" smtClean="0"/>
              <a:t> لتوفير تجربة متسقة في اللغة ، كما</a:t>
            </a:r>
            <a:r>
              <a:rPr lang="ar-SA" baseline="0" dirty="0" smtClean="0"/>
              <a:t> أشرنا في بداية </a:t>
            </a:r>
            <a:r>
              <a:rPr lang="ar-SA" baseline="0" dirty="0" err="1" smtClean="0"/>
              <a:t>السلايدز</a:t>
            </a:r>
            <a:r>
              <a:rPr lang="ar-SA" baseline="0"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8</a:t>
            </a:fld>
            <a:endParaRPr lang="en-US"/>
          </a:p>
        </p:txBody>
      </p:sp>
    </p:spTree>
    <p:extLst>
      <p:ext uri="{BB962C8B-B14F-4D97-AF65-F5344CB8AC3E}">
        <p14:creationId xmlns:p14="http://schemas.microsoft.com/office/powerpoint/2010/main" val="93020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ar-SA" dirty="0" err="1" smtClean="0"/>
              <a:t>فالنتحدث</a:t>
            </a:r>
            <a:r>
              <a:rPr lang="ar-SA" baseline="0" dirty="0" smtClean="0"/>
              <a:t> الأن عن ال</a:t>
            </a:r>
            <a:r>
              <a:rPr lang="en-US" baseline="0" dirty="0" smtClean="0"/>
              <a:t>Reference Types </a:t>
            </a:r>
            <a:r>
              <a:rPr lang="ar-SA" baseline="0" dirty="0" smtClean="0"/>
              <a:t> أو </a:t>
            </a:r>
            <a:r>
              <a:rPr lang="ar-SA" baseline="0" dirty="0" err="1" smtClean="0"/>
              <a:t>العناصؤ</a:t>
            </a:r>
            <a:r>
              <a:rPr lang="ar-SA" baseline="0" dirty="0" smtClean="0"/>
              <a:t> المرجعية:</a:t>
            </a:r>
            <a:br>
              <a:rPr lang="ar-SA" baseline="0" dirty="0" smtClean="0"/>
            </a:br>
            <a:endParaRPr lang="en-US" dirty="0" smtClean="0"/>
          </a:p>
          <a:p>
            <a:pPr marL="0" algn="r" defTabSz="914400" rtl="1" eaLnBrk="1" latinLnBrk="0" hangingPunct="1"/>
            <a:r>
              <a:rPr lang="ar-SA" dirty="0" smtClean="0"/>
              <a:t>القيم المرجعية مرادفة </a:t>
            </a:r>
            <a:r>
              <a:rPr lang="ar-SA" dirty="0" err="1" smtClean="0"/>
              <a:t>لل</a:t>
            </a:r>
            <a:r>
              <a:rPr lang="en-US" dirty="0" smtClean="0"/>
              <a:t>objects</a:t>
            </a:r>
            <a:r>
              <a:rPr lang="ar-SA" dirty="0" smtClean="0"/>
              <a:t> </a:t>
            </a:r>
            <a:r>
              <a:rPr lang="ar-SA" baseline="0" dirty="0" smtClean="0"/>
              <a:t>حيث أنها </a:t>
            </a:r>
            <a:r>
              <a:rPr lang="ar-SA" dirty="0" smtClean="0"/>
              <a:t>عبارة عن قائمة غير مرتبة من الخصائص تتكون من اسم (سلسلة دائمًا) وقيمة. عندما تكون قيمة الخاصية دالة  (</a:t>
            </a:r>
            <a:r>
              <a:rPr lang="en-US" dirty="0" smtClean="0"/>
              <a:t>(function</a:t>
            </a:r>
            <a:r>
              <a:rPr lang="ar-SA" dirty="0" smtClean="0"/>
              <a:t>، فإنها تسمى طريقة</a:t>
            </a:r>
            <a:r>
              <a:rPr lang="en-US" dirty="0" smtClean="0"/>
              <a:t> .(</a:t>
            </a:r>
            <a:r>
              <a:rPr lang="en-US" dirty="0" err="1" smtClean="0"/>
              <a:t>mothod</a:t>
            </a:r>
            <a:r>
              <a:rPr lang="en-US" dirty="0" smtClean="0"/>
              <a:t>)</a:t>
            </a:r>
            <a:r>
              <a:rPr lang="ar-SA" dirty="0" smtClean="0"/>
              <a:t> </a:t>
            </a:r>
            <a:r>
              <a:rPr lang="ar-SA" dirty="0" err="1" smtClean="0"/>
              <a:t>إبتداءا</a:t>
            </a:r>
            <a:r>
              <a:rPr lang="ar-SA" baseline="0" dirty="0" smtClean="0"/>
              <a:t> من هذا </a:t>
            </a:r>
            <a:r>
              <a:rPr lang="ar-SA" baseline="0" dirty="0" err="1" smtClean="0"/>
              <a:t>السلايد</a:t>
            </a:r>
            <a:r>
              <a:rPr lang="ar-SA" baseline="0" dirty="0" smtClean="0"/>
              <a:t>, سنشير إلى ال </a:t>
            </a:r>
            <a:r>
              <a:rPr lang="en-US" baseline="0" dirty="0" smtClean="0"/>
              <a:t>Reference Types</a:t>
            </a:r>
            <a:r>
              <a:rPr lang="ar-SA" baseline="0" dirty="0" smtClean="0"/>
              <a:t> بال</a:t>
            </a:r>
            <a:r>
              <a:rPr lang="en-US" baseline="0" dirty="0" smtClean="0"/>
              <a:t>Objects </a:t>
            </a:r>
            <a:r>
              <a:rPr lang="ar-SA" baseline="0" dirty="0" smtClean="0"/>
              <a:t> مباشرةَ.</a:t>
            </a:r>
            <a:endParaRPr lang="en-US" dirty="0" smtClean="0"/>
          </a:p>
          <a:p>
            <a:pPr marL="0" algn="r" defTabSz="914400" rtl="1" eaLnBrk="1" latinLnBrk="0" hangingPunct="1"/>
            <a:endParaRPr lang="en-US" dirty="0" smtClean="0"/>
          </a:p>
          <a:p>
            <a:pPr marL="0" algn="r" defTabSz="914400" rtl="1" eaLnBrk="1" latinLnBrk="0" hangingPunct="1"/>
            <a:r>
              <a:rPr lang="ar-SA" dirty="0" smtClean="0"/>
              <a:t>الدالات هي في الواقع قيم مرجعية في </a:t>
            </a:r>
            <a:r>
              <a:rPr lang="ar-SA" dirty="0" err="1" smtClean="0"/>
              <a:t>JavaScript</a:t>
            </a:r>
            <a:r>
              <a:rPr lang="ar-SA" dirty="0" smtClean="0"/>
              <a:t> ، لذلك هناك اختلاف بسيط بين الخاصية التي تحتوي على مصفوفة والأخرى التي تحتوي على دالة كما سنرى.</a:t>
            </a:r>
            <a:br>
              <a:rPr lang="ar-SA" dirty="0" smtClean="0"/>
            </a:br>
            <a:r>
              <a:rPr lang="ar-SA" dirty="0" smtClean="0"/>
              <a:t/>
            </a:r>
            <a:br>
              <a:rPr lang="ar-SA" dirty="0" smtClean="0"/>
            </a:br>
            <a:r>
              <a:rPr lang="ar-SA" dirty="0" smtClean="0"/>
              <a:t>بالطبع ، يجب علينا إنشاء </a:t>
            </a:r>
            <a:r>
              <a:rPr lang="en-US" dirty="0" smtClean="0"/>
              <a:t> </a:t>
            </a:r>
            <a:r>
              <a:rPr lang="en-US" dirty="0" err="1" smtClean="0"/>
              <a:t>ojects</a:t>
            </a:r>
            <a:r>
              <a:rPr lang="ar-SA" dirty="0" smtClean="0"/>
              <a:t>قبل أن نتمكن من البدء في العمل معهم.</a:t>
            </a:r>
            <a:endParaRPr lang="en-US" dirty="0"/>
          </a:p>
        </p:txBody>
      </p:sp>
      <p:sp>
        <p:nvSpPr>
          <p:cNvPr id="4" name="Slide Number Placeholder 3"/>
          <p:cNvSpPr>
            <a:spLocks noGrp="1"/>
          </p:cNvSpPr>
          <p:nvPr>
            <p:ph type="sldNum" sz="quarter" idx="10"/>
          </p:nvPr>
        </p:nvSpPr>
        <p:spPr/>
        <p:txBody>
          <a:bodyPr/>
          <a:lstStyle/>
          <a:p>
            <a:fld id="{56CC0CF1-5863-0F48-B441-FE3B9705F026}" type="slidenum">
              <a:rPr lang="en-US" smtClean="0"/>
              <a:t>9</a:t>
            </a:fld>
            <a:endParaRPr lang="en-US"/>
          </a:p>
        </p:txBody>
      </p:sp>
    </p:spTree>
    <p:extLst>
      <p:ext uri="{BB962C8B-B14F-4D97-AF65-F5344CB8AC3E}">
        <p14:creationId xmlns:p14="http://schemas.microsoft.com/office/powerpoint/2010/main" val="130276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55922786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Primitive </a:t>
            </a:r>
            <a:r>
              <a:rPr lang="en-US" dirty="0" smtClean="0"/>
              <a:t>and Reference Types</a:t>
            </a:r>
            <a:endParaRPr lang="en-US" dirty="0"/>
          </a:p>
        </p:txBody>
      </p:sp>
      <p:sp>
        <p:nvSpPr>
          <p:cNvPr id="3" name="Subtitle 2"/>
          <p:cNvSpPr>
            <a:spLocks noGrp="1"/>
          </p:cNvSpPr>
          <p:nvPr>
            <p:ph type="subTitle" idx="1"/>
          </p:nvPr>
        </p:nvSpPr>
        <p:spPr/>
        <p:txBody>
          <a:bodyPr>
            <a:normAutofit/>
          </a:bodyPr>
          <a:lstStyle/>
          <a:p>
            <a:r>
              <a:rPr lang="en-US" dirty="0" smtClean="0"/>
              <a:t>Chapter </a:t>
            </a:r>
            <a:r>
              <a:rPr lang="en-US" dirty="0" smtClean="0"/>
              <a:t>1</a:t>
            </a:r>
          </a:p>
          <a:p>
            <a:r>
              <a:rPr lang="en-US" dirty="0" smtClean="0"/>
              <a:t>name: </a:t>
            </a:r>
            <a:r>
              <a:rPr lang="en-US" dirty="0" err="1" smtClean="0"/>
              <a:t>noura</a:t>
            </a:r>
            <a:r>
              <a:rPr lang="en-US" dirty="0" smtClean="0"/>
              <a:t> </a:t>
            </a:r>
            <a:r>
              <a:rPr lang="en-US" dirty="0" err="1" smtClean="0"/>
              <a:t>ebrahem</a:t>
            </a:r>
            <a:r>
              <a:rPr lang="en-US" dirty="0" smtClean="0"/>
              <a:t> </a:t>
            </a:r>
            <a:r>
              <a:rPr lang="en-US" dirty="0" err="1" smtClean="0"/>
              <a:t>abu</a:t>
            </a:r>
            <a:r>
              <a:rPr lang="en-US" dirty="0" smtClean="0"/>
              <a:t> </a:t>
            </a:r>
            <a:r>
              <a:rPr lang="en-US" dirty="0" err="1" smtClean="0"/>
              <a:t>salah</a:t>
            </a:r>
            <a:r>
              <a:rPr lang="en-US" smtClean="0"/>
              <a:t>               161009</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13" y="897348"/>
            <a:ext cx="1171801" cy="1171801"/>
          </a:xfrm>
          <a:prstGeom prst="rect">
            <a:avLst/>
          </a:prstGeom>
        </p:spPr>
      </p:pic>
    </p:spTree>
    <p:extLst>
      <p:ext uri="{BB962C8B-B14F-4D97-AF65-F5344CB8AC3E}">
        <p14:creationId xmlns:p14="http://schemas.microsoft.com/office/powerpoint/2010/main" val="532336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853248"/>
            <a:ext cx="7683285" cy="923330"/>
          </a:xfrm>
          <a:prstGeom prst="rect">
            <a:avLst/>
          </a:prstGeom>
          <a:noFill/>
        </p:spPr>
        <p:txBody>
          <a:bodyPr wrap="square" rtlCol="0">
            <a:spAutoFit/>
          </a:bodyPr>
          <a:lstStyle/>
          <a:p>
            <a:r>
              <a:rPr lang="en-US" dirty="0" smtClean="0"/>
              <a:t>Creating Objects:</a:t>
            </a:r>
            <a:br>
              <a:rPr lang="en-US" dirty="0" smtClean="0"/>
            </a:br>
            <a:r>
              <a:rPr lang="en-US" dirty="0" smtClean="0"/>
              <a:t/>
            </a:r>
            <a:br>
              <a:rPr lang="en-US" dirty="0" smtClean="0"/>
            </a:br>
            <a:r>
              <a:rPr lang="en-US" dirty="0" smtClean="0"/>
              <a:t>Method 1: using new Object() in a constructer</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49" y="2904528"/>
            <a:ext cx="7493000" cy="698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849" y="4634226"/>
            <a:ext cx="7505700" cy="533400"/>
          </a:xfrm>
          <a:prstGeom prst="rect">
            <a:avLst/>
          </a:prstGeom>
        </p:spPr>
      </p:pic>
      <p:sp>
        <p:nvSpPr>
          <p:cNvPr id="6" name="TextBox 5"/>
          <p:cNvSpPr txBox="1"/>
          <p:nvPr/>
        </p:nvSpPr>
        <p:spPr>
          <a:xfrm>
            <a:off x="2354849" y="3807776"/>
            <a:ext cx="7709162" cy="646331"/>
          </a:xfrm>
          <a:prstGeom prst="rect">
            <a:avLst/>
          </a:prstGeom>
          <a:noFill/>
        </p:spPr>
        <p:txBody>
          <a:bodyPr wrap="none" rtlCol="0">
            <a:spAutoFit/>
          </a:bodyPr>
          <a:lstStyle/>
          <a:p>
            <a:r>
              <a:rPr lang="en-US" dirty="0" smtClean="0"/>
              <a:t>Each object (</a:t>
            </a:r>
            <a:r>
              <a:rPr lang="en-US" dirty="0" err="1" smtClean="0"/>
              <a:t>objectA</a:t>
            </a:r>
            <a:r>
              <a:rPr lang="en-US" dirty="0" smtClean="0"/>
              <a:t> and </a:t>
            </a:r>
            <a:r>
              <a:rPr lang="en-US" dirty="0" err="1" smtClean="0"/>
              <a:t>objectB</a:t>
            </a:r>
            <a:r>
              <a:rPr lang="en-US" dirty="0" smtClean="0"/>
              <a:t>) gets a copy of the pointer, and</a:t>
            </a:r>
            <a:br>
              <a:rPr lang="en-US" dirty="0" smtClean="0"/>
            </a:br>
            <a:r>
              <a:rPr lang="en-US" dirty="0" smtClean="0"/>
              <a:t> reference the same point in memory:</a:t>
            </a:r>
            <a:endParaRPr lang="en-US" dirty="0"/>
          </a:p>
        </p:txBody>
      </p:sp>
    </p:spTree>
    <p:extLst>
      <p:ext uri="{BB962C8B-B14F-4D97-AF65-F5344CB8AC3E}">
        <p14:creationId xmlns:p14="http://schemas.microsoft.com/office/powerpoint/2010/main" val="1892240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853248"/>
            <a:ext cx="7683285" cy="2031325"/>
          </a:xfrm>
          <a:prstGeom prst="rect">
            <a:avLst/>
          </a:prstGeom>
          <a:noFill/>
        </p:spPr>
        <p:txBody>
          <a:bodyPr wrap="square" rtlCol="0">
            <a:spAutoFit/>
          </a:bodyPr>
          <a:lstStyle/>
          <a:p>
            <a:r>
              <a:rPr lang="en-US" dirty="0"/>
              <a:t>Dereferencing </a:t>
            </a:r>
            <a:r>
              <a:rPr lang="en-US" dirty="0" smtClean="0"/>
              <a:t>Objects:</a:t>
            </a:r>
            <a:br>
              <a:rPr lang="en-US" dirty="0" smtClean="0"/>
            </a:br>
            <a:endParaRPr lang="en-US" dirty="0"/>
          </a:p>
          <a:p>
            <a:r>
              <a:rPr lang="en-US" dirty="0"/>
              <a:t>JavaScript is a garbage-collected language, so you don’t really need to worry about memory allocations when you use reference types. However, it’s best to dereference objects that you no longer need so that the garbage collector can free up that memory. The best way to do this is to set the object variable to null.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49" y="4165600"/>
            <a:ext cx="7467600" cy="571500"/>
          </a:xfrm>
          <a:prstGeom prst="rect">
            <a:avLst/>
          </a:prstGeom>
        </p:spPr>
      </p:pic>
    </p:spTree>
    <p:extLst>
      <p:ext uri="{BB962C8B-B14F-4D97-AF65-F5344CB8AC3E}">
        <p14:creationId xmlns:p14="http://schemas.microsoft.com/office/powerpoint/2010/main" val="795887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853248"/>
            <a:ext cx="7683285" cy="369332"/>
          </a:xfrm>
          <a:prstGeom prst="rect">
            <a:avLst/>
          </a:prstGeom>
          <a:noFill/>
        </p:spPr>
        <p:txBody>
          <a:bodyPr wrap="square" rtlCol="0">
            <a:spAutoFit/>
          </a:bodyPr>
          <a:lstStyle/>
          <a:p>
            <a:r>
              <a:rPr lang="en-US" dirty="0"/>
              <a:t>Adding or Removing </a:t>
            </a:r>
            <a:r>
              <a:rPr lang="en-US" dirty="0" smtClean="0"/>
              <a:t>Properties</a:t>
            </a:r>
            <a:r>
              <a:rPr lang="ar-SA"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49" y="2645210"/>
            <a:ext cx="7480300" cy="977900"/>
          </a:xfrm>
          <a:prstGeom prst="rect">
            <a:avLst/>
          </a:prstGeom>
        </p:spPr>
      </p:pic>
      <p:sp>
        <p:nvSpPr>
          <p:cNvPr id="5" name="Rectangle 4"/>
          <p:cNvSpPr/>
          <p:nvPr/>
        </p:nvSpPr>
        <p:spPr>
          <a:xfrm>
            <a:off x="2367549" y="3980407"/>
            <a:ext cx="7480300" cy="1200329"/>
          </a:xfrm>
          <a:prstGeom prst="rect">
            <a:avLst/>
          </a:prstGeom>
        </p:spPr>
        <p:txBody>
          <a:bodyPr wrap="square">
            <a:spAutoFit/>
          </a:bodyPr>
          <a:lstStyle/>
          <a:p>
            <a:r>
              <a:rPr lang="en-US" i="1" dirty="0"/>
              <a:t>“This example demonstrates one particularly unique aspect of JavaScript: You can modify objects whenever you want, even if you didn’t define them in the first place. And there are ways to prevent such modifications, as you’ll learn later in this book. “</a:t>
            </a:r>
          </a:p>
        </p:txBody>
      </p:sp>
    </p:spTree>
    <p:extLst>
      <p:ext uri="{BB962C8B-B14F-4D97-AF65-F5344CB8AC3E}">
        <p14:creationId xmlns:p14="http://schemas.microsoft.com/office/powerpoint/2010/main" val="88326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28706"/>
            <a:ext cx="7683285" cy="4247317"/>
          </a:xfrm>
          <a:prstGeom prst="rect">
            <a:avLst/>
          </a:prstGeom>
          <a:noFill/>
        </p:spPr>
        <p:txBody>
          <a:bodyPr wrap="square" rtlCol="0">
            <a:spAutoFit/>
          </a:bodyPr>
          <a:lstStyle/>
          <a:p>
            <a:r>
              <a:rPr lang="en-US" dirty="0" smtClean="0"/>
              <a:t>Built-in Types</a:t>
            </a:r>
            <a:r>
              <a:rPr lang="ar-SA" dirty="0" smtClean="0"/>
              <a:t>:</a:t>
            </a:r>
            <a:r>
              <a:rPr lang="en-US" dirty="0" smtClean="0"/>
              <a:t/>
            </a:r>
            <a:br>
              <a:rPr lang="en-US" dirty="0" smtClean="0"/>
            </a:br>
            <a:endParaRPr lang="en-US" dirty="0" smtClean="0"/>
          </a:p>
          <a:p>
            <a:pPr marL="285750" indent="-285750">
              <a:buFont typeface="Arial" charset="0"/>
              <a:buChar char="•"/>
            </a:pPr>
            <a:r>
              <a:rPr lang="en-US" dirty="0"/>
              <a:t>Object: a generic object</a:t>
            </a:r>
            <a:r>
              <a:rPr lang="en-US" dirty="0" smtClean="0"/>
              <a:t>.</a:t>
            </a:r>
            <a:r>
              <a:rPr lang="ar-SA" dirty="0" smtClean="0"/>
              <a:t/>
            </a:r>
            <a:br>
              <a:rPr lang="ar-SA" dirty="0" smtClean="0"/>
            </a:br>
            <a:endParaRPr lang="en-US" dirty="0"/>
          </a:p>
          <a:p>
            <a:pPr marL="285750" indent="-285750">
              <a:buFont typeface="Arial" charset="0"/>
              <a:buChar char="•"/>
            </a:pPr>
            <a:r>
              <a:rPr lang="en-US" dirty="0" smtClean="0"/>
              <a:t>Array: An </a:t>
            </a:r>
            <a:r>
              <a:rPr lang="en-US" dirty="0"/>
              <a:t>ordered list of numerically indexed </a:t>
            </a:r>
            <a:r>
              <a:rPr lang="en-US" dirty="0" smtClean="0"/>
              <a:t>values.</a:t>
            </a:r>
            <a:br>
              <a:rPr lang="en-US" dirty="0" smtClean="0"/>
            </a:br>
            <a:r>
              <a:rPr lang="en-US" dirty="0" smtClean="0"/>
              <a:t> </a:t>
            </a:r>
          </a:p>
          <a:p>
            <a:pPr marL="285750" indent="-285750">
              <a:buFont typeface="Arial" charset="0"/>
              <a:buChar char="•"/>
            </a:pPr>
            <a:r>
              <a:rPr lang="en-US" dirty="0" smtClean="0"/>
              <a:t>Date: </a:t>
            </a:r>
            <a:r>
              <a:rPr lang="en-US" dirty="0"/>
              <a:t>A date and time </a:t>
            </a:r>
          </a:p>
          <a:p>
            <a:pPr marL="285750" indent="-285750">
              <a:buFont typeface="Arial" charset="0"/>
              <a:buChar char="•"/>
            </a:pPr>
            <a:endParaRPr lang="en-US" dirty="0" smtClean="0"/>
          </a:p>
          <a:p>
            <a:pPr marL="285750" indent="-285750">
              <a:buFont typeface="Arial" charset="0"/>
              <a:buChar char="•"/>
            </a:pPr>
            <a:r>
              <a:rPr lang="en-US" dirty="0" smtClean="0"/>
              <a:t>Error</a:t>
            </a:r>
            <a:r>
              <a:rPr lang="en-US" dirty="0"/>
              <a:t>: A runtime error (there are also several more specific error </a:t>
            </a:r>
            <a:r>
              <a:rPr lang="en-US" dirty="0" smtClean="0"/>
              <a:t>subtypes</a:t>
            </a:r>
            <a:r>
              <a:rPr lang="en-US" dirty="0"/>
              <a:t>) </a:t>
            </a:r>
          </a:p>
          <a:p>
            <a:pPr marL="285750" indent="-285750">
              <a:buFont typeface="Arial" charset="0"/>
              <a:buChar char="•"/>
            </a:pPr>
            <a:endParaRPr lang="en-US" dirty="0" smtClean="0"/>
          </a:p>
          <a:p>
            <a:pPr marL="285750" indent="-285750">
              <a:buFont typeface="Arial" charset="0"/>
              <a:buChar char="•"/>
            </a:pPr>
            <a:r>
              <a:rPr lang="en-US" dirty="0" smtClean="0"/>
              <a:t>Function: a function.</a:t>
            </a:r>
          </a:p>
          <a:p>
            <a:pPr marL="285750" indent="-285750">
              <a:buFont typeface="Arial" charset="0"/>
              <a:buChar char="•"/>
            </a:pPr>
            <a:endParaRPr lang="en-US" dirty="0" smtClean="0"/>
          </a:p>
          <a:p>
            <a:pPr marL="285750" indent="-285750">
              <a:buFont typeface="Arial" charset="0"/>
              <a:buChar char="•"/>
            </a:pPr>
            <a:r>
              <a:rPr lang="en-US" dirty="0" err="1" smtClean="0"/>
              <a:t>RegExp</a:t>
            </a:r>
            <a:r>
              <a:rPr lang="en-US" dirty="0" smtClean="0"/>
              <a:t>: a regular expression. </a:t>
            </a:r>
            <a:endParaRPr lang="en-US" dirty="0"/>
          </a:p>
          <a:p>
            <a:endParaRPr lang="en-US" dirty="0"/>
          </a:p>
        </p:txBody>
      </p:sp>
    </p:spTree>
    <p:extLst>
      <p:ext uri="{BB962C8B-B14F-4D97-AF65-F5344CB8AC3E}">
        <p14:creationId xmlns:p14="http://schemas.microsoft.com/office/powerpoint/2010/main" val="1248040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28706"/>
            <a:ext cx="7683285" cy="3970318"/>
          </a:xfrm>
          <a:prstGeom prst="rect">
            <a:avLst/>
          </a:prstGeom>
          <a:noFill/>
        </p:spPr>
        <p:txBody>
          <a:bodyPr wrap="square" rtlCol="0">
            <a:spAutoFit/>
          </a:bodyPr>
          <a:lstStyle/>
          <a:p>
            <a:r>
              <a:rPr lang="en-US" dirty="0" smtClean="0"/>
              <a:t>Instantiate built-in Types</a:t>
            </a:r>
            <a:r>
              <a:rPr lang="ar-SA" dirty="0" smtClean="0"/>
              <a:t>:</a:t>
            </a:r>
            <a:r>
              <a:rPr lang="en-US" dirty="0" smtClean="0"/>
              <a:t/>
            </a:r>
            <a:br>
              <a:rPr lang="en-US" dirty="0" smtClean="0"/>
            </a:br>
            <a:endParaRPr lang="en-US" dirty="0" smtClean="0"/>
          </a:p>
          <a:p>
            <a:pPr marL="285750" indent="-285750">
              <a:buFont typeface="Arial" charset="0"/>
              <a:buChar char="•"/>
            </a:pPr>
            <a:r>
              <a:rPr lang="en-US" dirty="0"/>
              <a:t>Object: </a:t>
            </a:r>
            <a:r>
              <a:rPr lang="en-US" dirty="0" smtClean="0"/>
              <a:t>new Object().</a:t>
            </a:r>
            <a:r>
              <a:rPr lang="ar-SA" dirty="0" smtClean="0"/>
              <a:t/>
            </a:r>
            <a:br>
              <a:rPr lang="ar-SA" dirty="0" smtClean="0"/>
            </a:br>
            <a:endParaRPr lang="en-US" dirty="0"/>
          </a:p>
          <a:p>
            <a:pPr marL="285750" indent="-285750">
              <a:buFont typeface="Arial" charset="0"/>
              <a:buChar char="•"/>
            </a:pPr>
            <a:r>
              <a:rPr lang="en-US" dirty="0" smtClean="0"/>
              <a:t>Array: new Array()</a:t>
            </a:r>
            <a:br>
              <a:rPr lang="en-US" dirty="0" smtClean="0"/>
            </a:br>
            <a:r>
              <a:rPr lang="en-US" dirty="0" smtClean="0"/>
              <a:t> </a:t>
            </a:r>
          </a:p>
          <a:p>
            <a:pPr marL="285750" indent="-285750">
              <a:buFont typeface="Arial" charset="0"/>
              <a:buChar char="•"/>
            </a:pPr>
            <a:r>
              <a:rPr lang="en-US" dirty="0" smtClean="0"/>
              <a:t>Date: new Date()</a:t>
            </a:r>
            <a:endParaRPr lang="en-US" dirty="0"/>
          </a:p>
          <a:p>
            <a:pPr marL="285750" indent="-285750">
              <a:buFont typeface="Arial" charset="0"/>
              <a:buChar char="•"/>
            </a:pPr>
            <a:endParaRPr lang="en-US" dirty="0" smtClean="0"/>
          </a:p>
          <a:p>
            <a:pPr marL="285750" indent="-285750">
              <a:buFont typeface="Arial" charset="0"/>
              <a:buChar char="•"/>
            </a:pPr>
            <a:r>
              <a:rPr lang="en-US" dirty="0" smtClean="0"/>
              <a:t>Error</a:t>
            </a:r>
            <a:r>
              <a:rPr lang="en-US" dirty="0"/>
              <a:t>: </a:t>
            </a:r>
            <a:r>
              <a:rPr lang="en-US" dirty="0" smtClean="0"/>
              <a:t>new Error()</a:t>
            </a:r>
            <a:r>
              <a:rPr lang="en-US" dirty="0"/>
              <a:t/>
            </a:r>
            <a:br>
              <a:rPr lang="en-US" dirty="0"/>
            </a:br>
            <a:endParaRPr lang="en-US" dirty="0" smtClean="0"/>
          </a:p>
          <a:p>
            <a:pPr marL="285750" indent="-285750">
              <a:buFont typeface="Arial" charset="0"/>
              <a:buChar char="•"/>
            </a:pPr>
            <a:r>
              <a:rPr lang="en-US" dirty="0" smtClean="0"/>
              <a:t>Function: new Function()</a:t>
            </a:r>
          </a:p>
          <a:p>
            <a:pPr marL="285750" indent="-285750">
              <a:buFont typeface="Arial" charset="0"/>
              <a:buChar char="•"/>
            </a:pPr>
            <a:endParaRPr lang="en-US" dirty="0" smtClean="0"/>
          </a:p>
          <a:p>
            <a:pPr marL="285750" indent="-285750">
              <a:buFont typeface="Arial" charset="0"/>
              <a:buChar char="•"/>
            </a:pPr>
            <a:r>
              <a:rPr lang="en-US" dirty="0" err="1" smtClean="0"/>
              <a:t>RegExp</a:t>
            </a:r>
            <a:r>
              <a:rPr lang="en-US" dirty="0" smtClean="0"/>
              <a:t>: New </a:t>
            </a:r>
            <a:r>
              <a:rPr lang="en-US" dirty="0" err="1" smtClean="0"/>
              <a:t>RegExp</a:t>
            </a:r>
            <a:endParaRPr lang="en-US" dirty="0"/>
          </a:p>
          <a:p>
            <a:endParaRPr lang="en-US" dirty="0"/>
          </a:p>
        </p:txBody>
      </p:sp>
    </p:spTree>
    <p:extLst>
      <p:ext uri="{BB962C8B-B14F-4D97-AF65-F5344CB8AC3E}">
        <p14:creationId xmlns:p14="http://schemas.microsoft.com/office/powerpoint/2010/main" val="240683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28706"/>
            <a:ext cx="7683285" cy="369332"/>
          </a:xfrm>
          <a:prstGeom prst="rect">
            <a:avLst/>
          </a:prstGeom>
          <a:noFill/>
        </p:spPr>
        <p:txBody>
          <a:bodyPr wrap="square" rtlCol="0">
            <a:spAutoFit/>
          </a:bodyPr>
          <a:lstStyle/>
          <a:p>
            <a:r>
              <a:rPr lang="en-US" dirty="0" smtClean="0"/>
              <a:t>Instantiate built-in Types</a:t>
            </a:r>
            <a:r>
              <a:rPr lang="ar-SA" dirty="0" smtClean="0"/>
              <a:t>:</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50" y="2406028"/>
            <a:ext cx="8735880" cy="1975973"/>
          </a:xfrm>
          <a:prstGeom prst="rect">
            <a:avLst/>
          </a:prstGeom>
        </p:spPr>
      </p:pic>
    </p:spTree>
    <p:extLst>
      <p:ext uri="{BB962C8B-B14F-4D97-AF65-F5344CB8AC3E}">
        <p14:creationId xmlns:p14="http://schemas.microsoft.com/office/powerpoint/2010/main" val="2141127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2308324"/>
          </a:xfrm>
          <a:prstGeom prst="rect">
            <a:avLst/>
          </a:prstGeom>
          <a:noFill/>
        </p:spPr>
        <p:txBody>
          <a:bodyPr wrap="square" rtlCol="0">
            <a:spAutoFit/>
          </a:bodyPr>
          <a:lstStyle/>
          <a:p>
            <a:r>
              <a:rPr lang="en-US" dirty="0"/>
              <a:t>Instantiate built-in Types</a:t>
            </a:r>
            <a:r>
              <a:rPr lang="ar-SA" dirty="0" smtClean="0"/>
              <a:t>:</a:t>
            </a:r>
          </a:p>
          <a:p>
            <a:endParaRPr lang="en-US" dirty="0"/>
          </a:p>
          <a:p>
            <a:r>
              <a:rPr lang="en-US" dirty="0" smtClean="0"/>
              <a:t>Literal Forms</a:t>
            </a:r>
            <a:r>
              <a:rPr lang="ar-SA" dirty="0" smtClean="0"/>
              <a:t>:</a:t>
            </a:r>
            <a:br>
              <a:rPr lang="ar-SA" dirty="0" smtClean="0"/>
            </a:br>
            <a:r>
              <a:rPr lang="en-US" dirty="0" smtClean="0"/>
              <a:t> </a:t>
            </a:r>
            <a:endParaRPr lang="en-US" dirty="0"/>
          </a:p>
          <a:p>
            <a:r>
              <a:rPr lang="en-US" dirty="0"/>
              <a:t>Several built-in reference types have literal forms. A literal is syntax that allows you to define a reference value without explicitly creating an object, using the new operator and the object’s constructor. </a:t>
            </a:r>
          </a:p>
        </p:txBody>
      </p:sp>
    </p:spTree>
    <p:extLst>
      <p:ext uri="{BB962C8B-B14F-4D97-AF65-F5344CB8AC3E}">
        <p14:creationId xmlns:p14="http://schemas.microsoft.com/office/powerpoint/2010/main" val="1542572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2308324"/>
          </a:xfrm>
          <a:prstGeom prst="rect">
            <a:avLst/>
          </a:prstGeom>
          <a:noFill/>
        </p:spPr>
        <p:txBody>
          <a:bodyPr wrap="square" rtlCol="0">
            <a:spAutoFit/>
          </a:bodyPr>
          <a:lstStyle/>
          <a:p>
            <a:r>
              <a:rPr lang="en-US" dirty="0"/>
              <a:t>Instantiate built-in Types</a:t>
            </a:r>
            <a:r>
              <a:rPr lang="ar-SA" dirty="0" smtClean="0"/>
              <a:t>:</a:t>
            </a:r>
          </a:p>
          <a:p>
            <a:endParaRPr lang="en-US" dirty="0"/>
          </a:p>
          <a:p>
            <a:r>
              <a:rPr lang="en-US" dirty="0"/>
              <a:t>Object and Array </a:t>
            </a:r>
            <a:r>
              <a:rPr lang="en-US" dirty="0" smtClean="0"/>
              <a:t>Literals</a:t>
            </a:r>
            <a:r>
              <a:rPr lang="ar-SA" dirty="0" smtClean="0"/>
              <a:t>:</a:t>
            </a:r>
          </a:p>
          <a:p>
            <a:r>
              <a:rPr lang="en-US" dirty="0" smtClean="0"/>
              <a:t> </a:t>
            </a:r>
            <a:endParaRPr lang="en-US" dirty="0"/>
          </a:p>
          <a:p>
            <a:r>
              <a:rPr lang="en-US" dirty="0"/>
              <a:t>To create an object with object literal syntax, you can define the properties of a new object inside braces. Properties are made up of an identifier or string, a colon, and a value, with multiple properties separated by commas.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49" y="3858486"/>
            <a:ext cx="7493000" cy="952500"/>
          </a:xfrm>
          <a:prstGeom prst="rect">
            <a:avLst/>
          </a:prstGeom>
        </p:spPr>
      </p:pic>
    </p:spTree>
    <p:extLst>
      <p:ext uri="{BB962C8B-B14F-4D97-AF65-F5344CB8AC3E}">
        <p14:creationId xmlns:p14="http://schemas.microsoft.com/office/powerpoint/2010/main" val="72123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2031325"/>
          </a:xfrm>
          <a:prstGeom prst="rect">
            <a:avLst/>
          </a:prstGeom>
          <a:noFill/>
        </p:spPr>
        <p:txBody>
          <a:bodyPr wrap="square" rtlCol="0">
            <a:spAutoFit/>
          </a:bodyPr>
          <a:lstStyle/>
          <a:p>
            <a:r>
              <a:rPr lang="en-US" dirty="0"/>
              <a:t>Instantiate built-in Types</a:t>
            </a:r>
            <a:r>
              <a:rPr lang="ar-SA" dirty="0" smtClean="0"/>
              <a:t>:</a:t>
            </a:r>
          </a:p>
          <a:p>
            <a:endParaRPr lang="en-US" dirty="0"/>
          </a:p>
          <a:p>
            <a:r>
              <a:rPr lang="en-US" dirty="0"/>
              <a:t>Object and Array </a:t>
            </a:r>
            <a:r>
              <a:rPr lang="en-US" dirty="0" smtClean="0"/>
              <a:t>Literals</a:t>
            </a:r>
            <a:r>
              <a:rPr lang="ar-SA" dirty="0" smtClean="0"/>
              <a:t>:</a:t>
            </a:r>
          </a:p>
          <a:p>
            <a:r>
              <a:rPr lang="en-US" dirty="0" smtClean="0"/>
              <a:t> </a:t>
            </a:r>
            <a:endParaRPr lang="en-US" dirty="0"/>
          </a:p>
          <a:p>
            <a:r>
              <a:rPr lang="en-US" dirty="0"/>
              <a:t>You can also use string literals as property names, which is </a:t>
            </a:r>
            <a:r>
              <a:rPr lang="en-US" dirty="0" smtClean="0"/>
              <a:t>useful </a:t>
            </a:r>
            <a:r>
              <a:rPr lang="en-US" dirty="0"/>
              <a:t>when you want a property name to have spaces or other special characters: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549" y="3795485"/>
            <a:ext cx="7531100" cy="952500"/>
          </a:xfrm>
          <a:prstGeom prst="rect">
            <a:avLst/>
          </a:prstGeom>
        </p:spPr>
      </p:pic>
      <p:sp>
        <p:nvSpPr>
          <p:cNvPr id="6" name="TextBox 5"/>
          <p:cNvSpPr txBox="1"/>
          <p:nvPr/>
        </p:nvSpPr>
        <p:spPr>
          <a:xfrm>
            <a:off x="2367549" y="5034455"/>
            <a:ext cx="7531100" cy="1477328"/>
          </a:xfrm>
          <a:prstGeom prst="rect">
            <a:avLst/>
          </a:prstGeom>
          <a:noFill/>
        </p:spPr>
        <p:txBody>
          <a:bodyPr wrap="square" rtlCol="0">
            <a:spAutoFit/>
          </a:bodyPr>
          <a:lstStyle/>
          <a:p>
            <a:pPr rtl="1"/>
            <a:r>
              <a:rPr lang="en-US" dirty="0" smtClean="0"/>
              <a:t>”Using </a:t>
            </a:r>
            <a:r>
              <a:rPr lang="en-US" dirty="0"/>
              <a:t>an object literal doesn’t actually call new Object(). Instead, the JavaScript engine follows the same steps it does when using new Object() without actually calling the constructor. This is true for all reference literals</a:t>
            </a:r>
            <a:r>
              <a:rPr lang="en-US" dirty="0" smtClean="0"/>
              <a:t>. “</a:t>
            </a:r>
            <a:endParaRPr lang="en-US" dirty="0"/>
          </a:p>
          <a:p>
            <a:pPr marL="0" algn="r" defTabSz="457200" rtl="1" eaLnBrk="1" latinLnBrk="0" hangingPunct="1"/>
            <a:endParaRPr lang="en-US" dirty="0"/>
          </a:p>
        </p:txBody>
      </p:sp>
    </p:spTree>
    <p:extLst>
      <p:ext uri="{BB962C8B-B14F-4D97-AF65-F5344CB8AC3E}">
        <p14:creationId xmlns:p14="http://schemas.microsoft.com/office/powerpoint/2010/main" val="871802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2031325"/>
          </a:xfrm>
          <a:prstGeom prst="rect">
            <a:avLst/>
          </a:prstGeom>
          <a:noFill/>
        </p:spPr>
        <p:txBody>
          <a:bodyPr wrap="square" rtlCol="0">
            <a:spAutoFit/>
          </a:bodyPr>
          <a:lstStyle/>
          <a:p>
            <a:r>
              <a:rPr lang="en-US" dirty="0"/>
              <a:t>Property </a:t>
            </a:r>
            <a:r>
              <a:rPr lang="en-US" dirty="0" smtClean="0"/>
              <a:t>access:</a:t>
            </a:r>
          </a:p>
          <a:p>
            <a:endParaRPr lang="en-US" dirty="0"/>
          </a:p>
          <a:p>
            <a:r>
              <a:rPr lang="en-US" dirty="0"/>
              <a:t>Properties are name/value pairs that are stored on an object. Dot </a:t>
            </a:r>
            <a:r>
              <a:rPr lang="en-US" dirty="0" smtClean="0"/>
              <a:t>notation </a:t>
            </a:r>
            <a:r>
              <a:rPr lang="en-US" dirty="0"/>
              <a:t>is the most common way to access properties in JavaScript (as in many object-oriented languages), but you can also access properties on JavaScript objects by using bracket notation with a string. </a:t>
            </a:r>
          </a:p>
        </p:txBody>
      </p:sp>
      <p:sp>
        <p:nvSpPr>
          <p:cNvPr id="4" name="TextBox 3"/>
          <p:cNvSpPr txBox="1"/>
          <p:nvPr/>
        </p:nvSpPr>
        <p:spPr>
          <a:xfrm>
            <a:off x="3314700" y="3739243"/>
            <a:ext cx="1688283" cy="369332"/>
          </a:xfrm>
          <a:prstGeom prst="rect">
            <a:avLst/>
          </a:prstGeom>
          <a:noFill/>
        </p:spPr>
        <p:txBody>
          <a:bodyPr wrap="none" rtlCol="0">
            <a:spAutoFit/>
          </a:bodyPr>
          <a:lstStyle/>
          <a:p>
            <a:r>
              <a:rPr lang="en-US" dirty="0" smtClean="0"/>
              <a:t>Dot Notation:</a:t>
            </a:r>
            <a:endParaRPr lang="en-US" dirty="0"/>
          </a:p>
        </p:txBody>
      </p:sp>
      <p:sp>
        <p:nvSpPr>
          <p:cNvPr id="8" name="TextBox 7"/>
          <p:cNvSpPr txBox="1"/>
          <p:nvPr/>
        </p:nvSpPr>
        <p:spPr>
          <a:xfrm>
            <a:off x="3314699" y="5216731"/>
            <a:ext cx="2140330" cy="369332"/>
          </a:xfrm>
          <a:prstGeom prst="rect">
            <a:avLst/>
          </a:prstGeom>
          <a:noFill/>
        </p:spPr>
        <p:txBody>
          <a:bodyPr wrap="none" rtlCol="0">
            <a:spAutoFit/>
          </a:bodyPr>
          <a:lstStyle/>
          <a:p>
            <a:r>
              <a:rPr lang="en-US" dirty="0" smtClean="0"/>
              <a:t>Bracket Notation: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099" y="4209442"/>
            <a:ext cx="7505700" cy="584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899" y="5641448"/>
            <a:ext cx="7454900" cy="520700"/>
          </a:xfrm>
          <a:prstGeom prst="rect">
            <a:avLst/>
          </a:prstGeom>
        </p:spPr>
      </p:pic>
    </p:spTree>
    <p:extLst>
      <p:ext uri="{BB962C8B-B14F-4D97-AF65-F5344CB8AC3E}">
        <p14:creationId xmlns:p14="http://schemas.microsoft.com/office/powerpoint/2010/main" val="4043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sp>
        <p:nvSpPr>
          <p:cNvPr id="3" name="Content Placeholder 2"/>
          <p:cNvSpPr>
            <a:spLocks noGrp="1"/>
          </p:cNvSpPr>
          <p:nvPr>
            <p:ph idx="1"/>
          </p:nvPr>
        </p:nvSpPr>
        <p:spPr>
          <a:xfrm>
            <a:off x="1103312" y="2052919"/>
            <a:ext cx="8946541" cy="3041596"/>
          </a:xfrm>
        </p:spPr>
        <p:txBody>
          <a:bodyPr>
            <a:normAutofit/>
          </a:bodyPr>
          <a:lstStyle/>
          <a:p>
            <a:r>
              <a:rPr lang="en-US" dirty="0" smtClean="0"/>
              <a:t>Stored as simple data</a:t>
            </a:r>
          </a:p>
          <a:p>
            <a:r>
              <a:rPr lang="en-US" dirty="0" smtClean="0"/>
              <a:t>JavaScript allows for treatment</a:t>
            </a:r>
            <a:r>
              <a:rPr lang="ar-SA" dirty="0" smtClean="0"/>
              <a:t> </a:t>
            </a:r>
            <a:r>
              <a:rPr lang="en-US" dirty="0" smtClean="0"/>
              <a:t> for primitive like reference types </a:t>
            </a:r>
          </a:p>
          <a:p>
            <a:r>
              <a:rPr lang="en-US" dirty="0" smtClean="0"/>
              <a:t>Primitive Types  1. Boolean</a:t>
            </a:r>
            <a:br>
              <a:rPr lang="en-US" dirty="0" smtClean="0"/>
            </a:br>
            <a:r>
              <a:rPr lang="en-US" dirty="0" smtClean="0"/>
              <a:t>	</a:t>
            </a:r>
            <a:r>
              <a:rPr lang="ar-SA" dirty="0" smtClean="0"/>
              <a:t>			</a:t>
            </a:r>
            <a:r>
              <a:rPr lang="en-US" dirty="0"/>
              <a:t> </a:t>
            </a:r>
            <a:r>
              <a:rPr lang="en-US" dirty="0" smtClean="0"/>
              <a:t>     2. Number</a:t>
            </a:r>
            <a:br>
              <a:rPr lang="en-US" dirty="0" smtClean="0"/>
            </a:br>
            <a:r>
              <a:rPr lang="en-US" dirty="0" smtClean="0"/>
              <a:t>	</a:t>
            </a:r>
            <a:r>
              <a:rPr lang="ar-SA" dirty="0" smtClean="0"/>
              <a:t>	</a:t>
            </a:r>
            <a:r>
              <a:rPr lang="en-US" dirty="0"/>
              <a:t> </a:t>
            </a:r>
            <a:r>
              <a:rPr lang="en-US" dirty="0" smtClean="0"/>
              <a:t>      	      3. String</a:t>
            </a:r>
            <a:br>
              <a:rPr lang="en-US" dirty="0" smtClean="0"/>
            </a:br>
            <a:r>
              <a:rPr lang="en-US" dirty="0" smtClean="0"/>
              <a:t>	</a:t>
            </a:r>
            <a:r>
              <a:rPr lang="ar-SA" dirty="0" smtClean="0"/>
              <a:t>			</a:t>
            </a:r>
            <a:r>
              <a:rPr lang="en-US" dirty="0"/>
              <a:t> </a:t>
            </a:r>
            <a:r>
              <a:rPr lang="en-US" dirty="0" smtClean="0"/>
              <a:t>     4. Null</a:t>
            </a:r>
            <a:br>
              <a:rPr lang="en-US" dirty="0" smtClean="0"/>
            </a:br>
            <a:r>
              <a:rPr lang="en-US" dirty="0" smtClean="0"/>
              <a:t>	</a:t>
            </a:r>
            <a:r>
              <a:rPr lang="ar-SA" dirty="0" smtClean="0"/>
              <a:t>			</a:t>
            </a:r>
            <a:r>
              <a:rPr lang="en-US" dirty="0" smtClean="0"/>
              <a:t>      5.</a:t>
            </a:r>
            <a:r>
              <a:rPr lang="ar-SA" dirty="0" smtClean="0"/>
              <a:t> </a:t>
            </a:r>
            <a:r>
              <a:rPr lang="en-US" dirty="0" smtClean="0"/>
              <a:t>Undefined</a:t>
            </a:r>
            <a:endParaRPr lang="en-US" dirty="0"/>
          </a:p>
        </p:txBody>
      </p:sp>
    </p:spTree>
    <p:extLst>
      <p:ext uri="{BB962C8B-B14F-4D97-AF65-F5344CB8AC3E}">
        <p14:creationId xmlns:p14="http://schemas.microsoft.com/office/powerpoint/2010/main" val="1860700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1477328"/>
          </a:xfrm>
          <a:prstGeom prst="rect">
            <a:avLst/>
          </a:prstGeom>
          <a:noFill/>
        </p:spPr>
        <p:txBody>
          <a:bodyPr wrap="square" rtlCol="0">
            <a:spAutoFit/>
          </a:bodyPr>
          <a:lstStyle/>
          <a:p>
            <a:r>
              <a:rPr lang="en-US" dirty="0" smtClean="0"/>
              <a:t>Identifying </a:t>
            </a:r>
            <a:r>
              <a:rPr lang="en-US" dirty="0"/>
              <a:t>reference </a:t>
            </a:r>
            <a:r>
              <a:rPr lang="en-US" dirty="0" smtClean="0"/>
              <a:t>Types:</a:t>
            </a:r>
            <a:br>
              <a:rPr lang="en-US" dirty="0" smtClean="0"/>
            </a:br>
            <a:endParaRPr lang="en-US" dirty="0"/>
          </a:p>
          <a:p>
            <a:r>
              <a:rPr lang="en-US" dirty="0"/>
              <a:t>A function is the easiest reference type to identify because when you use the </a:t>
            </a:r>
            <a:r>
              <a:rPr lang="en-US" dirty="0" err="1"/>
              <a:t>typeof</a:t>
            </a:r>
            <a:r>
              <a:rPr lang="en-US" dirty="0"/>
              <a:t> operator on a function, the operator should return "function":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091" y="3214915"/>
            <a:ext cx="7442200" cy="1003300"/>
          </a:xfrm>
          <a:prstGeom prst="rect">
            <a:avLst/>
          </a:prstGeom>
        </p:spPr>
      </p:pic>
    </p:spTree>
    <p:extLst>
      <p:ext uri="{BB962C8B-B14F-4D97-AF65-F5344CB8AC3E}">
        <p14:creationId xmlns:p14="http://schemas.microsoft.com/office/powerpoint/2010/main" val="1512138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477690"/>
            <a:ext cx="7683285" cy="1477328"/>
          </a:xfrm>
          <a:prstGeom prst="rect">
            <a:avLst/>
          </a:prstGeom>
          <a:noFill/>
        </p:spPr>
        <p:txBody>
          <a:bodyPr wrap="square" rtlCol="0">
            <a:spAutoFit/>
          </a:bodyPr>
          <a:lstStyle/>
          <a:p>
            <a:r>
              <a:rPr lang="en-US" dirty="0"/>
              <a:t>Primitive wrapper </a:t>
            </a:r>
            <a:r>
              <a:rPr lang="en-US" dirty="0" smtClean="0"/>
              <a:t>Types</a:t>
            </a:r>
            <a:r>
              <a:rPr lang="ar-SA" dirty="0" smtClean="0"/>
              <a:t>:</a:t>
            </a:r>
          </a:p>
          <a:p>
            <a:r>
              <a:rPr lang="en-US" dirty="0" smtClean="0"/>
              <a:t> </a:t>
            </a:r>
            <a:endParaRPr lang="en-US" dirty="0"/>
          </a:p>
          <a:p>
            <a:r>
              <a:rPr lang="en-US" dirty="0" smtClean="0"/>
              <a:t>There </a:t>
            </a:r>
            <a:r>
              <a:rPr lang="en-US" dirty="0"/>
              <a:t>are three primitive wrapper types (String, Number, and Boolean). These special reference types exist to make working with primitive values as easy as working with objects.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041" y="3243390"/>
            <a:ext cx="7480300" cy="736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041" y="4590143"/>
            <a:ext cx="7429500" cy="1498600"/>
          </a:xfrm>
          <a:prstGeom prst="rect">
            <a:avLst/>
          </a:prstGeom>
        </p:spPr>
      </p:pic>
    </p:spTree>
    <p:extLst>
      <p:ext uri="{BB962C8B-B14F-4D97-AF65-F5344CB8AC3E}">
        <p14:creationId xmlns:p14="http://schemas.microsoft.com/office/powerpoint/2010/main" val="784059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0256" y="3043038"/>
            <a:ext cx="3011489" cy="771924"/>
          </a:xfrm>
        </p:spPr>
        <p:txBody>
          <a:bodyPr/>
          <a:lstStyle/>
          <a:p>
            <a:r>
              <a:rPr lang="en-US" dirty="0" smtClean="0"/>
              <a:t>Thank You!</a:t>
            </a:r>
            <a:endParaRPr lang="en-US" dirty="0"/>
          </a:p>
        </p:txBody>
      </p:sp>
    </p:spTree>
    <p:extLst>
      <p:ext uri="{BB962C8B-B14F-4D97-AF65-F5344CB8AC3E}">
        <p14:creationId xmlns:p14="http://schemas.microsoft.com/office/powerpoint/2010/main" val="153078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929"/>
          <a:stretch/>
        </p:blipFill>
        <p:spPr>
          <a:xfrm>
            <a:off x="1786581" y="1430569"/>
            <a:ext cx="7123781" cy="4398731"/>
          </a:xfrm>
        </p:spPr>
      </p:pic>
    </p:spTree>
    <p:extLst>
      <p:ext uri="{BB962C8B-B14F-4D97-AF65-F5344CB8AC3E}">
        <p14:creationId xmlns:p14="http://schemas.microsoft.com/office/powerpoint/2010/main" val="1428244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4034" y="1853248"/>
            <a:ext cx="7416800" cy="2197100"/>
          </a:xfrm>
        </p:spPr>
      </p:pic>
    </p:spTree>
    <p:extLst>
      <p:ext uri="{BB962C8B-B14F-4D97-AF65-F5344CB8AC3E}">
        <p14:creationId xmlns:p14="http://schemas.microsoft.com/office/powerpoint/2010/main" val="2136357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2434" y="2448809"/>
            <a:ext cx="7518400" cy="2197100"/>
          </a:xfrm>
        </p:spPr>
      </p:pic>
      <p:sp>
        <p:nvSpPr>
          <p:cNvPr id="6" name="TextBox 5"/>
          <p:cNvSpPr txBox="1"/>
          <p:nvPr/>
        </p:nvSpPr>
        <p:spPr>
          <a:xfrm>
            <a:off x="2532434" y="1781696"/>
            <a:ext cx="2417650" cy="369332"/>
          </a:xfrm>
          <a:prstGeom prst="rect">
            <a:avLst/>
          </a:prstGeom>
          <a:noFill/>
        </p:spPr>
        <p:txBody>
          <a:bodyPr wrap="none" rtlCol="0">
            <a:spAutoFit/>
          </a:bodyPr>
          <a:lstStyle/>
          <a:p>
            <a:r>
              <a:rPr lang="en-US" dirty="0" smtClean="0"/>
              <a:t>The </a:t>
            </a:r>
            <a:r>
              <a:rPr lang="en-US" dirty="0" err="1" smtClean="0"/>
              <a:t>typeof</a:t>
            </a:r>
            <a:r>
              <a:rPr lang="en-US" dirty="0" smtClean="0"/>
              <a:t> operator</a:t>
            </a:r>
            <a:endParaRPr lang="en-US" dirty="0"/>
          </a:p>
        </p:txBody>
      </p:sp>
    </p:spTree>
    <p:extLst>
      <p:ext uri="{BB962C8B-B14F-4D97-AF65-F5344CB8AC3E}">
        <p14:creationId xmlns:p14="http://schemas.microsoft.com/office/powerpoint/2010/main" val="1230236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834" y="2599728"/>
            <a:ext cx="7493000" cy="1308100"/>
          </a:xfrm>
        </p:spPr>
      </p:pic>
      <p:sp>
        <p:nvSpPr>
          <p:cNvPr id="3" name="TextBox 2"/>
          <p:cNvSpPr txBox="1"/>
          <p:nvPr/>
        </p:nvSpPr>
        <p:spPr>
          <a:xfrm>
            <a:off x="2557834" y="1857156"/>
            <a:ext cx="4743606" cy="369332"/>
          </a:xfrm>
          <a:prstGeom prst="rect">
            <a:avLst/>
          </a:prstGeom>
          <a:noFill/>
        </p:spPr>
        <p:txBody>
          <a:bodyPr wrap="none" rtlCol="0">
            <a:spAutoFit/>
          </a:bodyPr>
          <a:lstStyle/>
          <a:p>
            <a:r>
              <a:rPr lang="en-US" dirty="0" smtClean="0"/>
              <a:t>But </a:t>
            </a:r>
            <a:r>
              <a:rPr lang="en-US" dirty="0" err="1" smtClean="0"/>
              <a:t>typeof</a:t>
            </a:r>
            <a:r>
              <a:rPr lang="en-US" dirty="0" smtClean="0"/>
              <a:t> of null returns an object, why?</a:t>
            </a:r>
            <a:endParaRPr lang="en-US" dirty="0"/>
          </a:p>
        </p:txBody>
      </p:sp>
    </p:spTree>
    <p:extLst>
      <p:ext uri="{BB962C8B-B14F-4D97-AF65-F5344CB8AC3E}">
        <p14:creationId xmlns:p14="http://schemas.microsoft.com/office/powerpoint/2010/main" val="98152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6738" y="3483769"/>
            <a:ext cx="7480300" cy="1333500"/>
          </a:xfrm>
        </p:spPr>
      </p:pic>
      <p:sp>
        <p:nvSpPr>
          <p:cNvPr id="3" name="TextBox 2"/>
          <p:cNvSpPr txBox="1"/>
          <p:nvPr/>
        </p:nvSpPr>
        <p:spPr>
          <a:xfrm>
            <a:off x="2367549" y="1853248"/>
            <a:ext cx="7683285" cy="1754326"/>
          </a:xfrm>
          <a:prstGeom prst="rect">
            <a:avLst/>
          </a:prstGeom>
          <a:noFill/>
        </p:spPr>
        <p:txBody>
          <a:bodyPr wrap="square" rtlCol="0">
            <a:spAutoFit/>
          </a:bodyPr>
          <a:lstStyle/>
          <a:p>
            <a:r>
              <a:rPr lang="en-US" dirty="0" smtClean="0"/>
              <a:t>Comparing without coercion: </a:t>
            </a:r>
            <a:br>
              <a:rPr lang="en-US" dirty="0" smtClean="0"/>
            </a:br>
            <a:endParaRPr lang="en-US" dirty="0"/>
          </a:p>
          <a:p>
            <a:r>
              <a:rPr lang="en-US" dirty="0"/>
              <a:t>Notice that </a:t>
            </a:r>
            <a:r>
              <a:rPr lang="en-US" dirty="0" smtClean="0"/>
              <a:t>the previous code </a:t>
            </a:r>
            <a:r>
              <a:rPr lang="en-US" dirty="0"/>
              <a:t>uses the triple equals operator (===) instead of the double equals operator . The reason is that triple equals does the comparison without coercing the variable to another </a:t>
            </a:r>
            <a:r>
              <a:rPr lang="en-US" dirty="0" smtClean="0"/>
              <a:t>type. </a:t>
            </a:r>
            <a:endParaRPr lang="en-US" dirty="0"/>
          </a:p>
        </p:txBody>
      </p:sp>
    </p:spTree>
    <p:extLst>
      <p:ext uri="{BB962C8B-B14F-4D97-AF65-F5344CB8AC3E}">
        <p14:creationId xmlns:p14="http://schemas.microsoft.com/office/powerpoint/2010/main" val="1063709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457200" rtl="1" eaLnBrk="1" latinLnBrk="0" hangingPunct="1">
              <a:spcBef>
                <a:spcPct val="0"/>
              </a:spcBef>
              <a:buNone/>
            </a:pPr>
            <a:r>
              <a:rPr lang="en-US" dirty="0" smtClean="0"/>
              <a:t>Primitive Types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2938" y="2963069"/>
            <a:ext cx="7327900" cy="2374900"/>
          </a:xfrm>
        </p:spPr>
      </p:pic>
      <p:sp>
        <p:nvSpPr>
          <p:cNvPr id="3" name="TextBox 2"/>
          <p:cNvSpPr txBox="1"/>
          <p:nvPr/>
        </p:nvSpPr>
        <p:spPr>
          <a:xfrm>
            <a:off x="2367549" y="1853248"/>
            <a:ext cx="7683285" cy="1754326"/>
          </a:xfrm>
          <a:prstGeom prst="rect">
            <a:avLst/>
          </a:prstGeom>
          <a:noFill/>
        </p:spPr>
        <p:txBody>
          <a:bodyPr wrap="square" rtlCol="0">
            <a:spAutoFit/>
          </a:bodyPr>
          <a:lstStyle/>
          <a:p>
            <a:r>
              <a:rPr lang="en-US" dirty="0" smtClean="0"/>
              <a:t>Primitive Method</a:t>
            </a:r>
            <a:r>
              <a:rPr lang="ar-SA" dirty="0" smtClean="0"/>
              <a:t/>
            </a:r>
            <a:br>
              <a:rPr lang="ar-SA" dirty="0" smtClean="0"/>
            </a:br>
            <a:r>
              <a:rPr lang="ar-SA" dirty="0" smtClean="0"/>
              <a:t/>
            </a:r>
            <a:br>
              <a:rPr lang="ar-SA" dirty="0" smtClean="0"/>
            </a:br>
            <a:r>
              <a:rPr lang="en-US" i="1" dirty="0" smtClean="0"/>
              <a:t>“Despite </a:t>
            </a:r>
            <a:r>
              <a:rPr lang="en-US" i="1" dirty="0"/>
              <a:t>the fact that they have methods, primitive values themselves are not objects. JavaScript makes them look like objects to provide a consistent experience in the language, as you’ll see later in this chapter</a:t>
            </a:r>
            <a:r>
              <a:rPr lang="en-US" i="1" dirty="0" smtClean="0"/>
              <a:t>."</a:t>
            </a:r>
            <a:endParaRPr lang="en-US" i="1" dirty="0"/>
          </a:p>
        </p:txBody>
      </p:sp>
    </p:spTree>
    <p:extLst>
      <p:ext uri="{BB962C8B-B14F-4D97-AF65-F5344CB8AC3E}">
        <p14:creationId xmlns:p14="http://schemas.microsoft.com/office/powerpoint/2010/main" val="460166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Reference </a:t>
            </a:r>
            <a:r>
              <a:rPr lang="en-US" dirty="0"/>
              <a:t>Types </a:t>
            </a:r>
          </a:p>
        </p:txBody>
      </p:sp>
      <p:sp>
        <p:nvSpPr>
          <p:cNvPr id="3" name="TextBox 2"/>
          <p:cNvSpPr txBox="1"/>
          <p:nvPr/>
        </p:nvSpPr>
        <p:spPr>
          <a:xfrm>
            <a:off x="2367549" y="1853248"/>
            <a:ext cx="7683285" cy="646331"/>
          </a:xfrm>
          <a:prstGeom prst="rect">
            <a:avLst/>
          </a:prstGeom>
          <a:noFill/>
        </p:spPr>
        <p:txBody>
          <a:bodyPr wrap="square" rtlCol="0">
            <a:spAutoFit/>
          </a:bodyPr>
          <a:lstStyle/>
          <a:p>
            <a:r>
              <a:rPr lang="en-US" dirty="0" smtClean="0"/>
              <a:t>Reference Types are essentially ’Objects’. An object is unordered list of properties consisting of a name and and a value.</a:t>
            </a:r>
            <a:endParaRPr lang="en-US" i="1" dirty="0"/>
          </a:p>
        </p:txBody>
      </p:sp>
      <p:graphicFrame>
        <p:nvGraphicFramePr>
          <p:cNvPr id="7" name="Table 6"/>
          <p:cNvGraphicFramePr>
            <a:graphicFrameLocks noGrp="1"/>
          </p:cNvGraphicFramePr>
          <p:nvPr>
            <p:extLst>
              <p:ext uri="{D42A27DB-BD31-4B8C-83A1-F6EECF244321}">
                <p14:modId xmlns:p14="http://schemas.microsoft.com/office/powerpoint/2010/main" val="1323143233"/>
              </p:ext>
            </p:extLst>
          </p:nvPr>
        </p:nvGraphicFramePr>
        <p:xfrm>
          <a:off x="4011029" y="3253778"/>
          <a:ext cx="4396324" cy="1112520"/>
        </p:xfrm>
        <a:graphic>
          <a:graphicData uri="http://schemas.openxmlformats.org/drawingml/2006/table">
            <a:tbl>
              <a:tblPr firstRow="1" bandRow="1">
                <a:tableStyleId>{E929F9F4-4A8F-4326-A1B4-22849713DDAB}</a:tableStyleId>
              </a:tblPr>
              <a:tblGrid>
                <a:gridCol w="2198162"/>
                <a:gridCol w="2198162"/>
              </a:tblGrid>
              <a:tr h="370840">
                <a:tc gridSpan="2">
                  <a:txBody>
                    <a:bodyPr/>
                    <a:lstStyle/>
                    <a:p>
                      <a:pPr algn="ctr"/>
                      <a:r>
                        <a:rPr lang="en-US" dirty="0" smtClean="0"/>
                        <a:t>OBJECT</a:t>
                      </a:r>
                      <a:endParaRPr lang="en-US" dirty="0"/>
                    </a:p>
                  </a:txBody>
                  <a:tcPr/>
                </a:tc>
                <a:tc hMerge="1">
                  <a:txBody>
                    <a:bodyPr/>
                    <a:lstStyle/>
                    <a:p>
                      <a:endParaRPr lang="en-US" dirty="0"/>
                    </a:p>
                  </a:txBody>
                  <a:tcPr/>
                </a:tc>
              </a:tr>
              <a:tr h="370840">
                <a:tc>
                  <a:txBody>
                    <a:bodyPr/>
                    <a:lstStyle/>
                    <a:p>
                      <a:pPr algn="ctr"/>
                      <a:r>
                        <a:rPr lang="en-US" dirty="0" smtClean="0"/>
                        <a:t>Name</a:t>
                      </a:r>
                      <a:endParaRPr lang="en-US" dirty="0"/>
                    </a:p>
                  </a:txBody>
                  <a:tcPr/>
                </a:tc>
                <a:tc>
                  <a:txBody>
                    <a:bodyPr/>
                    <a:lstStyle/>
                    <a:p>
                      <a:pPr algn="ctr"/>
                      <a:r>
                        <a:rPr lang="en-US" dirty="0" smtClean="0"/>
                        <a:t>Value</a:t>
                      </a:r>
                      <a:endParaRPr lang="en-US" dirty="0"/>
                    </a:p>
                  </a:txBody>
                  <a:tcPr/>
                </a:tc>
              </a:tr>
              <a:tr h="370840">
                <a:tc>
                  <a:txBody>
                    <a:bodyPr/>
                    <a:lstStyle/>
                    <a:p>
                      <a:pPr algn="ctr"/>
                      <a:r>
                        <a:rPr lang="en-US" dirty="0" smtClean="0"/>
                        <a:t>Name</a:t>
                      </a:r>
                      <a:endParaRPr lang="en-US" dirty="0"/>
                    </a:p>
                  </a:txBody>
                  <a:tcPr/>
                </a:tc>
                <a:tc>
                  <a:txBody>
                    <a:bodyPr/>
                    <a:lstStyle/>
                    <a:p>
                      <a:pPr algn="ctr"/>
                      <a:r>
                        <a:rPr lang="en-US" dirty="0" smtClean="0"/>
                        <a:t>Value</a:t>
                      </a:r>
                      <a:endParaRPr lang="en-US" dirty="0"/>
                    </a:p>
                  </a:txBody>
                  <a:tcPr/>
                </a:tc>
              </a:tr>
            </a:tbl>
          </a:graphicData>
        </a:graphic>
      </p:graphicFrame>
    </p:spTree>
    <p:extLst>
      <p:ext uri="{BB962C8B-B14F-4D97-AF65-F5344CB8AC3E}">
        <p14:creationId xmlns:p14="http://schemas.microsoft.com/office/powerpoint/2010/main" val="2332635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4362</TotalTime>
  <Words>1147</Words>
  <Application>Microsoft Office PowerPoint</Application>
  <PresentationFormat>مخصص</PresentationFormat>
  <Paragraphs>173</Paragraphs>
  <Slides>22</Slides>
  <Notes>21</Notes>
  <HiddenSlides>0</HiddenSlides>
  <MMClips>0</MMClips>
  <ScaleCrop>false</ScaleCrop>
  <HeadingPairs>
    <vt:vector size="4" baseType="variant">
      <vt:variant>
        <vt:lpstr>نسق</vt:lpstr>
      </vt:variant>
      <vt:variant>
        <vt:i4>1</vt:i4>
      </vt:variant>
      <vt:variant>
        <vt:lpstr>عناوين الشرائح</vt:lpstr>
      </vt:variant>
      <vt:variant>
        <vt:i4>22</vt:i4>
      </vt:variant>
    </vt:vector>
  </HeadingPairs>
  <TitlesOfParts>
    <vt:vector size="23" baseType="lpstr">
      <vt:lpstr>Ion</vt:lpstr>
      <vt:lpstr> Primitive and Reference Types</vt:lpstr>
      <vt:lpstr>Primitive Types</vt:lpstr>
      <vt:lpstr>Primitive Types</vt:lpstr>
      <vt:lpstr>Primitive Types</vt:lpstr>
      <vt:lpstr>Primitive Types</vt:lpstr>
      <vt:lpstr>Primitive Types</vt:lpstr>
      <vt:lpstr>Primitive Types</vt:lpstr>
      <vt:lpstr>Primitive Types</vt:lpstr>
      <vt:lpstr>Reference Types </vt:lpstr>
      <vt:lpstr>Reference Types </vt:lpstr>
      <vt:lpstr>Reference Types </vt:lpstr>
      <vt:lpstr>Reference Types </vt:lpstr>
      <vt:lpstr>Reference Types </vt:lpstr>
      <vt:lpstr>Reference Types </vt:lpstr>
      <vt:lpstr>Reference Types </vt:lpstr>
      <vt:lpstr>Reference Types </vt:lpstr>
      <vt:lpstr>Reference Types </vt:lpstr>
      <vt:lpstr>Reference Types </vt:lpstr>
      <vt:lpstr>Reference Types </vt:lpstr>
      <vt:lpstr>Reference Types </vt:lpstr>
      <vt:lpstr>Reference Types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and Reference Types</dc:title>
  <dc:creator>Microsoft Office User</dc:creator>
  <cp:lastModifiedBy>DR.Ahmed Saker 2o1O</cp:lastModifiedBy>
  <cp:revision>33</cp:revision>
  <dcterms:created xsi:type="dcterms:W3CDTF">2021-05-07T12:04:36Z</dcterms:created>
  <dcterms:modified xsi:type="dcterms:W3CDTF">2021-05-27T21:18:56Z</dcterms:modified>
</cp:coreProperties>
</file>