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19"/>
  </p:notesMasterIdLst>
  <p:sldIdLst>
    <p:sldId id="256" r:id="rId2"/>
    <p:sldId id="257" r:id="rId3"/>
    <p:sldId id="25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2" r:id="rId15"/>
    <p:sldId id="291" r:id="rId16"/>
    <p:sldId id="290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1"/>
    <p:restoredTop sz="89680" autoAdjust="0"/>
  </p:normalViewPr>
  <p:slideViewPr>
    <p:cSldViewPr snapToGrid="0" snapToObjects="1">
      <p:cViewPr>
        <p:scale>
          <a:sx n="82" d="100"/>
          <a:sy n="82" d="100"/>
        </p:scale>
        <p:origin x="-198" y="-72"/>
      </p:cViewPr>
      <p:guideLst>
        <p:guide orient="horz" pos="2160"/>
        <p:guide pos="3840"/>
      </p:guideLst>
    </p:cSldViewPr>
  </p:slideViewPr>
  <p:notesTextViewPr>
    <p:cViewPr>
      <p:scale>
        <a:sx n="135" d="100"/>
        <a:sy n="13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2A73F-AC6C-5B45-9AD5-25DCF152555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C0CF1-5863-0F48-B441-FE3B9705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SA" dirty="0" smtClean="0"/>
              <a:t>الفصل</a:t>
            </a:r>
            <a:r>
              <a:rPr lang="ar-SA" baseline="0" dirty="0" smtClean="0"/>
              <a:t> الخامس يتحدث عن ال</a:t>
            </a:r>
            <a:r>
              <a:rPr lang="en-US" baseline="0" dirty="0" smtClean="0"/>
              <a:t> Inheritance </a:t>
            </a:r>
            <a:r>
              <a:rPr lang="ar-SA" baseline="0" dirty="0" smtClean="0"/>
              <a:t>في لغة ال</a:t>
            </a:r>
            <a:r>
              <a:rPr lang="en-US" baseline="0" dirty="0" smtClean="0"/>
              <a:t>.JavaScript</a:t>
            </a:r>
          </a:p>
          <a:p>
            <a:pPr algn="r" rtl="1"/>
            <a:endParaRPr lang="en-US" baseline="0" dirty="0" smtClean="0"/>
          </a:p>
          <a:p>
            <a:pPr algn="r" rtl="1"/>
            <a:r>
              <a:rPr lang="ar-SA" baseline="0" dirty="0" smtClean="0"/>
              <a:t>حيث أن </a:t>
            </a:r>
            <a:r>
              <a:rPr lang="en-US" baseline="0" dirty="0" smtClean="0"/>
              <a:t>JavaScript</a:t>
            </a:r>
            <a:r>
              <a:rPr lang="ar-SA" baseline="0" dirty="0" smtClean="0"/>
              <a:t> لا تحتوي على  </a:t>
            </a:r>
            <a:r>
              <a:rPr lang="en-US" baseline="0" dirty="0" smtClean="0"/>
              <a:t>Classes</a:t>
            </a:r>
            <a:r>
              <a:rPr lang="ar-SA" baseline="0" dirty="0" smtClean="0"/>
              <a:t> كلغة </a:t>
            </a:r>
            <a:r>
              <a:rPr lang="en-US" baseline="0" dirty="0" smtClean="0"/>
              <a:t>Java</a:t>
            </a:r>
            <a:r>
              <a:rPr lang="ar-SA" baseline="0" dirty="0" smtClean="0"/>
              <a:t> و </a:t>
            </a:r>
            <a:r>
              <a:rPr lang="en-US" baseline="0" dirty="0" smtClean="0"/>
              <a:t>.C</a:t>
            </a:r>
            <a:r>
              <a:rPr lang="ar-SA" baseline="0" dirty="0" smtClean="0"/>
              <a:t> 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ar-SA" baseline="0" dirty="0" smtClean="0"/>
              <a:t>يوجد نوعان من ال</a:t>
            </a:r>
            <a:r>
              <a:rPr lang="en-US" baseline="0" dirty="0" smtClean="0"/>
              <a:t>types</a:t>
            </a:r>
            <a:r>
              <a:rPr lang="ar-SA" baseline="0" dirty="0" smtClean="0"/>
              <a:t>: </a:t>
            </a:r>
            <a:r>
              <a:rPr lang="en-US" baseline="0" dirty="0" smtClean="0"/>
              <a:t>Primitive</a:t>
            </a:r>
            <a:r>
              <a:rPr lang="ar-SA" baseline="0" dirty="0" smtClean="0"/>
              <a:t> أو بدائي و</a:t>
            </a:r>
            <a:r>
              <a:rPr lang="en-US" baseline="0" dirty="0" smtClean="0"/>
              <a:t>Reference</a:t>
            </a:r>
            <a:r>
              <a:rPr lang="ar-SA" baseline="0" dirty="0" smtClean="0"/>
              <a:t> أو مرجعي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0CF1-5863-0F48-B441-FE3B9705F0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87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smtClean="0"/>
              <a:t>كليهما,</a:t>
            </a:r>
            <a:r>
              <a:rPr lang="ar-SA" baseline="0" dirty="0" smtClean="0"/>
              <a:t> </a:t>
            </a:r>
            <a:r>
              <a:rPr lang="ar-SA" dirty="0" smtClean="0"/>
              <a:t>الكود</a:t>
            </a:r>
            <a:r>
              <a:rPr lang="ar-SA" baseline="0" dirty="0" smtClean="0"/>
              <a:t> قبل ال</a:t>
            </a:r>
            <a:r>
              <a:rPr lang="en-US" baseline="0" dirty="0" smtClean="0"/>
              <a:t>comment</a:t>
            </a:r>
            <a:r>
              <a:rPr lang="ar-SA" baseline="0" dirty="0" smtClean="0"/>
              <a:t> والكود الذي بعده</a:t>
            </a:r>
            <a:r>
              <a:rPr lang="ar-SA" dirty="0" smtClean="0"/>
              <a:t> في هذا</a:t>
            </a:r>
            <a:r>
              <a:rPr lang="ar-SA" baseline="0" dirty="0" smtClean="0"/>
              <a:t> المثال</a:t>
            </a:r>
            <a:r>
              <a:rPr lang="ar-SA" dirty="0" smtClean="0"/>
              <a:t> متماثلان. يستخدم الكود الأول </a:t>
            </a:r>
            <a:r>
              <a:rPr lang="en-US" dirty="0" smtClean="0"/>
              <a:t>object</a:t>
            </a:r>
            <a:r>
              <a:rPr lang="ar-SA" dirty="0" smtClean="0"/>
              <a:t> حرفي لتعريف ال</a:t>
            </a:r>
            <a:r>
              <a:rPr lang="en-US" dirty="0" smtClean="0"/>
              <a:t>object</a:t>
            </a:r>
            <a:r>
              <a:rPr lang="ar-SA" baseline="0" dirty="0" smtClean="0"/>
              <a:t> </a:t>
            </a:r>
            <a:r>
              <a:rPr lang="ar-SA" dirty="0" smtClean="0"/>
              <a:t>بخاصية واحدة تسمى ال</a:t>
            </a:r>
            <a:r>
              <a:rPr lang="en-US" dirty="0" smtClean="0"/>
              <a:t>title</a:t>
            </a:r>
            <a:r>
              <a:rPr lang="ar-SA" dirty="0" smtClean="0"/>
              <a:t>. يرث هذا ال</a:t>
            </a:r>
            <a:r>
              <a:rPr lang="en-US" dirty="0" smtClean="0"/>
              <a:t>object</a:t>
            </a:r>
            <a:r>
              <a:rPr lang="ar-SA" dirty="0" smtClean="0"/>
              <a:t> تلقائيًا من </a:t>
            </a:r>
            <a:r>
              <a:rPr lang="ar-SA" dirty="0" err="1" smtClean="0"/>
              <a:t>Object.prototype</a:t>
            </a:r>
            <a:r>
              <a:rPr lang="ar-SA" dirty="0" smtClean="0"/>
              <a:t> ، ويتم تعيين الخاصية لتكون قابلة للتكوين والتعداد وقابلة للكتابة تلقائيًا. يتخذ الكود الثاني نفس الخطوات ولكنه يفعل ذلك بوضوح باستخدام </a:t>
            </a:r>
            <a:r>
              <a:rPr lang="en-US" baseline="0" dirty="0" err="1" smtClean="0"/>
              <a:t>object.create</a:t>
            </a:r>
            <a:r>
              <a:rPr lang="en-US" baseline="0" dirty="0" smtClean="0"/>
              <a:t>()</a:t>
            </a:r>
            <a:r>
              <a:rPr lang="ar-SA" dirty="0" smtClean="0"/>
              <a:t>. يتصرف </a:t>
            </a:r>
            <a:r>
              <a:rPr lang="en-US" dirty="0" smtClean="0"/>
              <a:t> </a:t>
            </a:r>
            <a:r>
              <a:rPr lang="ar-SA" dirty="0" smtClean="0"/>
              <a:t>  </a:t>
            </a:r>
            <a:r>
              <a:rPr lang="en-US" dirty="0" smtClean="0"/>
              <a:t> object </a:t>
            </a:r>
            <a:r>
              <a:rPr lang="ar-SA" dirty="0" smtClean="0"/>
              <a:t> </a:t>
            </a:r>
            <a:r>
              <a:rPr lang="en-US" dirty="0" smtClean="0"/>
              <a:t> </a:t>
            </a:r>
            <a:r>
              <a:rPr lang="ar-SA" dirty="0" smtClean="0"/>
              <a:t>ال</a:t>
            </a:r>
            <a:r>
              <a:rPr lang="en-US" dirty="0" smtClean="0"/>
              <a:t>notebook</a:t>
            </a:r>
            <a:r>
              <a:rPr lang="ar-SA" dirty="0" smtClean="0"/>
              <a:t> الناتج من كل كود</a:t>
            </a:r>
            <a:r>
              <a:rPr lang="ar-SA" baseline="0" dirty="0" smtClean="0"/>
              <a:t> </a:t>
            </a:r>
            <a:r>
              <a:rPr lang="ar-SA" dirty="0" smtClean="0"/>
              <a:t>بنفس الطريقة بالضبط. </a:t>
            </a:r>
          </a:p>
          <a:p>
            <a:pPr marL="0" algn="r" defTabSz="914400" rtl="1" eaLnBrk="1" latinLnBrk="0" hangingPunct="1"/>
            <a:endParaRPr lang="ar-SA" baseline="0" dirty="0" smtClean="0"/>
          </a:p>
          <a:p>
            <a:pPr marL="0" algn="r" defTabSz="914400" rtl="1" eaLnBrk="1" latinLnBrk="0" hangingPunct="1"/>
            <a:r>
              <a:rPr lang="ar-SA" baseline="0" dirty="0" smtClean="0"/>
              <a:t>لا يٌكتب ابدا كود يرث </a:t>
            </a:r>
            <a:r>
              <a:rPr lang="ar-SA" dirty="0" smtClean="0"/>
              <a:t>من </a:t>
            </a:r>
            <a:r>
              <a:rPr lang="ar-SA" dirty="0" err="1" smtClean="0"/>
              <a:t>Object.prototype</a:t>
            </a:r>
            <a:r>
              <a:rPr lang="ar-SA" dirty="0" smtClean="0"/>
              <a:t> مباشرةً ، لأنك تحصل عليها تلقائيا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0CF1-5863-0F48-B441-FE3B9705F0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86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smtClean="0"/>
              <a:t>ينشئ هذا الكود </a:t>
            </a:r>
            <a:r>
              <a:rPr lang="en-US" dirty="0" smtClean="0"/>
              <a:t>object</a:t>
            </a:r>
            <a:r>
              <a:rPr lang="ar-SA" dirty="0" smtClean="0"/>
              <a:t>، </a:t>
            </a:r>
            <a:r>
              <a:rPr lang="en-US" dirty="0" smtClean="0"/>
              <a:t>human1</a:t>
            </a:r>
            <a:r>
              <a:rPr lang="ar-SA" dirty="0" smtClean="0"/>
              <a:t> ، بخاصية اسم و</a:t>
            </a:r>
            <a:r>
              <a:rPr lang="en-US" dirty="0" smtClean="0"/>
              <a:t>method</a:t>
            </a:r>
            <a:r>
              <a:rPr lang="ar-SA" dirty="0" smtClean="0"/>
              <a:t> </a:t>
            </a:r>
            <a:r>
              <a:rPr lang="ar-SA" dirty="0" err="1" smtClean="0"/>
              <a:t>sayName</a:t>
            </a:r>
            <a:r>
              <a:rPr lang="ar-SA" dirty="0" smtClean="0"/>
              <a:t> (). يرث ال</a:t>
            </a:r>
            <a:r>
              <a:rPr lang="en-US" dirty="0" smtClean="0"/>
              <a:t>object</a:t>
            </a:r>
            <a:r>
              <a:rPr lang="ar-SA" dirty="0" smtClean="0"/>
              <a:t> 2</a:t>
            </a:r>
            <a:r>
              <a:rPr lang="en-US" dirty="0" smtClean="0"/>
              <a:t>human</a:t>
            </a:r>
            <a:r>
              <a:rPr lang="ar-SA" dirty="0" smtClean="0"/>
              <a:t> من 1</a:t>
            </a:r>
            <a:r>
              <a:rPr lang="en-US" dirty="0" smtClean="0"/>
              <a:t>human</a:t>
            </a:r>
            <a:r>
              <a:rPr lang="ar-SA" dirty="0" smtClean="0"/>
              <a:t> كل من </a:t>
            </a:r>
            <a:r>
              <a:rPr lang="ar-SA" dirty="0" err="1" smtClean="0"/>
              <a:t>الname</a:t>
            </a:r>
            <a:r>
              <a:rPr lang="ar-SA" dirty="0" smtClean="0"/>
              <a:t> و </a:t>
            </a:r>
            <a:r>
              <a:rPr lang="ar-SA" dirty="0" err="1" smtClean="0"/>
              <a:t>الsayName</a:t>
            </a:r>
            <a:r>
              <a:rPr lang="ar-SA" dirty="0" smtClean="0"/>
              <a:t> (). </a:t>
            </a:r>
            <a:br>
              <a:rPr lang="ar-SA" dirty="0" smtClean="0"/>
            </a:br>
            <a:r>
              <a:rPr lang="ar-SA" dirty="0" smtClean="0"/>
              <a:t/>
            </a:r>
            <a:br>
              <a:rPr lang="ar-SA" dirty="0" smtClean="0"/>
            </a:br>
            <a:r>
              <a:rPr lang="ar-SA" dirty="0" smtClean="0"/>
              <a:t>ومع ذلك ، يتم تعريف 2</a:t>
            </a:r>
            <a:r>
              <a:rPr lang="en-US" dirty="0" smtClean="0"/>
              <a:t>human</a:t>
            </a:r>
            <a:r>
              <a:rPr lang="ar-SA" dirty="0" smtClean="0"/>
              <a:t> عبر </a:t>
            </a:r>
            <a:r>
              <a:rPr lang="ar-SA" dirty="0" err="1" smtClean="0"/>
              <a:t>Object.create</a:t>
            </a:r>
            <a:r>
              <a:rPr lang="en-US" dirty="0" smtClean="0"/>
              <a:t>()</a:t>
            </a:r>
            <a:r>
              <a:rPr lang="ar-SA" dirty="0" smtClean="0"/>
              <a:t>، والذي يعرف أيضًا خاصية ال</a:t>
            </a:r>
            <a:r>
              <a:rPr lang="en-US" dirty="0" smtClean="0"/>
              <a:t>name</a:t>
            </a:r>
            <a:r>
              <a:rPr lang="ar-SA" dirty="0" smtClean="0"/>
              <a:t> الخاصة بـ 2</a:t>
            </a:r>
            <a:r>
              <a:rPr lang="en-US" dirty="0" smtClean="0"/>
              <a:t>human</a:t>
            </a:r>
            <a:r>
              <a:rPr lang="ar-SA" dirty="0" smtClean="0"/>
              <a:t>.</a:t>
            </a:r>
            <a:br>
              <a:rPr lang="ar-SA" dirty="0" smtClean="0"/>
            </a:br>
            <a:r>
              <a:rPr lang="ar-SA" dirty="0" smtClean="0"/>
              <a:t/>
            </a:r>
            <a:br>
              <a:rPr lang="ar-SA" dirty="0" smtClean="0"/>
            </a:br>
            <a:r>
              <a:rPr lang="ar-SA" dirty="0" smtClean="0"/>
              <a:t> تعمل هذه الخاصية على تظليل خاصية ال</a:t>
            </a:r>
            <a:r>
              <a:rPr lang="en-US" dirty="0" smtClean="0"/>
              <a:t>prototype</a:t>
            </a:r>
            <a:r>
              <a:rPr lang="ar-SA" dirty="0" smtClean="0"/>
              <a:t> التي تحمل الاسم نفسه ويتم استخدامها في مكانها. لذا ، فإن </a:t>
            </a:r>
            <a:r>
              <a:rPr lang="en-US" dirty="0" smtClean="0"/>
              <a:t>human1.sayName()</a:t>
            </a:r>
            <a:r>
              <a:rPr lang="ar-SA" dirty="0" smtClean="0"/>
              <a:t> يُخرج”</a:t>
            </a:r>
            <a:r>
              <a:rPr lang="en-US" dirty="0" smtClean="0"/>
              <a:t>Mohammed</a:t>
            </a:r>
            <a:r>
              <a:rPr lang="ar-SA" dirty="0" smtClean="0"/>
              <a:t>" ، بينما يقوم</a:t>
            </a:r>
            <a:r>
              <a:rPr lang="en-US" baseline="0" dirty="0" smtClean="0"/>
              <a:t> </a:t>
            </a:r>
            <a:r>
              <a:rPr lang="ar-SA" dirty="0" smtClean="0"/>
              <a:t>  </a:t>
            </a:r>
            <a:r>
              <a:rPr lang="en-US" dirty="0" smtClean="0"/>
              <a:t> </a:t>
            </a:r>
            <a:r>
              <a:rPr lang="ar-SA" dirty="0" smtClean="0"/>
              <a:t>  </a:t>
            </a:r>
            <a:r>
              <a:rPr lang="en-US" dirty="0" smtClean="0"/>
              <a:t>human2.sayName()</a:t>
            </a:r>
            <a:r>
              <a:rPr lang="ar-SA" dirty="0" smtClean="0"/>
              <a:t> بإخراج ”</a:t>
            </a:r>
            <a:r>
              <a:rPr lang="en-US" dirty="0" smtClean="0"/>
              <a:t>Ahmed</a:t>
            </a:r>
            <a:r>
              <a:rPr lang="ar-SA" dirty="0" smtClean="0"/>
              <a:t>". ضع في اعتبارك أن </a:t>
            </a:r>
            <a:r>
              <a:rPr lang="ar-SA" dirty="0" err="1" smtClean="0"/>
              <a:t>sayName</a:t>
            </a:r>
            <a:r>
              <a:rPr lang="en-US" dirty="0" smtClean="0"/>
              <a:t>()</a:t>
            </a:r>
            <a:r>
              <a:rPr lang="ar-SA" dirty="0" smtClean="0"/>
              <a:t> لا يزال موجودًا فقط على 1</a:t>
            </a:r>
            <a:r>
              <a:rPr lang="en-US" dirty="0" smtClean="0"/>
              <a:t> human</a:t>
            </a:r>
            <a:r>
              <a:rPr lang="ar-SA" dirty="0" smtClean="0"/>
              <a:t>ويرثه 2</a:t>
            </a:r>
            <a:r>
              <a:rPr lang="en-US" dirty="0" smtClean="0"/>
              <a:t>human</a:t>
            </a:r>
            <a:r>
              <a:rPr lang="ar-SA" dirty="0" smtClean="0"/>
              <a:t>. </a:t>
            </a:r>
          </a:p>
          <a:p>
            <a:pPr marL="0" algn="r" defTabSz="914400" rtl="1" eaLnBrk="1" latinLnBrk="0" hangingPunct="1"/>
            <a:endParaRPr lang="ar-SA" dirty="0" smtClean="0"/>
          </a:p>
          <a:p>
            <a:pPr marL="0" algn="r" defTabSz="914400" rtl="1" eaLnBrk="1" latinLnBrk="0" hangingPunct="1"/>
            <a:r>
              <a:rPr lang="ar-SA" dirty="0" smtClean="0"/>
              <a:t>تُعد سلسلة الوراثة</a:t>
            </a:r>
            <a:r>
              <a:rPr lang="ar-SA" baseline="0" dirty="0" smtClean="0"/>
              <a:t> او ال</a:t>
            </a:r>
            <a:r>
              <a:rPr lang="en-US" baseline="0" dirty="0" smtClean="0"/>
              <a:t>inheritance chain </a:t>
            </a:r>
            <a:r>
              <a:rPr lang="ar-SA" dirty="0" smtClean="0"/>
              <a:t> في هذا المثال أطول بالنسبة إلى 2</a:t>
            </a:r>
            <a:r>
              <a:rPr lang="en-US" dirty="0" smtClean="0"/>
              <a:t>human</a:t>
            </a:r>
            <a:r>
              <a:rPr lang="ar-SA" dirty="0" smtClean="0"/>
              <a:t> منها بالنسبة إلى </a:t>
            </a:r>
            <a:r>
              <a:rPr lang="en-US" dirty="0" smtClean="0"/>
              <a:t>human1</a:t>
            </a:r>
            <a:r>
              <a:rPr lang="ar-SA" dirty="0" smtClean="0"/>
              <a:t>. يرث ال</a:t>
            </a:r>
            <a:r>
              <a:rPr lang="en-US" dirty="0" smtClean="0"/>
              <a:t>object</a:t>
            </a:r>
            <a:r>
              <a:rPr lang="ar-SA" dirty="0" smtClean="0"/>
              <a:t> </a:t>
            </a:r>
            <a:r>
              <a:rPr lang="en-US" dirty="0" smtClean="0"/>
              <a:t>human2</a:t>
            </a:r>
            <a:r>
              <a:rPr lang="ar-SA" dirty="0" smtClean="0"/>
              <a:t> من ال</a:t>
            </a:r>
            <a:r>
              <a:rPr lang="en-US" dirty="0" smtClean="0"/>
              <a:t>object</a:t>
            </a:r>
            <a:r>
              <a:rPr lang="ar-SA" dirty="0" smtClean="0"/>
              <a:t> </a:t>
            </a:r>
            <a:r>
              <a:rPr lang="en-US" dirty="0" smtClean="0"/>
              <a:t>human1</a:t>
            </a:r>
            <a:r>
              <a:rPr lang="ar-SA" dirty="0" smtClean="0"/>
              <a:t>، ويرث الكائن </a:t>
            </a:r>
            <a:r>
              <a:rPr lang="en-US" dirty="0" smtClean="0"/>
              <a:t>human1</a:t>
            </a:r>
            <a:r>
              <a:rPr lang="ar-SA" dirty="0" smtClean="0"/>
              <a:t> من </a:t>
            </a:r>
            <a:r>
              <a:rPr lang="ar-SA" dirty="0" err="1" smtClean="0"/>
              <a:t>Object.prototype</a:t>
            </a:r>
            <a:r>
              <a:rPr lang="ar-SA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0CF1-5863-0F48-B441-FE3B9705F0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5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smtClean="0"/>
              <a:t>تُعد سلسلة الوراثة</a:t>
            </a:r>
            <a:r>
              <a:rPr lang="ar-SA" baseline="0" dirty="0" smtClean="0"/>
              <a:t> او ال</a:t>
            </a:r>
            <a:r>
              <a:rPr lang="en-US" baseline="0" dirty="0" smtClean="0"/>
              <a:t>inheritance chain </a:t>
            </a:r>
            <a:r>
              <a:rPr lang="ar-SA" dirty="0" smtClean="0"/>
              <a:t> في كود</a:t>
            </a:r>
            <a:r>
              <a:rPr lang="ar-SA" baseline="0" dirty="0" smtClean="0"/>
              <a:t> </a:t>
            </a:r>
            <a:r>
              <a:rPr lang="ar-SA" baseline="0" dirty="0" err="1" smtClean="0"/>
              <a:t>السلايد</a:t>
            </a:r>
            <a:r>
              <a:rPr lang="ar-SA" baseline="0" dirty="0" smtClean="0"/>
              <a:t> السابق</a:t>
            </a:r>
            <a:r>
              <a:rPr lang="ar-SA" dirty="0" smtClean="0"/>
              <a:t> أطول بالنسبة إلى 2</a:t>
            </a:r>
            <a:r>
              <a:rPr lang="en-US" dirty="0" smtClean="0"/>
              <a:t>human</a:t>
            </a:r>
            <a:r>
              <a:rPr lang="ar-SA" dirty="0" smtClean="0"/>
              <a:t> منها بالنسبة إلى </a:t>
            </a:r>
            <a:r>
              <a:rPr lang="en-US" dirty="0" smtClean="0"/>
              <a:t>human1</a:t>
            </a:r>
            <a:r>
              <a:rPr lang="ar-SA" dirty="0" smtClean="0"/>
              <a:t>. يرث ال</a:t>
            </a:r>
            <a:r>
              <a:rPr lang="en-US" dirty="0" smtClean="0"/>
              <a:t>object</a:t>
            </a:r>
            <a:r>
              <a:rPr lang="ar-SA" dirty="0" smtClean="0"/>
              <a:t> </a:t>
            </a:r>
            <a:r>
              <a:rPr lang="en-US" dirty="0" smtClean="0"/>
              <a:t>human2</a:t>
            </a:r>
            <a:r>
              <a:rPr lang="ar-SA" dirty="0" smtClean="0"/>
              <a:t> من ال</a:t>
            </a:r>
            <a:r>
              <a:rPr lang="en-US" dirty="0" smtClean="0"/>
              <a:t>object</a:t>
            </a:r>
            <a:r>
              <a:rPr lang="ar-SA" dirty="0" smtClean="0"/>
              <a:t> </a:t>
            </a:r>
            <a:r>
              <a:rPr lang="en-US" dirty="0" smtClean="0"/>
              <a:t>human1</a:t>
            </a:r>
            <a:r>
              <a:rPr lang="ar-SA" dirty="0" smtClean="0"/>
              <a:t>، ويرث ال</a:t>
            </a:r>
            <a:r>
              <a:rPr lang="en-US" dirty="0" smtClean="0"/>
              <a:t>object</a:t>
            </a:r>
            <a:r>
              <a:rPr lang="ar-SA" dirty="0" smtClean="0"/>
              <a:t> </a:t>
            </a:r>
            <a:r>
              <a:rPr lang="en-US" dirty="0" smtClean="0"/>
              <a:t>human1</a:t>
            </a:r>
            <a:r>
              <a:rPr lang="ar-SA" dirty="0" smtClean="0"/>
              <a:t> من </a:t>
            </a:r>
            <a:r>
              <a:rPr lang="ar-SA" dirty="0" err="1" smtClean="0"/>
              <a:t>Object.prototype</a:t>
            </a:r>
            <a:r>
              <a:rPr lang="ar-SA" baseline="0" dirty="0" smtClean="0"/>
              <a:t>. كما هو مبين في الرسم التوضيحي: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0CF1-5863-0F48-B441-FE3B9705F0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en-US" dirty="0" smtClean="0"/>
              <a:t>Constructor</a:t>
            </a:r>
            <a:r>
              <a:rPr lang="en-US" baseline="0" dirty="0" smtClean="0"/>
              <a:t> inheritance</a:t>
            </a:r>
            <a:r>
              <a:rPr lang="ar-SA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ar-SA" dirty="0" smtClean="0"/>
              <a:t>وراثة ال</a:t>
            </a:r>
            <a:r>
              <a:rPr lang="en-US" dirty="0" smtClean="0"/>
              <a:t>object</a:t>
            </a:r>
            <a:r>
              <a:rPr lang="ar-SA" dirty="0" smtClean="0"/>
              <a:t> في </a:t>
            </a:r>
            <a:r>
              <a:rPr lang="ar-SA" dirty="0" err="1" smtClean="0"/>
              <a:t>JavaScript</a:t>
            </a:r>
            <a:r>
              <a:rPr lang="ar-SA" dirty="0" smtClean="0"/>
              <a:t> هي أيضًا أساس وراثة المُنشئ</a:t>
            </a:r>
            <a:r>
              <a:rPr lang="en-US" dirty="0" smtClean="0"/>
              <a:t> </a:t>
            </a:r>
            <a:r>
              <a:rPr lang="ar-SA" dirty="0" smtClean="0"/>
              <a:t>او</a:t>
            </a:r>
            <a:r>
              <a:rPr lang="ar-SA" baseline="0" dirty="0" smtClean="0"/>
              <a:t> ال</a:t>
            </a:r>
            <a:r>
              <a:rPr lang="en-US" baseline="0" dirty="0" smtClean="0"/>
              <a:t>constructor</a:t>
            </a:r>
            <a:r>
              <a:rPr lang="ar-SA" dirty="0" smtClean="0"/>
              <a:t>. كل دالة</a:t>
            </a:r>
            <a:r>
              <a:rPr lang="ar-SA" baseline="0" dirty="0" smtClean="0"/>
              <a:t> أو </a:t>
            </a:r>
            <a:r>
              <a:rPr lang="en-US" baseline="0" dirty="0" smtClean="0"/>
              <a:t>function</a:t>
            </a:r>
            <a:r>
              <a:rPr lang="ar-SA" baseline="0" dirty="0" smtClean="0"/>
              <a:t> </a:t>
            </a:r>
            <a:r>
              <a:rPr lang="ar-SA" dirty="0" smtClean="0"/>
              <a:t>تقريبًا لها خاصية </a:t>
            </a:r>
            <a:r>
              <a:rPr lang="en-US" dirty="0" smtClean="0"/>
              <a:t>prototype</a:t>
            </a:r>
            <a:r>
              <a:rPr lang="ar-SA" dirty="0" smtClean="0"/>
              <a:t> يمكن تعديلها أو استبدالها. </a:t>
            </a:r>
            <a:endParaRPr lang="en-US" dirty="0" smtClean="0"/>
          </a:p>
          <a:p>
            <a:pPr marL="0" algn="r" defTabSz="914400" rtl="1" eaLnBrk="1" latinLnBrk="0" hangingPunct="1"/>
            <a:endParaRPr lang="en-US" dirty="0" smtClean="0"/>
          </a:p>
          <a:p>
            <a:pPr marL="0" algn="r" defTabSz="914400" rtl="1" eaLnBrk="1" latinLnBrk="0" hangingPunct="1"/>
            <a:r>
              <a:rPr lang="ar-SA" dirty="0" smtClean="0"/>
              <a:t>يتم تعيين خاصية ال</a:t>
            </a:r>
            <a:r>
              <a:rPr lang="en-US" dirty="0" smtClean="0"/>
              <a:t>prototype</a:t>
            </a:r>
            <a:r>
              <a:rPr lang="ar-SA" dirty="0" smtClean="0"/>
              <a:t>هذه تلقائيًا لتكون </a:t>
            </a:r>
            <a:r>
              <a:rPr lang="en-US" dirty="0" smtClean="0"/>
              <a:t>object</a:t>
            </a:r>
            <a:r>
              <a:rPr lang="ar-SA" dirty="0" smtClean="0"/>
              <a:t> عامًا جديدًا يرث من </a:t>
            </a:r>
            <a:r>
              <a:rPr lang="ar-SA" dirty="0" err="1" smtClean="0"/>
              <a:t>Object.prototype</a:t>
            </a:r>
            <a:r>
              <a:rPr lang="ar-SA" dirty="0" smtClean="0"/>
              <a:t> وله خاصية واحدة خاصة تسمى المُنشئ</a:t>
            </a:r>
            <a:r>
              <a:rPr lang="en-US" dirty="0" smtClean="0"/>
              <a:t> </a:t>
            </a:r>
            <a:r>
              <a:rPr lang="ar-SA" baseline="0" dirty="0" smtClean="0"/>
              <a:t> أو ال</a:t>
            </a:r>
            <a:r>
              <a:rPr lang="en-US" baseline="0" dirty="0" smtClean="0"/>
              <a:t>constructor</a:t>
            </a:r>
            <a:r>
              <a:rPr lang="ar-SA" dirty="0" smtClean="0"/>
              <a:t>. في الواقع ، يقوم محرك </a:t>
            </a:r>
            <a:r>
              <a:rPr lang="ar-SA" dirty="0" err="1" smtClean="0"/>
              <a:t>JavaScript</a:t>
            </a:r>
            <a:r>
              <a:rPr lang="ar-SA" dirty="0" smtClean="0"/>
              <a:t> بما يلي نيابة عنك: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0CF1-5863-0F48-B441-FE3B9705F0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63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en-US" dirty="0" smtClean="0"/>
              <a:t>Constructor Stealing</a:t>
            </a:r>
            <a:r>
              <a:rPr lang="ar-SA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ar-SA" dirty="0" smtClean="0"/>
              <a:t>نظرًا لأن الوراثة يتم تحقيقها من خلال سلاسل ال</a:t>
            </a:r>
            <a:r>
              <a:rPr lang="en-US" dirty="0" smtClean="0"/>
              <a:t>prototypes</a:t>
            </a:r>
            <a:r>
              <a:rPr lang="ar-SA" baseline="0" dirty="0" smtClean="0"/>
              <a:t> </a:t>
            </a:r>
            <a:r>
              <a:rPr lang="ar-SA" dirty="0" smtClean="0"/>
              <a:t>في </a:t>
            </a:r>
            <a:r>
              <a:rPr lang="ar-SA" dirty="0" err="1" smtClean="0"/>
              <a:t>JavaScript</a:t>
            </a:r>
            <a:r>
              <a:rPr lang="ar-SA" dirty="0" smtClean="0"/>
              <a:t> ، فلا داعي لاستدعاء مُنشئ ال</a:t>
            </a:r>
            <a:r>
              <a:rPr lang="en-US" dirty="0" err="1" smtClean="0"/>
              <a:t>supertype</a:t>
            </a:r>
            <a:r>
              <a:rPr lang="ar-SA" dirty="0" smtClean="0"/>
              <a:t> </a:t>
            </a:r>
            <a:r>
              <a:rPr lang="ar-SA" dirty="0" err="1" smtClean="0"/>
              <a:t>لل</a:t>
            </a:r>
            <a:r>
              <a:rPr lang="en-US" dirty="0" smtClean="0"/>
              <a:t>object</a:t>
            </a:r>
            <a:r>
              <a:rPr lang="ar-SA" dirty="0" smtClean="0"/>
              <a:t>.</a:t>
            </a:r>
            <a:endParaRPr lang="en-US" dirty="0" smtClean="0"/>
          </a:p>
          <a:p>
            <a:pPr marL="0" algn="r" defTabSz="914400" rtl="1" eaLnBrk="1" latinLnBrk="0" hangingPunct="1"/>
            <a:endParaRPr lang="en-US" dirty="0" smtClean="0"/>
          </a:p>
          <a:p>
            <a:pPr marL="0" algn="r" defTabSz="914400" rtl="1" eaLnBrk="1" latinLnBrk="0" hangingPunct="1"/>
            <a:r>
              <a:rPr lang="ar-SA" dirty="0" smtClean="0"/>
              <a:t> إذا كنت تريد استدعاء مُنشئ ال</a:t>
            </a:r>
            <a:r>
              <a:rPr lang="en-US" dirty="0" err="1" smtClean="0"/>
              <a:t>supertype</a:t>
            </a:r>
            <a:r>
              <a:rPr lang="ar-SA" dirty="0" smtClean="0"/>
              <a:t> من مُنشئ ال</a:t>
            </a:r>
            <a:r>
              <a:rPr lang="en-US" dirty="0" smtClean="0"/>
              <a:t>subtype</a:t>
            </a:r>
            <a:r>
              <a:rPr lang="ar-SA" dirty="0" smtClean="0"/>
              <a:t>، فأنت بحاجة إلى الاستفادة من </a:t>
            </a:r>
            <a:r>
              <a:rPr lang="en-US" dirty="0" smtClean="0"/>
              <a:t>Constructor</a:t>
            </a:r>
            <a:r>
              <a:rPr lang="en-US" baseline="0" dirty="0" smtClean="0"/>
              <a:t> Stealing</a:t>
            </a:r>
            <a:r>
              <a:rPr lang="ar-SA" baseline="0" dirty="0" smtClean="0"/>
              <a:t> أو سرقة المُنشئ</a:t>
            </a:r>
            <a:r>
              <a:rPr lang="ar-SA" dirty="0" smtClean="0"/>
              <a:t>.</a:t>
            </a:r>
            <a:endParaRPr lang="en-US" dirty="0" smtClean="0"/>
          </a:p>
          <a:p>
            <a:pPr marL="0" algn="r" defTabSz="914400" rtl="1" eaLnBrk="1" latinLnBrk="0" hangingPunct="1"/>
            <a:endParaRPr lang="en-US" dirty="0" smtClean="0"/>
          </a:p>
          <a:p>
            <a:pPr marL="0" algn="r" defTabSz="914400" rtl="1" eaLnBrk="1" latinLnBrk="0" hangingPunct="1"/>
            <a:r>
              <a:rPr lang="ar-SA" dirty="0" smtClean="0"/>
              <a:t>تحدث سرقة المُنشئ عندما تقوم باستدعاء مُنشئ ال</a:t>
            </a:r>
            <a:r>
              <a:rPr lang="en-US" dirty="0" err="1" smtClean="0"/>
              <a:t>supertype</a:t>
            </a:r>
            <a:r>
              <a:rPr lang="ar-SA" baseline="0" dirty="0" smtClean="0"/>
              <a:t> </a:t>
            </a:r>
            <a:r>
              <a:rPr lang="ar-SA" dirty="0" smtClean="0"/>
              <a:t>من مُنشئ ال</a:t>
            </a:r>
            <a:r>
              <a:rPr lang="en-US" dirty="0" smtClean="0"/>
              <a:t>subtype</a:t>
            </a:r>
            <a:r>
              <a:rPr lang="ar-SA" baseline="0" dirty="0" smtClean="0"/>
              <a:t> </a:t>
            </a:r>
            <a:r>
              <a:rPr lang="ar-SA" dirty="0" smtClean="0"/>
              <a:t>باستخدام إما </a:t>
            </a:r>
            <a:r>
              <a:rPr lang="en-US" dirty="0" smtClean="0"/>
              <a:t>call()</a:t>
            </a:r>
            <a:r>
              <a:rPr lang="ar-SA" dirty="0" smtClean="0"/>
              <a:t> أو </a:t>
            </a:r>
            <a:r>
              <a:rPr lang="en-US" dirty="0" smtClean="0"/>
              <a:t>apply()</a:t>
            </a:r>
            <a:r>
              <a:rPr lang="ar-SA" baseline="0" dirty="0" smtClean="0"/>
              <a:t> </a:t>
            </a:r>
            <a:r>
              <a:rPr lang="ar-SA" dirty="0" smtClean="0"/>
              <a:t>لتمرير ال</a:t>
            </a:r>
            <a:r>
              <a:rPr lang="en-US" dirty="0" smtClean="0"/>
              <a:t>object</a:t>
            </a:r>
            <a:r>
              <a:rPr lang="ar-SA" dirty="0" smtClean="0"/>
              <a:t> المُنشأ حديثًا. في الواقع ، أنت تسرق مُنشئ ال</a:t>
            </a:r>
            <a:r>
              <a:rPr lang="en-US" dirty="0" err="1" smtClean="0"/>
              <a:t>supertype</a:t>
            </a:r>
            <a:r>
              <a:rPr lang="ar-SA" dirty="0" smtClean="0"/>
              <a:t> </a:t>
            </a:r>
            <a:r>
              <a:rPr lang="ar-SA" dirty="0" err="1" smtClean="0"/>
              <a:t>لل</a:t>
            </a:r>
            <a:r>
              <a:rPr lang="en-US" dirty="0" smtClean="0"/>
              <a:t>object</a:t>
            </a:r>
            <a:r>
              <a:rPr lang="ar-SA" dirty="0" smtClean="0"/>
              <a:t> الخاص بك ، كما في هذا المثال التالي: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0CF1-5863-0F48-B441-FE3B9705F0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8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dirty="0" smtClean="0"/>
              <a:t>يقوم مُنشئ </a:t>
            </a:r>
            <a:r>
              <a:rPr lang="ar-SA" dirty="0" err="1" smtClean="0"/>
              <a:t>MySquare</a:t>
            </a:r>
            <a:r>
              <a:rPr lang="ar-SA" dirty="0" smtClean="0"/>
              <a:t> باستدعاء مُنشئ </a:t>
            </a:r>
            <a:r>
              <a:rPr lang="ar-SA" dirty="0" err="1" smtClean="0"/>
              <a:t>MyRectangle</a:t>
            </a:r>
            <a:r>
              <a:rPr lang="ar-SA" dirty="0" smtClean="0"/>
              <a:t> ويمرر في هذا بالإضافة إلى الحجم مرتين (مرة للطول ومرة ​​للعرض). يؤدي القيام بذلك إلى إنشاء خصائص الطول والعرض على ال</a:t>
            </a:r>
            <a:r>
              <a:rPr lang="en-US" baseline="0" dirty="0" smtClean="0"/>
              <a:t>object</a:t>
            </a:r>
            <a:r>
              <a:rPr lang="ar-SA" baseline="0" dirty="0" smtClean="0"/>
              <a:t> </a:t>
            </a:r>
            <a:r>
              <a:rPr lang="ar-SA" dirty="0" smtClean="0"/>
              <a:t>الجديد وجعل كل منها مساويًا للحجم. هذه هي طريقة ال</a:t>
            </a:r>
            <a:r>
              <a:rPr lang="en-US" dirty="0" smtClean="0"/>
              <a:t>constructor stealing</a:t>
            </a:r>
            <a:r>
              <a:rPr lang="ar-SA" dirty="0" smtClean="0"/>
              <a:t> والتي تُجنب إعادة تعريف الخصائص من المُنشئ الذي تريد أن ترث منه. يمكنك إضافة خصائص جديدة أو تجاوز تلك الموجودة بعد تطبيق مُنشئ ال</a:t>
            </a:r>
            <a:r>
              <a:rPr lang="en-US" dirty="0" err="1" smtClean="0"/>
              <a:t>supertype</a:t>
            </a:r>
            <a:r>
              <a:rPr lang="ar-SA" dirty="0" smtClean="0"/>
              <a:t>. هذه العملية المكونة من خطوتين مفيدة عندما تحتاج إلى إنجاز الوراثة بين الأنواع المخصصة.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0CF1-5863-0F48-B441-FE3B9705F0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7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en-US" dirty="0" smtClean="0"/>
              <a:t>Constructor Stealing</a:t>
            </a:r>
            <a:r>
              <a:rPr lang="ar-SA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0" algn="r" defTabSz="914400" rtl="1" eaLnBrk="1" latinLnBrk="0" hangingPunct="1"/>
            <a:r>
              <a:rPr lang="ar-SA" dirty="0" smtClean="0"/>
              <a:t>في المثال السابق ، يحتوي نوع </a:t>
            </a:r>
            <a:r>
              <a:rPr lang="ar-SA" dirty="0" err="1" smtClean="0"/>
              <a:t>MySquare</a:t>
            </a:r>
            <a:r>
              <a:rPr lang="ar-SA" dirty="0" smtClean="0"/>
              <a:t> على طريقة </a:t>
            </a:r>
            <a:r>
              <a:rPr lang="ar-SA" dirty="0" err="1" smtClean="0"/>
              <a:t>toString</a:t>
            </a:r>
            <a:r>
              <a:rPr lang="ar-SA" dirty="0" smtClean="0"/>
              <a:t> () الخاصة به والتي تعمل على تظليل </a:t>
            </a:r>
            <a:r>
              <a:rPr lang="ar-SA" dirty="0" err="1" smtClean="0"/>
              <a:t>toString</a:t>
            </a:r>
            <a:r>
              <a:rPr lang="ar-SA" dirty="0" smtClean="0"/>
              <a:t> () على النموذج الأولي. من الشائع تجاوز أساليب ال</a:t>
            </a:r>
            <a:r>
              <a:rPr lang="en-US" dirty="0" err="1" smtClean="0"/>
              <a:t>SuperTypes</a:t>
            </a:r>
            <a:r>
              <a:rPr lang="ar-SA" baseline="0" dirty="0" smtClean="0"/>
              <a:t> </a:t>
            </a:r>
            <a:r>
              <a:rPr lang="ar-SA" dirty="0" smtClean="0"/>
              <a:t>بوظائف جديدة في ال</a:t>
            </a:r>
            <a:r>
              <a:rPr lang="en-US" dirty="0" smtClean="0"/>
              <a:t>subtypes</a:t>
            </a:r>
            <a:r>
              <a:rPr lang="ar-SA" dirty="0" smtClean="0"/>
              <a:t> ، ولكن ماذا لو كنت لا تزال ترغب في الوصول إلى أسلوب ال</a:t>
            </a:r>
            <a:r>
              <a:rPr lang="en-US" dirty="0" err="1" smtClean="0"/>
              <a:t>SuperType</a:t>
            </a:r>
            <a:r>
              <a:rPr lang="ar-SA" dirty="0" smtClean="0"/>
              <a:t>؟ في لغات أخرى ، قد تكون قادرًا على قول </a:t>
            </a:r>
            <a:r>
              <a:rPr lang="ar-SA" dirty="0" err="1" smtClean="0"/>
              <a:t>super.toString</a:t>
            </a:r>
            <a:r>
              <a:rPr lang="en-US" dirty="0" smtClean="0"/>
              <a:t>()</a:t>
            </a:r>
            <a:r>
              <a:rPr lang="ar-SA" dirty="0" smtClean="0"/>
              <a:t> ، لكن </a:t>
            </a:r>
            <a:r>
              <a:rPr lang="en-US" dirty="0" smtClean="0"/>
              <a:t> JavaScript</a:t>
            </a:r>
            <a:r>
              <a:rPr lang="ar-SA" dirty="0" smtClean="0"/>
              <a:t>لا تحتوي على أي شيء مشابه. بدلاً من ذلك ، يمكنك الوصول مباشرةً إلى ال</a:t>
            </a:r>
            <a:r>
              <a:rPr lang="en-US" dirty="0" smtClean="0"/>
              <a:t>method</a:t>
            </a:r>
            <a:r>
              <a:rPr lang="ar-SA" dirty="0" smtClean="0"/>
              <a:t> على ال</a:t>
            </a:r>
            <a:r>
              <a:rPr lang="en-US" dirty="0" smtClean="0"/>
              <a:t>prototype</a:t>
            </a:r>
            <a:r>
              <a:rPr lang="ar-SA" baseline="0" dirty="0" smtClean="0"/>
              <a:t> </a:t>
            </a:r>
            <a:r>
              <a:rPr lang="ar-SA" dirty="0" err="1" smtClean="0"/>
              <a:t>لل</a:t>
            </a:r>
            <a:r>
              <a:rPr lang="en-US" dirty="0" err="1" smtClean="0"/>
              <a:t>SuperType</a:t>
            </a:r>
            <a:r>
              <a:rPr lang="ar-SA" dirty="0" smtClean="0"/>
              <a:t>واستخدام إما </a:t>
            </a:r>
            <a:r>
              <a:rPr lang="ar-SA" dirty="0" err="1" smtClean="0"/>
              <a:t>call</a:t>
            </a:r>
            <a:r>
              <a:rPr lang="en-US" dirty="0" smtClean="0"/>
              <a:t>()</a:t>
            </a:r>
            <a:r>
              <a:rPr lang="ar-SA" dirty="0" smtClean="0"/>
              <a:t> أو </a:t>
            </a:r>
            <a:r>
              <a:rPr lang="ar-SA" dirty="0" err="1" smtClean="0"/>
              <a:t>application</a:t>
            </a:r>
            <a:r>
              <a:rPr lang="en-US" dirty="0" smtClean="0"/>
              <a:t>()</a:t>
            </a:r>
            <a:r>
              <a:rPr lang="ar-SA" dirty="0" smtClean="0"/>
              <a:t> لتنفيذ ال</a:t>
            </a:r>
            <a:r>
              <a:rPr lang="en-US" dirty="0" smtClean="0"/>
              <a:t>method</a:t>
            </a:r>
            <a:r>
              <a:rPr lang="ar-SA" dirty="0" smtClean="0"/>
              <a:t> على </a:t>
            </a:r>
            <a:r>
              <a:rPr lang="en-US" dirty="0" smtClean="0"/>
              <a:t>object</a:t>
            </a:r>
            <a:r>
              <a:rPr lang="ar-SA" dirty="0" smtClean="0"/>
              <a:t> ال</a:t>
            </a:r>
            <a:r>
              <a:rPr lang="en-US" dirty="0" smtClean="0"/>
              <a:t>subtype</a:t>
            </a:r>
            <a:r>
              <a:rPr lang="ar-SA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0CF1-5863-0F48-B441-FE3B9705F0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5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smtClean="0"/>
              <a:t>يمكننا استخدام مفهوم الوراثة بين ال</a:t>
            </a:r>
            <a:r>
              <a:rPr lang="ar-SA" baseline="0" dirty="0" smtClean="0"/>
              <a:t> </a:t>
            </a:r>
            <a:r>
              <a:rPr lang="en-US" baseline="0" dirty="0" smtClean="0"/>
              <a:t>Objects</a:t>
            </a:r>
            <a:r>
              <a:rPr lang="ar-SA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ar-SA" dirty="0" smtClean="0"/>
              <a:t>النماذج أو ال </a:t>
            </a:r>
            <a:r>
              <a:rPr lang="en-US" dirty="0" smtClean="0"/>
              <a:t>prototypes</a:t>
            </a:r>
            <a:r>
              <a:rPr lang="ar-SA" dirty="0" smtClean="0"/>
              <a:t>، كما رأينا في الفصل 4 ، هي الآلية الفعلية لمفهوم الوراثة. </a:t>
            </a:r>
            <a:endParaRPr lang="en-US" dirty="0" smtClean="0"/>
          </a:p>
          <a:p>
            <a:pPr marL="0" algn="r" defTabSz="914400" rtl="1" eaLnBrk="1" latinLnBrk="0" hangingPunct="1"/>
            <a:r>
              <a:rPr lang="ar-SA" dirty="0" smtClean="0"/>
              <a:t>كما</a:t>
            </a:r>
            <a:r>
              <a:rPr lang="ar-SA" baseline="0" dirty="0" smtClean="0"/>
              <a:t> سنرى لاحقا, </a:t>
            </a:r>
            <a:r>
              <a:rPr lang="ar-SA" dirty="0" smtClean="0"/>
              <a:t>جميع ال</a:t>
            </a:r>
            <a:r>
              <a:rPr lang="en-US" dirty="0" smtClean="0"/>
              <a:t>objects</a:t>
            </a:r>
            <a:r>
              <a:rPr lang="ar-SA" dirty="0" smtClean="0"/>
              <a:t> التي نقوم بإنشائها متأصلة أو مورثة من </a:t>
            </a:r>
            <a:r>
              <a:rPr lang="en-US" dirty="0" smtClean="0"/>
              <a:t> objects</a:t>
            </a:r>
            <a:r>
              <a:rPr lang="en-US" baseline="0" dirty="0" smtClean="0"/>
              <a:t> </a:t>
            </a:r>
            <a:r>
              <a:rPr lang="ar-SA" dirty="0" smtClean="0"/>
              <a:t>أخرى ما لم نحددها صراحة على خلاف ذلك.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0CF1-5863-0F48-B441-FE3B9705F0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2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smtClean="0"/>
              <a:t>يحتوي ال</a:t>
            </a:r>
            <a:r>
              <a:rPr lang="en-US" dirty="0" smtClean="0"/>
              <a:t>object</a:t>
            </a:r>
            <a:r>
              <a:rPr lang="ar-SA" dirty="0" smtClean="0"/>
              <a:t> </a:t>
            </a:r>
            <a:r>
              <a:rPr lang="en-US" dirty="0" smtClean="0"/>
              <a:t> ‘textbook’</a:t>
            </a:r>
            <a:r>
              <a:rPr lang="ar-SA" dirty="0" smtClean="0"/>
              <a:t>في الكود على </a:t>
            </a:r>
            <a:r>
              <a:rPr lang="ar-SA" dirty="0" err="1" smtClean="0"/>
              <a:t>protoype</a:t>
            </a:r>
            <a:r>
              <a:rPr lang="ar-SA" dirty="0" smtClean="0"/>
              <a:t> أو نموذج يساوي </a:t>
            </a:r>
            <a:r>
              <a:rPr lang="ar-SA" dirty="0" err="1" smtClean="0"/>
              <a:t>object.prototype</a:t>
            </a:r>
            <a:r>
              <a:rPr lang="ar-SA" dirty="0" smtClean="0"/>
              <a:t> دون الحاجة إلى تعريف من قبلنا</a:t>
            </a:r>
            <a:r>
              <a:rPr lang="ar-SA" baseline="0" dirty="0" smtClean="0"/>
              <a:t> حيث </a:t>
            </a:r>
            <a:r>
              <a:rPr lang="ar-SA" dirty="0" smtClean="0"/>
              <a:t>نتحصل على نتيجة صحيحة عندما نقارن الاثنين باستخدام علامة </a:t>
            </a:r>
            <a:r>
              <a:rPr lang="ar-SA" dirty="0" err="1" smtClean="0"/>
              <a:t>اليساوي</a:t>
            </a:r>
            <a:r>
              <a:rPr lang="ar-SA" dirty="0" smtClean="0"/>
              <a:t> الثلاثية.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0CF1-5863-0F48-B441-FE3B9705F0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8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smtClean="0"/>
              <a:t>من المفيد جدًا أن نتذكر أن</a:t>
            </a:r>
            <a:r>
              <a:rPr lang="en-US" dirty="0" smtClean="0"/>
              <a:t>object </a:t>
            </a:r>
            <a:r>
              <a:rPr lang="ar-SA" dirty="0" smtClean="0"/>
              <a:t> النموذج هو مجرد </a:t>
            </a:r>
            <a:r>
              <a:rPr lang="en-US" dirty="0" smtClean="0"/>
              <a:t> object</a:t>
            </a:r>
            <a:r>
              <a:rPr lang="ar-SA" dirty="0" smtClean="0"/>
              <a:t>عادي يحتوي على رابط إلى النموذج الخاص به سواء قمنا بتعريفه أم لا. وهذا</a:t>
            </a:r>
            <a:r>
              <a:rPr lang="ar-SA" baseline="0" dirty="0" smtClean="0"/>
              <a:t> النموذج مرتبط بنموذج اَخر </a:t>
            </a:r>
            <a:r>
              <a:rPr lang="ar-SA" baseline="0" dirty="0" err="1" smtClean="0"/>
              <a:t>وهكذا.</a:t>
            </a:r>
            <a:r>
              <a:rPr lang="ar-SA" dirty="0" err="1" smtClean="0"/>
              <a:t>تخلق</a:t>
            </a:r>
            <a:r>
              <a:rPr lang="ar-SA" dirty="0" smtClean="0"/>
              <a:t> هذه الروابط سلسلة من علاقة الوراثة نسميها تسلسل الوراثة أو تسلسل النموذج</a:t>
            </a:r>
            <a:r>
              <a:rPr lang="ar-SA" baseline="0" dirty="0" smtClean="0"/>
              <a:t> </a:t>
            </a:r>
            <a:r>
              <a:rPr lang="en-US" baseline="0" dirty="0" smtClean="0"/>
              <a:t>Prototype Chaining</a:t>
            </a:r>
            <a:r>
              <a:rPr lang="ar-SA" dirty="0" smtClean="0"/>
              <a:t>. يوضح الشكل هذه العلاقة المتسلسلة: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0CF1-5863-0F48-B441-FE3B9705F0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01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smtClean="0"/>
              <a:t>تحدثنا عن ال</a:t>
            </a:r>
            <a:r>
              <a:rPr lang="en-US" dirty="0" smtClean="0"/>
              <a:t>methods</a:t>
            </a:r>
            <a:r>
              <a:rPr lang="ar-SA" dirty="0" smtClean="0"/>
              <a:t> في الفصل الأول والكتاب يتحدث عنها أيضًا في فصول </a:t>
            </a:r>
            <a:r>
              <a:rPr lang="ar-SA" dirty="0" err="1" smtClean="0"/>
              <a:t>أخرى.من</a:t>
            </a:r>
            <a:r>
              <a:rPr lang="ar-SA" baseline="0" dirty="0" smtClean="0"/>
              <a:t> الجدير بالذكر أنه </a:t>
            </a:r>
            <a:r>
              <a:rPr lang="ar-SA" dirty="0" smtClean="0"/>
              <a:t>يتم تعريف بعض من</a:t>
            </a:r>
            <a:r>
              <a:rPr lang="ar-SA" baseline="0" dirty="0" smtClean="0"/>
              <a:t> هذه ال</a:t>
            </a:r>
            <a:r>
              <a:rPr lang="en-US" baseline="0" dirty="0" smtClean="0"/>
              <a:t>methods</a:t>
            </a:r>
            <a:r>
              <a:rPr lang="ar-SA" dirty="0" smtClean="0"/>
              <a:t> في </a:t>
            </a:r>
            <a:r>
              <a:rPr lang="ar-SA" dirty="0" err="1" smtClean="0"/>
              <a:t>الobject.prototype</a:t>
            </a:r>
            <a:r>
              <a:rPr lang="ar-SA" dirty="0" smtClean="0"/>
              <a:t> وبالتالي موروثة بواسطة جميع ال</a:t>
            </a:r>
            <a:r>
              <a:rPr lang="en-US" dirty="0" smtClean="0"/>
              <a:t>objects</a:t>
            </a:r>
            <a:r>
              <a:rPr lang="ar-SA" dirty="0" smtClean="0"/>
              <a:t> </a:t>
            </a:r>
            <a:r>
              <a:rPr lang="ar-SA" dirty="0" err="1" smtClean="0"/>
              <a:t>الأخرى.هذه</a:t>
            </a:r>
            <a:r>
              <a:rPr lang="ar-SA" baseline="0" dirty="0" smtClean="0"/>
              <a:t> ال</a:t>
            </a:r>
            <a:r>
              <a:rPr lang="en-US" baseline="0" dirty="0" smtClean="0"/>
              <a:t>methods </a:t>
            </a:r>
            <a:r>
              <a:rPr lang="ar-SA" baseline="0" dirty="0" smtClean="0"/>
              <a:t> هي: </a:t>
            </a:r>
            <a:br>
              <a:rPr lang="ar-SA" baseline="0" dirty="0" smtClean="0"/>
            </a:br>
            <a:endParaRPr lang="en-US" baseline="0" dirty="0" smtClean="0"/>
          </a:p>
          <a:p>
            <a:pPr marL="228600" indent="-228600" algn="r" defTabSz="914400" rtl="1" eaLnBrk="1" latinLnBrk="0" hangingPunct="1">
              <a:buFont typeface="+mj-lt"/>
              <a:buAutoNum type="arabicPeriod"/>
            </a:pPr>
            <a:r>
              <a:rPr lang="ar-SA" dirty="0" err="1" smtClean="0"/>
              <a:t>hasOwnPropert</a:t>
            </a:r>
            <a:r>
              <a:rPr lang="en-US" dirty="0" smtClean="0"/>
              <a:t>y</a:t>
            </a:r>
            <a:r>
              <a:rPr lang="ar-SA" dirty="0" smtClean="0"/>
              <a:t> () يحدد ما إذا كانت ال</a:t>
            </a:r>
            <a:r>
              <a:rPr lang="en-US" dirty="0" err="1" smtClean="0"/>
              <a:t>protoypes</a:t>
            </a:r>
            <a:r>
              <a:rPr lang="ar-SA" dirty="0" smtClean="0"/>
              <a:t> الخاصة بالاسم المحدد موجودة أم لا</a:t>
            </a:r>
          </a:p>
          <a:p>
            <a:pPr marL="228600" indent="-228600" algn="r" defTabSz="914400" rtl="1" eaLnBrk="1" latinLnBrk="0" hangingPunct="1">
              <a:buFont typeface="+mj-lt"/>
              <a:buAutoNum type="arabicPeriod"/>
            </a:pPr>
            <a:r>
              <a:rPr lang="ar-SA" dirty="0" smtClean="0"/>
              <a:t> </a:t>
            </a:r>
            <a:r>
              <a:rPr lang="ar-SA" dirty="0" err="1" smtClean="0"/>
              <a:t>propertyIsEnumerabl</a:t>
            </a:r>
            <a:r>
              <a:rPr lang="en-US" dirty="0" smtClean="0"/>
              <a:t>e</a:t>
            </a:r>
            <a:r>
              <a:rPr lang="ar-SA" dirty="0" smtClean="0"/>
              <a:t> () يحدد ما إذا كانت ال</a:t>
            </a:r>
            <a:r>
              <a:rPr lang="en-US" dirty="0" err="1" smtClean="0"/>
              <a:t>protoype</a:t>
            </a:r>
            <a:r>
              <a:rPr lang="ar-SA" dirty="0" smtClean="0"/>
              <a:t> الخاصة قابلة للعد</a:t>
            </a:r>
          </a:p>
          <a:p>
            <a:pPr marL="228600" indent="-228600" algn="r" defTabSz="914400" rtl="1" eaLnBrk="1" latinLnBrk="0" hangingPunct="1">
              <a:buFont typeface="+mj-lt"/>
              <a:buAutoNum type="arabicPeriod"/>
            </a:pPr>
            <a:r>
              <a:rPr lang="ar-SA" dirty="0" smtClean="0"/>
              <a:t> </a:t>
            </a:r>
            <a:r>
              <a:rPr lang="ar-SA" dirty="0" err="1" smtClean="0"/>
              <a:t>isPrototypeOf</a:t>
            </a:r>
            <a:r>
              <a:rPr lang="ar-SA" dirty="0" smtClean="0"/>
              <a:t> () يحدد ما إذا كان ال</a:t>
            </a:r>
            <a:r>
              <a:rPr lang="en-US" dirty="0" smtClean="0"/>
              <a:t>object</a:t>
            </a:r>
            <a:r>
              <a:rPr lang="ar-SA" dirty="0" smtClean="0"/>
              <a:t> هو </a:t>
            </a:r>
            <a:r>
              <a:rPr lang="en-US" dirty="0" smtClean="0"/>
              <a:t>prototype</a:t>
            </a:r>
            <a:r>
              <a:rPr lang="ar-SA" dirty="0" smtClean="0"/>
              <a:t> ل</a:t>
            </a:r>
            <a:r>
              <a:rPr lang="en-US" dirty="0" smtClean="0"/>
              <a:t>object</a:t>
            </a:r>
            <a:r>
              <a:rPr lang="ar-SA" dirty="0" smtClean="0"/>
              <a:t> آخر</a:t>
            </a:r>
          </a:p>
          <a:p>
            <a:pPr marL="228600" indent="-228600" algn="r" defTabSz="914400" rtl="1" eaLnBrk="1" latinLnBrk="0" hangingPunct="1">
              <a:buFont typeface="+mj-lt"/>
              <a:buAutoNum type="arabicPeriod"/>
            </a:pPr>
            <a:r>
              <a:rPr lang="ar-SA" dirty="0" smtClean="0"/>
              <a:t> </a:t>
            </a:r>
            <a:r>
              <a:rPr lang="ar-SA" dirty="0" err="1" smtClean="0"/>
              <a:t>valueOf</a:t>
            </a:r>
            <a:r>
              <a:rPr lang="ar-SA" dirty="0" smtClean="0"/>
              <a:t> () تُرجع تمثيل القيمة </a:t>
            </a:r>
            <a:r>
              <a:rPr lang="ar-SA" dirty="0" err="1" smtClean="0"/>
              <a:t>لل</a:t>
            </a:r>
            <a:r>
              <a:rPr lang="en-US" dirty="0" smtClean="0"/>
              <a:t>object</a:t>
            </a:r>
            <a:endParaRPr lang="ar-SA" dirty="0" smtClean="0"/>
          </a:p>
          <a:p>
            <a:pPr marL="228600" indent="-228600" algn="r" defTabSz="914400" rtl="1" eaLnBrk="1" latinLnBrk="0" hangingPunct="1">
              <a:buFont typeface="+mj-lt"/>
              <a:buAutoNum type="arabicPeriod"/>
            </a:pPr>
            <a:r>
              <a:rPr lang="ar-SA" dirty="0" smtClean="0"/>
              <a:t> </a:t>
            </a:r>
            <a:r>
              <a:rPr lang="ar-SA" dirty="0" err="1" smtClean="0"/>
              <a:t>toString</a:t>
            </a:r>
            <a:r>
              <a:rPr lang="ar-SA" dirty="0" smtClean="0"/>
              <a:t> () إرجاع تمثيل سلسلة </a:t>
            </a:r>
            <a:r>
              <a:rPr lang="ar-SA" dirty="0" err="1" smtClean="0"/>
              <a:t>لل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0CF1-5863-0F48-B441-FE3B9705F0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55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smtClean="0"/>
              <a:t>تظهر جميع ال</a:t>
            </a:r>
            <a:r>
              <a:rPr lang="en-US" dirty="0" smtClean="0"/>
              <a:t>methods</a:t>
            </a:r>
            <a:r>
              <a:rPr lang="ar-SA" dirty="0" smtClean="0"/>
              <a:t> التي أدرجناها في </a:t>
            </a:r>
            <a:r>
              <a:rPr lang="ar-SA" dirty="0" err="1" smtClean="0"/>
              <a:t>السلايد</a:t>
            </a:r>
            <a:r>
              <a:rPr lang="ar-SA" dirty="0" smtClean="0"/>
              <a:t> الماضي في جميع ال</a:t>
            </a:r>
            <a:r>
              <a:rPr lang="en-US" dirty="0" smtClean="0"/>
              <a:t>objects</a:t>
            </a:r>
            <a:r>
              <a:rPr lang="ar-SA" dirty="0" smtClean="0"/>
              <a:t> بالوراثة. ومع ذلك ، فإن </a:t>
            </a:r>
            <a:r>
              <a:rPr lang="ar-SA" dirty="0" err="1" smtClean="0"/>
              <a:t>valueof</a:t>
            </a:r>
            <a:r>
              <a:rPr lang="ar-SA" dirty="0" smtClean="0"/>
              <a:t> () و </a:t>
            </a:r>
            <a:r>
              <a:rPr lang="ar-SA" dirty="0" err="1" smtClean="0"/>
              <a:t>tostring</a:t>
            </a:r>
            <a:r>
              <a:rPr lang="ar-SA" dirty="0" smtClean="0"/>
              <a:t> () هما طريقتان ذوات</a:t>
            </a:r>
            <a:r>
              <a:rPr lang="ar-SA" baseline="0" dirty="0" smtClean="0"/>
              <a:t> أهمية و</a:t>
            </a:r>
            <a:r>
              <a:rPr lang="ar-SA" dirty="0" smtClean="0"/>
              <a:t>نحتاج في بعض الأحيان إلى تعريفها بأنفسنا لجعل ال</a:t>
            </a:r>
            <a:r>
              <a:rPr lang="en-US" dirty="0" smtClean="0"/>
              <a:t>objects</a:t>
            </a:r>
            <a:r>
              <a:rPr lang="ar-SA" dirty="0" smtClean="0"/>
              <a:t> تعمل باتساق. </a:t>
            </a:r>
            <a:endParaRPr lang="en-US" dirty="0" smtClean="0"/>
          </a:p>
          <a:p>
            <a:pPr marL="0" algn="r" defTabSz="914400" rtl="1" eaLnBrk="1" latinLnBrk="0" hangingPunct="1"/>
            <a:endParaRPr lang="en-US" dirty="0" smtClean="0"/>
          </a:p>
          <a:p>
            <a:pPr marL="0" algn="r" defTabSz="914400" rtl="1" eaLnBrk="1" latinLnBrk="0" hangingPunct="1"/>
            <a:r>
              <a:rPr lang="en-US" dirty="0" err="1" smtClean="0"/>
              <a:t>Valueof</a:t>
            </a:r>
            <a:r>
              <a:rPr lang="en-US" dirty="0" smtClean="0"/>
              <a:t>()</a:t>
            </a:r>
          </a:p>
          <a:p>
            <a:pPr marL="0" algn="r" defTabSz="914400" rtl="1" eaLnBrk="1" latinLnBrk="0" hangingPunct="1"/>
            <a:endParaRPr lang="en-US" dirty="0" smtClean="0"/>
          </a:p>
          <a:p>
            <a:pPr marL="0" algn="r" defTabSz="914400" rtl="1" eaLnBrk="1" latinLnBrk="0" hangingPunct="1"/>
            <a:r>
              <a:rPr lang="ar-SA" dirty="0" smtClean="0"/>
              <a:t>يتم استدعاء </a:t>
            </a:r>
            <a:r>
              <a:rPr lang="ar-SA" dirty="0" err="1" smtClean="0"/>
              <a:t>valueOf</a:t>
            </a:r>
            <a:r>
              <a:rPr lang="ar-SA" dirty="0" smtClean="0"/>
              <a:t> () كلما تم استخدام عامل تشغيل او</a:t>
            </a:r>
            <a:r>
              <a:rPr lang="ar-SA" baseline="0" dirty="0" smtClean="0"/>
              <a:t> </a:t>
            </a:r>
            <a:r>
              <a:rPr lang="en-US" baseline="0" dirty="0" smtClean="0"/>
              <a:t> operator</a:t>
            </a:r>
            <a:r>
              <a:rPr lang="ar-SA" dirty="0" smtClean="0"/>
              <a:t>على </a:t>
            </a:r>
            <a:r>
              <a:rPr lang="en-US" dirty="0" smtClean="0"/>
              <a:t>object</a:t>
            </a:r>
            <a:r>
              <a:rPr lang="ar-SA" dirty="0" smtClean="0"/>
              <a:t>. بشكل تلقائي ، ببساطة تقوم </a:t>
            </a:r>
            <a:r>
              <a:rPr lang="ar-SA" dirty="0" err="1" smtClean="0"/>
              <a:t>valueOf</a:t>
            </a:r>
            <a:r>
              <a:rPr lang="ar-SA" dirty="0" smtClean="0"/>
              <a:t> () بإرجاع نسخة ال</a:t>
            </a:r>
            <a:r>
              <a:rPr lang="en-US" dirty="0" smtClean="0"/>
              <a:t>object</a:t>
            </a:r>
            <a:r>
              <a:rPr lang="ar-SA" baseline="0" dirty="0" smtClean="0"/>
              <a:t> او ال</a:t>
            </a:r>
            <a:r>
              <a:rPr lang="en-US" baseline="0" dirty="0" smtClean="0"/>
              <a:t>object instance</a:t>
            </a:r>
            <a:r>
              <a:rPr lang="ar-SA" dirty="0" smtClean="0"/>
              <a:t>. </a:t>
            </a:r>
            <a:endParaRPr lang="en-US" dirty="0" smtClean="0"/>
          </a:p>
          <a:p>
            <a:pPr marL="0" algn="r" defTabSz="914400" rtl="1" eaLnBrk="1" latinLnBrk="0" hangingPunct="1"/>
            <a:endParaRPr lang="en-US" dirty="0" smtClean="0"/>
          </a:p>
          <a:p>
            <a:pPr marL="0" algn="r" defTabSz="914400" rtl="1" eaLnBrk="1" latinLnBrk="0" hangingPunct="1"/>
            <a:r>
              <a:rPr lang="ar-SA" dirty="0" smtClean="0"/>
              <a:t>تتجاوز أنواع ال</a:t>
            </a:r>
            <a:r>
              <a:rPr lang="en-US" dirty="0" smtClean="0"/>
              <a:t>primitive wrapper types</a:t>
            </a:r>
            <a:r>
              <a:rPr lang="ar-SA" baseline="0" dirty="0" smtClean="0"/>
              <a:t> التي أشرنا لها في الباب الأول </a:t>
            </a:r>
            <a:r>
              <a:rPr lang="ar-SA" dirty="0" smtClean="0"/>
              <a:t>القيمة </a:t>
            </a:r>
            <a:r>
              <a:rPr lang="ar-SA" dirty="0" err="1" smtClean="0"/>
              <a:t>valueOf</a:t>
            </a:r>
            <a:r>
              <a:rPr lang="ar-SA" dirty="0" smtClean="0"/>
              <a:t> () بحيث تُرجع </a:t>
            </a:r>
            <a:r>
              <a:rPr lang="en-US" baseline="0" dirty="0" smtClean="0"/>
              <a:t> String</a:t>
            </a:r>
            <a:r>
              <a:rPr lang="ar-SA" dirty="0" smtClean="0"/>
              <a:t>لـ </a:t>
            </a:r>
            <a:r>
              <a:rPr lang="ar-SA" dirty="0" err="1" smtClean="0"/>
              <a:t>String</a:t>
            </a:r>
            <a:r>
              <a:rPr lang="ar-SA" dirty="0" smtClean="0"/>
              <a:t> و </a:t>
            </a:r>
            <a:r>
              <a:rPr lang="ar-SA" dirty="0" err="1" smtClean="0"/>
              <a:t>Boolean</a:t>
            </a:r>
            <a:r>
              <a:rPr lang="ar-SA" dirty="0" smtClean="0"/>
              <a:t> لـ </a:t>
            </a:r>
            <a:r>
              <a:rPr lang="ar-SA" dirty="0" err="1" smtClean="0"/>
              <a:t>Boolean</a:t>
            </a:r>
            <a:r>
              <a:rPr lang="ar-SA" dirty="0" smtClean="0"/>
              <a:t> ورقمًا لرقم. وبالمثل ، فإن </a:t>
            </a:r>
            <a:r>
              <a:rPr lang="ar-SA" dirty="0" err="1" smtClean="0"/>
              <a:t>valueOf</a:t>
            </a:r>
            <a:r>
              <a:rPr lang="ar-SA" dirty="0" smtClean="0"/>
              <a:t> () ل</a:t>
            </a:r>
            <a:r>
              <a:rPr lang="en-US" dirty="0" smtClean="0"/>
              <a:t>date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oject</a:t>
            </a:r>
            <a:r>
              <a:rPr lang="ar-SA" dirty="0" smtClean="0"/>
              <a:t> ترجع الوقت </a:t>
            </a:r>
            <a:r>
              <a:rPr lang="ar-SA" dirty="0" err="1" smtClean="0"/>
              <a:t>بالمللي</a:t>
            </a:r>
            <a:r>
              <a:rPr lang="ar-SA" dirty="0" smtClean="0"/>
              <a:t> ثانية (تمامًا كما يفعل </a:t>
            </a:r>
            <a:r>
              <a:rPr lang="ar-SA" dirty="0" err="1" smtClean="0"/>
              <a:t>Date.prototype.getTime</a:t>
            </a:r>
            <a:r>
              <a:rPr lang="ar-SA" dirty="0" smtClean="0"/>
              <a:t> ()</a:t>
            </a:r>
            <a:r>
              <a:rPr lang="en-US" dirty="0" smtClean="0"/>
              <a:t> </a:t>
            </a:r>
            <a:r>
              <a:rPr lang="ar-SA" dirty="0" smtClean="0"/>
              <a:t>)</a:t>
            </a:r>
            <a:r>
              <a:rPr lang="en-US" dirty="0" smtClean="0"/>
              <a:t>.</a:t>
            </a:r>
            <a:r>
              <a:rPr lang="ar-SA" baseline="0" dirty="0" smtClean="0"/>
              <a:t> </a:t>
            </a:r>
            <a:endParaRPr lang="en-US" baseline="0" dirty="0" smtClean="0"/>
          </a:p>
          <a:p>
            <a:pPr marL="0" algn="r" defTabSz="914400" rtl="1" eaLnBrk="1" latinLnBrk="0" hangingPunct="1"/>
            <a:endParaRPr lang="en-US" baseline="0" dirty="0" smtClean="0"/>
          </a:p>
          <a:p>
            <a:pPr marL="0" algn="r" defTabSz="914400" rtl="1" eaLnBrk="1" latinLnBrk="0" hangingPunct="1"/>
            <a:r>
              <a:rPr lang="ar-SA" baseline="0" dirty="0" smtClean="0"/>
              <a:t>يوضح الكود أحد طرق استخدام </a:t>
            </a:r>
            <a:r>
              <a:rPr lang="ar-SA" dirty="0" err="1" smtClean="0"/>
              <a:t>valueOf</a:t>
            </a:r>
            <a:r>
              <a:rPr lang="ar-SA" dirty="0" smtClean="0"/>
              <a:t> () التي تم</a:t>
            </a:r>
            <a:r>
              <a:rPr lang="ar-SA" baseline="0" dirty="0" smtClean="0"/>
              <a:t> استدعاها قبل المقارنة بين </a:t>
            </a:r>
            <a:r>
              <a:rPr lang="en-US" baseline="0" dirty="0" err="1" smtClean="0"/>
              <a:t>rightnow</a:t>
            </a:r>
            <a:r>
              <a:rPr lang="ar-SA" baseline="0" dirty="0" smtClean="0"/>
              <a:t> و</a:t>
            </a:r>
            <a:r>
              <a:rPr lang="en-US" baseline="0" dirty="0" smtClean="0"/>
              <a:t>past </a:t>
            </a:r>
            <a:r>
              <a:rPr lang="ar-SA" baseline="0" dirty="0" smtClean="0"/>
              <a:t> باستخدام علامة </a:t>
            </a:r>
            <a:r>
              <a:rPr lang="en-US" baseline="0" dirty="0" smtClean="0"/>
              <a:t>&gt;</a:t>
            </a:r>
            <a:r>
              <a:rPr lang="ar-SA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0CF1-5863-0F48-B441-FE3B9705F0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7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smtClean="0"/>
              <a:t>يتم استدعاء طريقة </a:t>
            </a:r>
            <a:r>
              <a:rPr lang="ar-SA" dirty="0" err="1" smtClean="0"/>
              <a:t>toString</a:t>
            </a:r>
            <a:r>
              <a:rPr lang="ar-SA" dirty="0" smtClean="0"/>
              <a:t> () كإجراء احتياطي عندما تُرجع </a:t>
            </a:r>
            <a:r>
              <a:rPr lang="ar-SA" dirty="0" err="1" smtClean="0"/>
              <a:t>valueOf</a:t>
            </a:r>
            <a:r>
              <a:rPr lang="ar-SA" dirty="0" smtClean="0"/>
              <a:t> () قيمة مرجعية</a:t>
            </a:r>
            <a:r>
              <a:rPr lang="ar-SA" baseline="0" dirty="0" smtClean="0"/>
              <a:t> او </a:t>
            </a:r>
            <a:r>
              <a:rPr lang="en-US" baseline="0" dirty="0" smtClean="0"/>
              <a:t>reference</a:t>
            </a:r>
            <a:r>
              <a:rPr lang="ar-SA" dirty="0" smtClean="0"/>
              <a:t> بدلاً من قيمة أولية</a:t>
            </a:r>
            <a:r>
              <a:rPr lang="ar-SA" baseline="0" dirty="0" smtClean="0"/>
              <a:t> او </a:t>
            </a:r>
            <a:r>
              <a:rPr lang="en-US" baseline="0" dirty="0" smtClean="0"/>
              <a:t>primitive type</a:t>
            </a:r>
            <a:r>
              <a:rPr lang="en-US" dirty="0" smtClean="0"/>
              <a:t> </a:t>
            </a:r>
            <a:r>
              <a:rPr lang="ar-SA" dirty="0" smtClean="0"/>
              <a:t>. كما يتم استدعاؤها ضمنيًا على القيم الأولية عندما تتوقع </a:t>
            </a:r>
            <a:r>
              <a:rPr lang="ar-SA" dirty="0" err="1" smtClean="0"/>
              <a:t>JavaScript</a:t>
            </a:r>
            <a:r>
              <a:rPr lang="ar-SA" dirty="0" smtClean="0"/>
              <a:t> سلسلة. على سبيل المثال ، عند استخدام </a:t>
            </a:r>
            <a:r>
              <a:rPr lang="en-US" dirty="0" smtClean="0"/>
              <a:t>string</a:t>
            </a:r>
            <a:r>
              <a:rPr lang="ar-SA" baseline="0" dirty="0" smtClean="0"/>
              <a:t> </a:t>
            </a:r>
            <a:r>
              <a:rPr lang="ar-SA" dirty="0" smtClean="0"/>
              <a:t>كمعامل واحد لعامل الجمع ، يتم تحويل المعامل الآخر تلقائيًا إلى </a:t>
            </a:r>
            <a:r>
              <a:rPr lang="en-US" dirty="0" smtClean="0"/>
              <a:t>string</a:t>
            </a:r>
            <a:r>
              <a:rPr lang="ar-SA" dirty="0" smtClean="0"/>
              <a:t>. إذا كان المعامل الآخر قيمة أولية ، يتم تحويله إلى تمثيل </a:t>
            </a:r>
            <a:r>
              <a:rPr lang="en-US" dirty="0" smtClean="0"/>
              <a:t> </a:t>
            </a:r>
            <a:r>
              <a:rPr lang="ar-SA" dirty="0" smtClean="0"/>
              <a:t>  </a:t>
            </a:r>
            <a:r>
              <a:rPr lang="en-US" dirty="0" err="1" smtClean="0"/>
              <a:t>sring</a:t>
            </a:r>
            <a:r>
              <a:rPr lang="ar-SA" dirty="0" smtClean="0"/>
              <a:t>(على سبيل المثال ، </a:t>
            </a:r>
            <a:r>
              <a:rPr lang="en-US" dirty="0" smtClean="0"/>
              <a:t>true</a:t>
            </a:r>
            <a:r>
              <a:rPr lang="ar-SA" dirty="0" smtClean="0"/>
              <a:t> يصبح ”</a:t>
            </a:r>
            <a:r>
              <a:rPr lang="en-US" dirty="0" smtClean="0"/>
              <a:t>true</a:t>
            </a:r>
            <a:r>
              <a:rPr lang="ar-SA" dirty="0" smtClean="0"/>
              <a:t>") ، ولكن إذا كانت </a:t>
            </a:r>
            <a:r>
              <a:rPr lang="en-US" dirty="0" smtClean="0"/>
              <a:t>reference types</a:t>
            </a:r>
            <a:r>
              <a:rPr lang="ar-SA" dirty="0" smtClean="0"/>
              <a:t>، فسيتم استدعاء </a:t>
            </a:r>
            <a:r>
              <a:rPr lang="ar-SA" dirty="0" err="1" smtClean="0"/>
              <a:t>valueOf</a:t>
            </a:r>
            <a:r>
              <a:rPr lang="ar-SA" dirty="0" smtClean="0"/>
              <a:t> ().</a:t>
            </a:r>
            <a:endParaRPr lang="en-US" dirty="0" smtClean="0"/>
          </a:p>
          <a:p>
            <a:pPr marL="0" algn="r" defTabSz="914400" rtl="1" eaLnBrk="1" latinLnBrk="0" hangingPunct="1"/>
            <a:endParaRPr lang="en-US" dirty="0" smtClean="0"/>
          </a:p>
          <a:p>
            <a:pPr marL="0" algn="r" defTabSz="914400" rtl="1" eaLnBrk="1" latinLnBrk="0" hangingPunct="1"/>
            <a:r>
              <a:rPr lang="ar-SA" baseline="0" dirty="0" smtClean="0"/>
              <a:t>يُنشئ الكود الموضح </a:t>
            </a:r>
            <a:r>
              <a:rPr lang="ar-SA" dirty="0" smtClean="0"/>
              <a:t>ال</a:t>
            </a:r>
            <a:r>
              <a:rPr lang="en-US" dirty="0" smtClean="0"/>
              <a:t>string</a:t>
            </a:r>
            <a:r>
              <a:rPr lang="ar-SA" dirty="0" smtClean="0"/>
              <a:t> من خلال الجمع بين ”</a:t>
            </a:r>
            <a:r>
              <a:rPr lang="en-US" dirty="0" err="1" smtClean="0"/>
              <a:t>noteb</a:t>
            </a:r>
            <a:r>
              <a:rPr lang="ar-SA" dirty="0" err="1" smtClean="0"/>
              <a:t>ook</a:t>
            </a:r>
            <a:r>
              <a:rPr lang="ar-SA" dirty="0" smtClean="0"/>
              <a:t> =" وال</a:t>
            </a:r>
            <a:r>
              <a:rPr lang="en-US" dirty="0" smtClean="0"/>
              <a:t>notebook</a:t>
            </a:r>
            <a:r>
              <a:rPr lang="ar-SA" dirty="0" smtClean="0"/>
              <a:t>. </a:t>
            </a:r>
            <a:endParaRPr lang="en-US" dirty="0" smtClean="0"/>
          </a:p>
          <a:p>
            <a:pPr marL="0" algn="r" defTabSz="914400" rtl="1" eaLnBrk="1" latinLnBrk="0" hangingPunct="1"/>
            <a:endParaRPr lang="en-US" dirty="0" smtClean="0"/>
          </a:p>
          <a:p>
            <a:pPr marL="0" algn="r" defTabSz="914400" rtl="1" eaLnBrk="1" latinLnBrk="0" hangingPunct="1"/>
            <a:r>
              <a:rPr lang="ar-SA" dirty="0" smtClean="0"/>
              <a:t>ونظرًا لأن ال</a:t>
            </a:r>
            <a:r>
              <a:rPr lang="en-US" dirty="0" smtClean="0"/>
              <a:t>notebook</a:t>
            </a:r>
            <a:r>
              <a:rPr lang="ar-SA" dirty="0" smtClean="0"/>
              <a:t> هو </a:t>
            </a:r>
            <a:r>
              <a:rPr lang="en-US" dirty="0" smtClean="0"/>
              <a:t>object</a:t>
            </a:r>
            <a:r>
              <a:rPr lang="ar-SA" dirty="0" smtClean="0"/>
              <a:t>، فإن طريقة </a:t>
            </a:r>
            <a:r>
              <a:rPr lang="ar-SA" dirty="0" err="1" smtClean="0"/>
              <a:t>toString</a:t>
            </a:r>
            <a:r>
              <a:rPr lang="ar-SA" dirty="0" smtClean="0"/>
              <a:t> () الخاصة به تُستدعى. هذه الطريقة موروثة من </a:t>
            </a:r>
            <a:r>
              <a:rPr lang="ar-SA" dirty="0" err="1" smtClean="0"/>
              <a:t>Object.prototype</a:t>
            </a:r>
            <a:r>
              <a:rPr lang="ar-SA" dirty="0" smtClean="0"/>
              <a:t> وتُرجع القيمة الافتراضية لـ "[</a:t>
            </a:r>
            <a:r>
              <a:rPr lang="en-US" dirty="0" smtClean="0"/>
              <a:t> object object </a:t>
            </a:r>
            <a:r>
              <a:rPr lang="ar-SA" dirty="0" smtClean="0"/>
              <a:t>]" في معظم محركات </a:t>
            </a:r>
            <a:r>
              <a:rPr lang="en-US" dirty="0" smtClean="0"/>
              <a:t>JavaScript</a:t>
            </a:r>
            <a:r>
              <a:rPr lang="ar-SA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0CF1-5863-0F48-B441-FE3B9705F0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22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smtClean="0"/>
              <a:t>كما ذكرنا في بداية </a:t>
            </a:r>
            <a:r>
              <a:rPr lang="ar-SA" dirty="0" err="1" smtClean="0"/>
              <a:t>السلايدز</a:t>
            </a:r>
            <a:r>
              <a:rPr lang="ar-SA" dirty="0" smtClean="0"/>
              <a:t> ، ترث جميع ال</a:t>
            </a:r>
            <a:r>
              <a:rPr lang="en-US" dirty="0" smtClean="0"/>
              <a:t>objects</a:t>
            </a:r>
            <a:r>
              <a:rPr lang="ar-SA" dirty="0" smtClean="0"/>
              <a:t> من </a:t>
            </a:r>
            <a:r>
              <a:rPr lang="ar-SA" dirty="0" err="1" smtClean="0"/>
              <a:t>object.prototype</a:t>
            </a:r>
            <a:r>
              <a:rPr lang="ar-SA" dirty="0" smtClean="0"/>
              <a:t>. لذلك تتأثر جميع ال</a:t>
            </a:r>
            <a:r>
              <a:rPr lang="en-US" dirty="0" smtClean="0"/>
              <a:t>objects</a:t>
            </a:r>
            <a:r>
              <a:rPr lang="ar-SA" dirty="0" smtClean="0"/>
              <a:t> بالتغييرات التي تطرأ على </a:t>
            </a:r>
            <a:r>
              <a:rPr lang="ar-SA" dirty="0" err="1" smtClean="0"/>
              <a:t>object.prototypes</a:t>
            </a:r>
            <a:r>
              <a:rPr lang="ar-SA" baseline="0" dirty="0" smtClean="0"/>
              <a:t> وهذا في منتهي الخطورة!</a:t>
            </a:r>
            <a:endParaRPr lang="en-US" dirty="0" smtClean="0"/>
          </a:p>
          <a:p>
            <a:pPr marL="0" algn="r" defTabSz="914400" rtl="1" eaLnBrk="1" latinLnBrk="0" hangingPunct="1"/>
            <a:endParaRPr lang="en-US" dirty="0" smtClean="0"/>
          </a:p>
          <a:p>
            <a:pPr marL="0" algn="r" defTabSz="914400" rtl="1" eaLnBrk="1" latinLnBrk="0" hangingPunct="1"/>
            <a:r>
              <a:rPr lang="ar-SA" dirty="0" smtClean="0"/>
              <a:t> كما حذرنا الكتاب من تعديل ال</a:t>
            </a:r>
            <a:r>
              <a:rPr lang="en-US" dirty="0" smtClean="0"/>
              <a:t>built-in</a:t>
            </a:r>
            <a:r>
              <a:rPr lang="en-US" baseline="0" dirty="0" smtClean="0"/>
              <a:t> prototypes</a:t>
            </a:r>
            <a:r>
              <a:rPr lang="ar-SA" dirty="0" smtClean="0"/>
              <a:t>، فإن التحذير أشد على</a:t>
            </a:r>
            <a:r>
              <a:rPr lang="ar-SA" baseline="0" dirty="0" smtClean="0"/>
              <a:t> </a:t>
            </a:r>
            <a:r>
              <a:rPr lang="ar-SA" dirty="0" smtClean="0"/>
              <a:t>تعديل </a:t>
            </a:r>
            <a:r>
              <a:rPr lang="ar-SA" dirty="0" err="1" smtClean="0"/>
              <a:t>object.protypes</a:t>
            </a:r>
            <a:r>
              <a:rPr lang="ar-SA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0CF1-5863-0F48-B441-FE3B9705F0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03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smtClean="0"/>
              <a:t>الوراثة بين ال</a:t>
            </a:r>
            <a:r>
              <a:rPr lang="en-US" dirty="0" smtClean="0"/>
              <a:t>objects</a:t>
            </a:r>
            <a:r>
              <a:rPr lang="ar-SA" dirty="0" smtClean="0"/>
              <a:t> هي أكثر أنواع الوراثة سهولة. كل ما يحتاجه المطور هو تحديد ال</a:t>
            </a:r>
            <a:r>
              <a:rPr lang="en-US" dirty="0" smtClean="0"/>
              <a:t>object</a:t>
            </a:r>
            <a:r>
              <a:rPr lang="ar-SA" dirty="0" smtClean="0"/>
              <a:t> الذي يجب أن يكون النموذج </a:t>
            </a:r>
            <a:r>
              <a:rPr lang="ar-SA" dirty="0" err="1" smtClean="0"/>
              <a:t>لل</a:t>
            </a:r>
            <a:r>
              <a:rPr lang="en-US" dirty="0" smtClean="0"/>
              <a:t>object</a:t>
            </a:r>
            <a:r>
              <a:rPr lang="ar-SA" dirty="0" smtClean="0"/>
              <a:t> الآخر. يمكننا القيام بذلك باستخدام </a:t>
            </a:r>
            <a:r>
              <a:rPr lang="ar-SA" dirty="0" err="1" smtClean="0"/>
              <a:t>Object.create</a:t>
            </a:r>
            <a:r>
              <a:rPr lang="ar-SA" dirty="0" smtClean="0"/>
              <a:t> () كما هو موضح في </a:t>
            </a:r>
            <a:r>
              <a:rPr lang="ar-SA" dirty="0" err="1" smtClean="0"/>
              <a:t>السلايد</a:t>
            </a:r>
            <a:r>
              <a:rPr lang="ar-SA" dirty="0" smtClean="0"/>
              <a:t> التالي: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0CF1-5863-0F48-B441-FE3B9705F0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4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27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55245"/>
            <a:ext cx="8825658" cy="3329581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346670"/>
            <a:ext cx="8825658" cy="861420"/>
          </a:xfrm>
        </p:spPr>
        <p:txBody>
          <a:bodyPr/>
          <a:lstStyle/>
          <a:p>
            <a:r>
              <a:rPr lang="en-US" dirty="0" smtClean="0"/>
              <a:t>Chapter 5</a:t>
            </a:r>
          </a:p>
          <a:p>
            <a:r>
              <a:rPr lang="en-US" dirty="0" smtClean="0"/>
              <a:t>Name: </a:t>
            </a:r>
            <a:r>
              <a:rPr lang="en-US" dirty="0" err="1" smtClean="0"/>
              <a:t>noura</a:t>
            </a:r>
            <a:r>
              <a:rPr lang="en-US" dirty="0" smtClean="0"/>
              <a:t> </a:t>
            </a:r>
            <a:r>
              <a:rPr lang="en-US" dirty="0" err="1" smtClean="0"/>
              <a:t>ebrahem</a:t>
            </a:r>
            <a:r>
              <a:rPr lang="en-US" dirty="0" smtClean="0"/>
              <a:t> </a:t>
            </a:r>
            <a:r>
              <a:rPr lang="en-US" dirty="0" err="1" smtClean="0"/>
              <a:t>abu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             161009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3" y="897348"/>
            <a:ext cx="1171801" cy="11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Inheritance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2139" y="1737112"/>
            <a:ext cx="818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 </a:t>
            </a:r>
            <a:r>
              <a:rPr lang="en-US" b="1" dirty="0"/>
              <a:t>I</a:t>
            </a:r>
            <a:r>
              <a:rPr lang="en-US" b="1" dirty="0" smtClean="0"/>
              <a:t>nheritance</a:t>
            </a:r>
            <a:r>
              <a:rPr lang="ar-SA" b="1" dirty="0" smtClean="0"/>
              <a:t>: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9" y="2318062"/>
            <a:ext cx="7429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Inheritance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9" y="1627321"/>
            <a:ext cx="9466911" cy="427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Inheritance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7" y="1853248"/>
            <a:ext cx="7073275" cy="39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Inheritance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2139" y="1737112"/>
            <a:ext cx="818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Constructor inheritance:</a:t>
            </a:r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9" y="2628067"/>
            <a:ext cx="74676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Inheritance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2139" y="1737112"/>
            <a:ext cx="8188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Constructor </a:t>
            </a:r>
            <a:r>
              <a:rPr lang="en-US" b="1" dirty="0" smtClean="0"/>
              <a:t>Stealing: </a:t>
            </a:r>
          </a:p>
          <a:p>
            <a:endParaRPr lang="en-US" b="1" dirty="0"/>
          </a:p>
          <a:p>
            <a:r>
              <a:rPr lang="en-US" dirty="0" smtClean="0"/>
              <a:t>When a </a:t>
            </a:r>
            <a:r>
              <a:rPr lang="en-US" dirty="0" err="1" smtClean="0"/>
              <a:t>supertype</a:t>
            </a:r>
            <a:r>
              <a:rPr lang="en-US" dirty="0" smtClean="0"/>
              <a:t> constructor is called from a subtype constructor using call() or apply() to create a new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7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Inheritance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2139" y="1737112"/>
            <a:ext cx="818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Constructor </a:t>
            </a:r>
            <a:r>
              <a:rPr lang="en-US" b="1" dirty="0" smtClean="0"/>
              <a:t>Stealing: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9" y="2106444"/>
            <a:ext cx="7529735" cy="44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Inheritance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2139" y="1737112"/>
            <a:ext cx="8188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ccessing </a:t>
            </a:r>
            <a:r>
              <a:rPr lang="en-US" b="1" dirty="0" err="1"/>
              <a:t>S</a:t>
            </a:r>
            <a:r>
              <a:rPr lang="en-US" b="1" dirty="0" err="1" smtClean="0"/>
              <a:t>upertype</a:t>
            </a:r>
            <a:r>
              <a:rPr lang="en-US" b="1" dirty="0" smtClean="0"/>
              <a:t> Methods:</a:t>
            </a:r>
          </a:p>
          <a:p>
            <a:endParaRPr lang="en-US" b="1" dirty="0"/>
          </a:p>
          <a:p>
            <a:r>
              <a:rPr lang="en-US" dirty="0" smtClean="0"/>
              <a:t>Instead of using </a:t>
            </a:r>
            <a:r>
              <a:rPr lang="en-US" dirty="0" err="1" smtClean="0"/>
              <a:t>super.tostring</a:t>
            </a:r>
            <a:r>
              <a:rPr lang="en-US" dirty="0" smtClean="0"/>
              <a:t> in languages like Java, in JavaScript we can directly access the method for the </a:t>
            </a:r>
            <a:r>
              <a:rPr lang="en-US" dirty="0" err="1" smtClean="0"/>
              <a:t>supertype</a:t>
            </a:r>
            <a:r>
              <a:rPr lang="en-US" dirty="0" smtClean="0"/>
              <a:t> property and use call() and application() to execute the method on the subtype object.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256" y="3043038"/>
            <a:ext cx="3011489" cy="771924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041596"/>
          </a:xfrm>
        </p:spPr>
        <p:txBody>
          <a:bodyPr>
            <a:normAutofit/>
          </a:bodyPr>
          <a:lstStyle/>
          <a:p>
            <a:r>
              <a:rPr lang="en-US" dirty="0" smtClean="0"/>
              <a:t>We can use the concept of inheritance between objects. </a:t>
            </a:r>
            <a:endParaRPr lang="en-US" dirty="0"/>
          </a:p>
          <a:p>
            <a:r>
              <a:rPr lang="en-US" dirty="0" smtClean="0"/>
              <a:t>Prototypes, as seen in Chapter 4, is the actual mechanism of this inheritance.</a:t>
            </a:r>
          </a:p>
          <a:p>
            <a:r>
              <a:rPr lang="en-US" dirty="0" smtClean="0"/>
              <a:t>All objects we create inherent from other objects unless we explicitly specify it to be otherwise.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Inheritance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9" y="3380354"/>
            <a:ext cx="7429500" cy="1181100"/>
          </a:xfrm>
        </p:spPr>
      </p:pic>
      <p:sp>
        <p:nvSpPr>
          <p:cNvPr id="5" name="TextBox 4"/>
          <p:cNvSpPr txBox="1"/>
          <p:nvPr/>
        </p:nvSpPr>
        <p:spPr>
          <a:xfrm>
            <a:off x="1862139" y="1737112"/>
            <a:ext cx="8188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object textbook in the below example has a </a:t>
            </a:r>
            <a:r>
              <a:rPr lang="en-US" dirty="0" err="1" smtClean="0"/>
              <a:t>protoype</a:t>
            </a:r>
            <a:r>
              <a:rPr lang="en-US" dirty="0" smtClean="0"/>
              <a:t> equal to </a:t>
            </a:r>
            <a:r>
              <a:rPr lang="en-US" dirty="0" err="1" smtClean="0"/>
              <a:t>object.prototype</a:t>
            </a:r>
            <a:r>
              <a:rPr lang="en-US" dirty="0" smtClean="0"/>
              <a:t> without needing to be defined by us.</a:t>
            </a:r>
          </a:p>
          <a:p>
            <a:endParaRPr lang="en-US" dirty="0"/>
          </a:p>
          <a:p>
            <a:r>
              <a:rPr lang="en-US" dirty="0" smtClean="0"/>
              <a:t>We get a true result when we compare the two using the triple equal 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Inheritance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2139" y="1737112"/>
            <a:ext cx="40977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Prototype Chaining: </a:t>
            </a:r>
          </a:p>
          <a:p>
            <a:endParaRPr lang="en-US" dirty="0"/>
          </a:p>
          <a:p>
            <a:r>
              <a:rPr lang="en-US" dirty="0" smtClean="0"/>
              <a:t>Its very useful to remember that a prototype object is  just a regular object that contains a link to its prototype whether we defined it or not. These links create a chain of inheritance relationship that we call inheritance chaining or prototype chaining. The figure illustrators this chain relationship: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93" y="2461345"/>
            <a:ext cx="3932884" cy="2181847"/>
          </a:xfrm>
        </p:spPr>
      </p:pic>
    </p:spTree>
    <p:extLst>
      <p:ext uri="{BB962C8B-B14F-4D97-AF65-F5344CB8AC3E}">
        <p14:creationId xmlns:p14="http://schemas.microsoft.com/office/powerpoint/2010/main" val="16761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Inheritance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2139" y="1737112"/>
            <a:ext cx="81886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Methods Inherited from </a:t>
            </a:r>
            <a:r>
              <a:rPr lang="en-US" b="1" dirty="0" err="1" smtClean="0"/>
              <a:t>Object.prototype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We talked about methods in chapter 1 and the book talks about them in other chapters as well. Some of these are actually defined on </a:t>
            </a:r>
            <a:r>
              <a:rPr lang="en-US" dirty="0" err="1" smtClean="0"/>
              <a:t>object.prototype</a:t>
            </a:r>
            <a:r>
              <a:rPr lang="en-US" dirty="0" smtClean="0"/>
              <a:t> and are therefore inherited by all other objects.</a:t>
            </a:r>
            <a:r>
              <a:rPr lang="en-US" b="1" dirty="0" smtClean="0"/>
              <a:t> </a:t>
            </a:r>
            <a:r>
              <a:rPr lang="en-US" dirty="0" smtClean="0"/>
              <a:t>These methods are: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hasOwnProperty</a:t>
            </a:r>
            <a:r>
              <a:rPr lang="en-US" b="1" dirty="0"/>
              <a:t>() </a:t>
            </a:r>
            <a:r>
              <a:rPr lang="en-US" dirty="0"/>
              <a:t>Determines whether an own property with the given name exists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propertyIsEnumerable</a:t>
            </a:r>
            <a:r>
              <a:rPr lang="en-US" b="1" dirty="0"/>
              <a:t>() </a:t>
            </a:r>
            <a:r>
              <a:rPr lang="en-US" dirty="0"/>
              <a:t>Determines whether an own property is enumerable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isPrototypeOf</a:t>
            </a:r>
            <a:r>
              <a:rPr lang="en-US" b="1" dirty="0"/>
              <a:t>() </a:t>
            </a:r>
            <a:r>
              <a:rPr lang="en-US" dirty="0"/>
              <a:t>Determines whether the object is the prototype of another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valueOf</a:t>
            </a:r>
            <a:r>
              <a:rPr lang="en-US" b="1" dirty="0"/>
              <a:t>() </a:t>
            </a:r>
            <a:r>
              <a:rPr lang="en-US" dirty="0"/>
              <a:t>Returns the value representation of the object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toString</a:t>
            </a:r>
            <a:r>
              <a:rPr lang="en-US" b="1" dirty="0"/>
              <a:t>() </a:t>
            </a:r>
            <a:r>
              <a:rPr lang="en-US" dirty="0"/>
              <a:t>Returns a string representation of the object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Inheritance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2139" y="1737112"/>
            <a:ext cx="8188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of the methods we listed in the last slide appear on all objects by inheritance.  However, the </a:t>
            </a:r>
            <a:r>
              <a:rPr lang="en-US" dirty="0" err="1" smtClean="0"/>
              <a:t>valueof</a:t>
            </a:r>
            <a:r>
              <a:rPr lang="en-US" dirty="0" smtClean="0"/>
              <a:t>() and </a:t>
            </a:r>
            <a:r>
              <a:rPr lang="en-US" dirty="0" err="1" smtClean="0"/>
              <a:t>tostring</a:t>
            </a:r>
            <a:r>
              <a:rPr lang="en-US" dirty="0" smtClean="0"/>
              <a:t>() are essential methods that we sometimes need to define ourselves to to make objects work consistently. </a:t>
            </a:r>
            <a:endParaRPr lang="ar-SA" dirty="0" smtClean="0"/>
          </a:p>
          <a:p>
            <a:endParaRPr lang="ar-SA" dirty="0"/>
          </a:p>
          <a:p>
            <a:r>
              <a:rPr lang="en-US" b="1" dirty="0" err="1" smtClean="0"/>
              <a:t>Valueof</a:t>
            </a:r>
            <a:r>
              <a:rPr lang="en-US" b="1" dirty="0" smtClean="0"/>
              <a:t>():</a:t>
            </a:r>
            <a:endParaRPr lang="ar-SA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9" y="3739837"/>
            <a:ext cx="7518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Inheritance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2139" y="1737112"/>
            <a:ext cx="8188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</a:t>
            </a:r>
            <a:r>
              <a:rPr lang="en-US" b="1" dirty="0" err="1" smtClean="0"/>
              <a:t>ostring</a:t>
            </a:r>
            <a:r>
              <a:rPr lang="en-US" b="1" dirty="0" smtClean="0"/>
              <a:t>():</a:t>
            </a:r>
          </a:p>
          <a:p>
            <a:endParaRPr lang="en-US" b="1" dirty="0"/>
          </a:p>
          <a:p>
            <a:r>
              <a:rPr lang="en-US" dirty="0" smtClean="0"/>
              <a:t>This method is called as a backup when </a:t>
            </a:r>
            <a:r>
              <a:rPr lang="en-US" dirty="0" err="1" smtClean="0"/>
              <a:t>valueof</a:t>
            </a:r>
            <a:r>
              <a:rPr lang="en-US" dirty="0" smtClean="0"/>
              <a:t>() returns a reference type instead of a primitive type. It’s also called for </a:t>
            </a:r>
            <a:r>
              <a:rPr lang="en-US" dirty="0" err="1" smtClean="0"/>
              <a:t>prmeitive</a:t>
            </a:r>
            <a:r>
              <a:rPr lang="en-US" dirty="0" smtClean="0"/>
              <a:t> types when JavaScript expects a string.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9" y="3589727"/>
            <a:ext cx="7480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Inheritance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2139" y="1737112"/>
            <a:ext cx="8188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Modifying</a:t>
            </a:r>
            <a:r>
              <a:rPr lang="en-US" b="1" dirty="0"/>
              <a:t> </a:t>
            </a:r>
            <a:r>
              <a:rPr lang="en-US" b="1" dirty="0" err="1" smtClean="0"/>
              <a:t>Object.prototype</a:t>
            </a:r>
            <a:r>
              <a:rPr lang="ar-SA" b="1" dirty="0" smtClean="0"/>
              <a:t>:</a:t>
            </a:r>
            <a:r>
              <a:rPr lang="en-US" b="1" dirty="0" smtClean="0"/>
              <a:t> </a:t>
            </a:r>
            <a:endParaRPr lang="en-US" b="1" dirty="0"/>
          </a:p>
          <a:p>
            <a:endParaRPr lang="en-US" b="1" dirty="0"/>
          </a:p>
          <a:p>
            <a:r>
              <a:rPr lang="en-US" dirty="0" smtClean="0"/>
              <a:t>As we stated in the beginning of the slides, all objects inherit from </a:t>
            </a:r>
            <a:r>
              <a:rPr lang="en-US" dirty="0" err="1" smtClean="0"/>
              <a:t>object.prototype</a:t>
            </a:r>
            <a:r>
              <a:rPr lang="en-US" dirty="0" smtClean="0"/>
              <a:t>. All objects therefore get affected by changes to </a:t>
            </a:r>
            <a:r>
              <a:rPr lang="en-US" dirty="0" err="1" smtClean="0"/>
              <a:t>object.prototypes</a:t>
            </a:r>
            <a:r>
              <a:rPr lang="en-US" dirty="0" smtClean="0"/>
              <a:t>.</a:t>
            </a:r>
            <a:r>
              <a:rPr lang="ar-SA" dirty="0" smtClean="0"/>
              <a:t> </a:t>
            </a:r>
            <a:r>
              <a:rPr lang="en-US" dirty="0" smtClean="0"/>
              <a:t>That’s something we should worry about!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the book warned us from modifying built-in prototypes, the warning is louder for modifying </a:t>
            </a:r>
            <a:r>
              <a:rPr lang="en-US" dirty="0" err="1" smtClean="0"/>
              <a:t>object.prototypes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7904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Inheritance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2139" y="1737112"/>
            <a:ext cx="8188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 </a:t>
            </a:r>
            <a:r>
              <a:rPr lang="en-US" b="1" dirty="0"/>
              <a:t>I</a:t>
            </a:r>
            <a:r>
              <a:rPr lang="en-US" b="1" dirty="0" smtClean="0"/>
              <a:t>nheritance</a:t>
            </a:r>
            <a:r>
              <a:rPr lang="ar-SA" b="1" dirty="0" smtClean="0"/>
              <a:t>:</a:t>
            </a:r>
            <a:r>
              <a:rPr lang="en-US" b="1" dirty="0" smtClean="0"/>
              <a:t> </a:t>
            </a:r>
            <a:endParaRPr lang="en-US" b="1" dirty="0"/>
          </a:p>
          <a:p>
            <a:endParaRPr lang="en-US" b="1" dirty="0"/>
          </a:p>
          <a:p>
            <a:r>
              <a:rPr lang="en-US" dirty="0" smtClean="0"/>
              <a:t>The inheritance between objects is the most straightforward type of inheritance. All a developer needs to do is to specify which object shall be the other </a:t>
            </a:r>
            <a:r>
              <a:rPr lang="en-US" dirty="0" err="1" smtClean="0"/>
              <a:t>obejct’s</a:t>
            </a:r>
            <a:r>
              <a:rPr lang="en-US" dirty="0" smtClean="0"/>
              <a:t> prototype. We can do this by using </a:t>
            </a:r>
            <a:r>
              <a:rPr lang="en-US" dirty="0" err="1" smtClean="0"/>
              <a:t>Object.create</a:t>
            </a:r>
            <a:r>
              <a:rPr lang="en-US" dirty="0" smtClean="0"/>
              <a:t>() as seen in the following example:</a:t>
            </a:r>
          </a:p>
        </p:txBody>
      </p:sp>
    </p:spTree>
    <p:extLst>
      <p:ext uri="{BB962C8B-B14F-4D97-AF65-F5344CB8AC3E}">
        <p14:creationId xmlns:p14="http://schemas.microsoft.com/office/powerpoint/2010/main" val="6840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5566</TotalTime>
  <Words>1186</Words>
  <Application>Microsoft Office PowerPoint</Application>
  <PresentationFormat>مخصص</PresentationFormat>
  <Paragraphs>122</Paragraphs>
  <Slides>17</Slides>
  <Notes>16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17</vt:i4>
      </vt:variant>
    </vt:vector>
  </HeadingPairs>
  <TitlesOfParts>
    <vt:vector size="18" baseType="lpstr">
      <vt:lpstr>Ion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 and Reference Types</dc:title>
  <dc:creator>Microsoft Office User</dc:creator>
  <cp:lastModifiedBy>DR.Ahmed Saker 2o1O</cp:lastModifiedBy>
  <cp:revision>58</cp:revision>
  <dcterms:created xsi:type="dcterms:W3CDTF">2021-05-07T12:04:36Z</dcterms:created>
  <dcterms:modified xsi:type="dcterms:W3CDTF">2021-05-27T21:21:09Z</dcterms:modified>
</cp:coreProperties>
</file>