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Average"/>
      <p:regular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Average-regular.fntdata"/><Relationship Id="rId14" Type="http://schemas.openxmlformats.org/officeDocument/2006/relationships/slide" Target="slides/slide10.xml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Gym, Tan, Linear Regression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Crowdedness at the Campus Gym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By: Noura Azeem, Brendan Cox, Anna Heffernan</a:t>
            </a:r>
          </a:p>
        </p:txBody>
      </p:sp>
      <p:pic>
        <p:nvPicPr>
          <p:cNvPr id="61" name="Shape 61"/>
          <p:cNvPicPr preferRelativeResize="0"/>
          <p:nvPr/>
        </p:nvPicPr>
        <p:blipFill rotWithShape="1">
          <a:blip r:embed="rId3">
            <a:alphaModFix/>
          </a:blip>
          <a:srcRect b="5177" l="0" r="0" t="0"/>
          <a:stretch/>
        </p:blipFill>
        <p:spPr>
          <a:xfrm>
            <a:off x="3424875" y="567650"/>
            <a:ext cx="2294225" cy="1118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ree vector graphic: Black, Dumbbell, Exercise, Gym - Free Image ..." id="62" name="Shape 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9199" y="160550"/>
            <a:ext cx="2182149" cy="15252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ree vector graphic: Black, Dumbbell, Exercise, Gym - Free Image ..." id="63" name="Shape 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525" y="160548"/>
            <a:ext cx="2182161" cy="1525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ree vector graphic: Barbell, Fitness, Health, Sport - Free Image ..." id="64" name="Shape 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53850" y="3850325"/>
            <a:ext cx="2236300" cy="111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221500"/>
            <a:ext cx="8547900" cy="478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Thank you!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Questions? 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https://www.kaggle.com/nsrose7224/crowdedness-at-the-campus-gym/</a:t>
            </a:r>
          </a:p>
        </p:txBody>
      </p:sp>
      <p:pic>
        <p:nvPicPr>
          <p:cNvPr descr="Free vector graphic: Weightlifting, Weight, Lifting - Free Image ..."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2575" y="1956500"/>
            <a:ext cx="3646149" cy="2411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u="sng"/>
              <a:t>Question</a:t>
            </a:r>
            <a:r>
              <a:rPr lang="en"/>
              <a:t>: 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Can we predict the number of people in the gym at a given time?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Prediction: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Most populated gym times would be evenings, Sundays, beginnings of semesters, but not on holidays.</a:t>
            </a:r>
          </a:p>
        </p:txBody>
      </p:sp>
      <p:pic>
        <p:nvPicPr>
          <p:cNvPr descr="Free vector graphic: Barbell, Fitness, Health, Sport - Free Image ..."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3850" y="3850325"/>
            <a:ext cx="2236300" cy="111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/>
              <a:t>Arrival to Question: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Trend tends to be seen around GW’s campus, so we are seeing if this is applicable to the dataset at UC Berkeley (downloaded from Kaggle). 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-Treadmills after new years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-Gym before summer months</a:t>
            </a:r>
          </a:p>
        </p:txBody>
      </p:sp>
      <p:pic>
        <p:nvPicPr>
          <p:cNvPr descr="Free vector graphic: Barbell, Fitness, Health, Sport - Free Image ..."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3850" y="3850325"/>
            <a:ext cx="2236300" cy="111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/>
              <a:t>Data and Variables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Dependent Variable:</a:t>
            </a:r>
          </a:p>
          <a:p>
            <a:pPr indent="-317500" lvl="0" marL="457200" rtl="0">
              <a:spcBef>
                <a:spcPts val="300"/>
              </a:spcBef>
              <a:spcAft>
                <a:spcPts val="1500"/>
              </a:spcAft>
              <a:buClr>
                <a:srgbClr val="FFFFFF"/>
              </a:buClr>
              <a:buSzPct val="100000"/>
              <a:buFont typeface="Oswald"/>
            </a:pPr>
            <a:r>
              <a:rPr lang="en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Number of people (n = 26,000)</a:t>
            </a:r>
          </a:p>
          <a:p>
            <a:pPr lvl="0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Independent Variables:</a:t>
            </a:r>
          </a:p>
          <a:p>
            <a:pPr indent="-317500" lvl="0" marL="457200" rtl="0">
              <a:spcBef>
                <a:spcPts val="300"/>
              </a:spcBef>
              <a:spcAft>
                <a:spcPts val="1500"/>
              </a:spcAft>
              <a:buClr>
                <a:srgbClr val="FFFFFF"/>
              </a:buClr>
              <a:buSzPct val="100000"/>
              <a:buFont typeface="Oswald"/>
            </a:pPr>
            <a:r>
              <a:rPr lang="en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date (string; datetime of data)</a:t>
            </a:r>
          </a:p>
          <a:p>
            <a:pPr indent="-317500" lvl="0" marL="457200" rtl="0">
              <a:spcBef>
                <a:spcPts val="300"/>
              </a:spcBef>
              <a:spcAft>
                <a:spcPts val="1500"/>
              </a:spcAft>
              <a:buClr>
                <a:srgbClr val="FFFFFF"/>
              </a:buClr>
              <a:buSzPct val="100000"/>
              <a:buFont typeface="Oswald"/>
            </a:pPr>
            <a:r>
              <a:rPr lang="en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timestamp (int; number of seconds since beginning of day)</a:t>
            </a:r>
          </a:p>
          <a:p>
            <a:pPr indent="-317500" lvl="0" marL="457200" rtl="0">
              <a:spcBef>
                <a:spcPts val="300"/>
              </a:spcBef>
              <a:spcAft>
                <a:spcPts val="1500"/>
              </a:spcAft>
              <a:buClr>
                <a:srgbClr val="FFFFFF"/>
              </a:buClr>
              <a:buSzPct val="100000"/>
              <a:buFont typeface="Oswald"/>
            </a:pPr>
            <a:r>
              <a:rPr lang="en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day_of_week (int; 0 [monday] - 6 [sunday])</a:t>
            </a:r>
          </a:p>
          <a:p>
            <a:pPr indent="-317500" lvl="0" marL="457200" rtl="0">
              <a:spcBef>
                <a:spcPts val="300"/>
              </a:spcBef>
              <a:spcAft>
                <a:spcPts val="1500"/>
              </a:spcAft>
              <a:buClr>
                <a:srgbClr val="FFFFFF"/>
              </a:buClr>
              <a:buSzPct val="100000"/>
              <a:buFont typeface="Oswald"/>
            </a:pPr>
            <a:r>
              <a:rPr lang="en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is_weekend (int; 0 or 1) [boolean, if 1, it's either saturday or sunday, otherwise 0]</a:t>
            </a:r>
          </a:p>
          <a:p>
            <a:pPr indent="-317500" lvl="0" marL="457200" rtl="0">
              <a:spcBef>
                <a:spcPts val="300"/>
              </a:spcBef>
              <a:spcAft>
                <a:spcPts val="1500"/>
              </a:spcAft>
              <a:buClr>
                <a:srgbClr val="FFFFFF"/>
              </a:buClr>
              <a:buSzPct val="100000"/>
              <a:buFont typeface="Oswald"/>
            </a:pPr>
            <a:r>
              <a:rPr lang="en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Is_during_semester (int; 0 or 1) [boolean, if 1 it's during  school semester, 0 otherwise]</a:t>
            </a:r>
          </a:p>
          <a:p>
            <a:pPr indent="-317500" lvl="0" marL="457200" rtl="0">
              <a:spcBef>
                <a:spcPts val="300"/>
              </a:spcBef>
              <a:spcAft>
                <a:spcPts val="1500"/>
              </a:spcAft>
              <a:buClr>
                <a:srgbClr val="FFFFFF"/>
              </a:buClr>
              <a:buSzPct val="100000"/>
              <a:buFont typeface="Oswald"/>
            </a:pPr>
            <a:r>
              <a:rPr lang="en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is_holiday (int; 0 or 1) [boolean, if 1 it's a federal holiday, 0 otherwise]</a:t>
            </a:r>
          </a:p>
          <a:p>
            <a:pPr indent="-317500" lvl="0" marL="457200" rtl="0">
              <a:spcBef>
                <a:spcPts val="300"/>
              </a:spcBef>
              <a:spcAft>
                <a:spcPts val="1500"/>
              </a:spcAft>
              <a:buClr>
                <a:srgbClr val="FFFFFF"/>
              </a:buClr>
              <a:buSzPct val="100000"/>
              <a:buFont typeface="Oswald"/>
            </a:pPr>
            <a:r>
              <a:rPr lang="en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temperature (float; degrees fahrenheit)</a:t>
            </a:r>
          </a:p>
          <a:p>
            <a:pPr indent="-317500" lvl="0" marL="457200" rtl="0">
              <a:spcBef>
                <a:spcPts val="300"/>
              </a:spcBef>
              <a:spcAft>
                <a:spcPts val="1500"/>
              </a:spcAft>
              <a:buClr>
                <a:srgbClr val="FFFFFF"/>
              </a:buClr>
              <a:buSzPct val="100000"/>
              <a:buFont typeface="Oswald"/>
            </a:pPr>
            <a:r>
              <a:rPr lang="en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is_start_of_semester (int; 0 or 1) [boolean, if 1 it's the beginning of a school semester, 0 otherwise]</a:t>
            </a:r>
          </a:p>
          <a:p>
            <a:pPr indent="-317500" lvl="0" marL="457200" rtl="0">
              <a:spcBef>
                <a:spcPts val="300"/>
              </a:spcBef>
              <a:spcAft>
                <a:spcPts val="1500"/>
              </a:spcAft>
              <a:buClr>
                <a:srgbClr val="FFFFFF"/>
              </a:buClr>
              <a:buSzPct val="100000"/>
              <a:buFont typeface="Oswald"/>
            </a:pPr>
            <a:r>
              <a:rPr lang="en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month (int; 1 [jan] - 12 [dec])</a:t>
            </a:r>
          </a:p>
          <a:p>
            <a:pPr indent="-317500" lvl="0" marL="457200" rtl="0">
              <a:spcBef>
                <a:spcPts val="300"/>
              </a:spcBef>
              <a:spcAft>
                <a:spcPts val="1500"/>
              </a:spcAft>
              <a:buClr>
                <a:srgbClr val="FFFFFF"/>
              </a:buClr>
              <a:buSzPct val="100000"/>
              <a:buFont typeface="Oswald"/>
            </a:pPr>
            <a:r>
              <a:rPr lang="en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hour (int; 0 - 23)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/>
              <a:t>Gym Attendance by Parts of the Day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7871100" cy="171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4" y="1102550"/>
            <a:ext cx="3541424" cy="218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1350" y="1102550"/>
            <a:ext cx="2836674" cy="2182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07333" y="1102550"/>
            <a:ext cx="2836666" cy="21828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ree vector graphic: Barbell, Fitness, Health, Sport - Free Image ..." id="94" name="Shape 9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53850" y="3850325"/>
            <a:ext cx="2236300" cy="111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/>
              <a:t>Regression model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152475"/>
            <a:ext cx="7846500" cy="173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3">
            <a:alphaModFix/>
          </a:blip>
          <a:srcRect b="0" l="0" r="6855" t="0"/>
          <a:stretch/>
        </p:blipFill>
        <p:spPr>
          <a:xfrm>
            <a:off x="0" y="1145925"/>
            <a:ext cx="2931785" cy="1981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 rotWithShape="1">
          <a:blip r:embed="rId4">
            <a:alphaModFix/>
          </a:blip>
          <a:srcRect b="0" l="0" r="5177" t="0"/>
          <a:stretch/>
        </p:blipFill>
        <p:spPr>
          <a:xfrm>
            <a:off x="2909075" y="1145925"/>
            <a:ext cx="3268099" cy="1981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ree vector graphic: Barbell, Fitness, Health, Sport - Free Image ..." id="103" name="Shape 1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53850" y="3850325"/>
            <a:ext cx="2236300" cy="111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 rotWithShape="1">
          <a:blip r:embed="rId6">
            <a:alphaModFix/>
          </a:blip>
          <a:srcRect b="0" l="0" r="7321" t="0"/>
          <a:stretch/>
        </p:blipFill>
        <p:spPr>
          <a:xfrm>
            <a:off x="6177175" y="1145925"/>
            <a:ext cx="2966825" cy="198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/>
        </p:nvSpPr>
        <p:spPr>
          <a:xfrm>
            <a:off x="224600" y="3357875"/>
            <a:ext cx="83892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Consistent results for all 3 methods, all variables considered are significant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/>
              <a:t>Regression Model and VIF Level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</a:pPr>
            <a:r>
              <a:rPr lang="en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Stepwise Regression used (exhaustive method)</a:t>
            </a:r>
          </a:p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</a:pPr>
            <a:r>
              <a:rPr lang="en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More evidence regarding significance of variables</a:t>
            </a:r>
          </a:p>
          <a:p>
            <a:pPr indent="-355600" lvl="0" marL="457200">
              <a:spcBef>
                <a:spcPts val="0"/>
              </a:spcBef>
              <a:buClr>
                <a:schemeClr val="dk1"/>
              </a:buClr>
              <a:buSzPct val="100000"/>
              <a:buFont typeface="Oswald"/>
            </a:pPr>
            <a:r>
              <a:rPr lang="en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VIF of ~2, means moderate correlation </a:t>
            </a:r>
          </a:p>
        </p:txBody>
      </p:sp>
      <p:pic>
        <p:nvPicPr>
          <p:cNvPr descr="Free vector graphic: Barbell, Fitness, Health, Sport - Free Image ..."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3850" y="3850325"/>
            <a:ext cx="2236300" cy="111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5299" y="1104062"/>
            <a:ext cx="3037006" cy="2935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/>
              <a:t>Predictions from Model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We predicted the busiest time would be on Sunday, at the beginning of the semester, evening (~6 pm). Looked at January.</a:t>
            </a:r>
          </a:p>
          <a:p>
            <a:pPr lvl="0">
              <a:spcBef>
                <a:spcPts val="0"/>
              </a:spcBef>
              <a:buNone/>
            </a:pPr>
            <a:r>
              <a:rPr lang="en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We tested another time: on a Friday, at 6 pm, not at the beginning of the semester, not on a holiday, when it is 72 degrees, in April</a:t>
            </a:r>
          </a:p>
          <a:p>
            <a:pPr lvl="0">
              <a:spcBef>
                <a:spcPts val="0"/>
              </a:spcBef>
              <a:buNone/>
            </a:pPr>
            <a:r>
              <a:rPr lang="en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Busiest day was August 24th, 1 pm, Monday, before the start of the semester (26th), when it was 66.87 degrees.</a:t>
            </a:r>
          </a:p>
          <a:p>
            <a:pPr lvl="0">
              <a:spcBef>
                <a:spcPts val="0"/>
              </a:spcBef>
              <a:buNone/>
            </a:pPr>
            <a:r>
              <a:rPr lang="en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Our prediction was wrong!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6450" y="1591000"/>
            <a:ext cx="2297674" cy="37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8824" y="2540250"/>
            <a:ext cx="2472924" cy="4808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ree vector graphic: Barbell, Fitness, Health, Sport - Free Image ..."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53850" y="3850325"/>
            <a:ext cx="2236300" cy="111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/>
              <a:t>Reliability/Potential improvements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311700" y="1124048"/>
            <a:ext cx="8655600" cy="3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Char char="●"/>
            </a:pP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R2 = .509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Char char="●"/>
            </a:pP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P-value near 0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Char char="●"/>
            </a:pP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College campus gyms around the US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Char char="●"/>
            </a:pP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Not all college gyms are 24/7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Char char="●"/>
            </a:pP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More years of data = we could do time series analysis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Char char="●"/>
            </a:pP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Some multicollinearity (start of semester and is during semester)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descr="Free vector graphic: Barbell, Fitness, Health, Sport - Free Image ..."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3850" y="3850325"/>
            <a:ext cx="2236300" cy="111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