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ACC5-2F9E-4D87-A4F8-15F27D952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3AF35-3867-4EAC-87AD-EAC117F22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0D58-07B3-4C14-9368-05F1AC2C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3C95-DBB9-48B7-BAE6-8973EC9E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433F-2AE5-453D-B61C-9572C498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5B21-E64C-4999-BE78-68E5237C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F35CE-F78F-412C-BFA4-E2F563B8F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56C1-4951-4ACC-9D72-91B82772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C30E-6DD4-4FA3-80F9-3DD548E3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85BB-D8BA-4A50-A5A7-DC9EAB09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4EA1D-E5AD-4278-9213-CE94B4DD7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DAD7D-B73E-46B4-B6E8-ED3911E4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F2DA-1F18-472C-99F2-C9AA99BB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4D62-FC48-4998-805B-8130E065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3349-9045-40B0-9EBD-5924BD72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6F24-1CB3-45D7-AE20-F24592A0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CB59-B814-4B5A-BAB5-4FBA4D27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BF16-5CC6-482E-86FA-83422947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9CC0-1A71-4BFC-BC58-50E945F0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F4FA-EF3C-40D8-80FB-FE677873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BBE4-0A52-4C81-9D4E-EEB21142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F7604-C08D-4C78-BB3B-271E33D3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519E-16C6-4AE2-85C1-12A62A74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7ED7-BD7D-4100-A227-A746D8D8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5349-48A7-43FC-B0CE-FF036F50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01D7-6EE1-461E-913C-FBB30FF4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41BD-958E-40B5-9922-54AF82529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BB85-A9B7-4732-A35B-2DC18A3D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14363-D7F2-4C1C-9774-0AD01267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CE267-D540-428F-8C5B-764A4E39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ADDD-1D6D-4E81-B361-5D53A18A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1864-0B15-40BC-BD61-1106C0CD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EBD8-5696-4306-AED3-3BF4C19E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F6714-E0A2-4FDA-A8B0-F9DE2CC7B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B27E5-28F0-47B5-8212-F4B512C64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31B9F-0C93-4242-A4AD-66CB85EB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85F01-C585-4266-ABEA-F8A1FC6B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52560-2478-4443-9C1D-FC61DC83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65D2F-44B0-441F-AF04-19307527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AA66-FDBE-48E6-8AB3-B0DE3357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50D61-CFC9-414D-8EDF-E247FAC1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D8EC-D5E8-4079-9DA9-341610D1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E3388-6E99-4030-82CF-4545D919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6813A-8BB5-4CB2-BB80-68C4721E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63B05-150F-420B-B8E4-2207F876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D991B-DC7B-4A91-9346-61F758B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15EF-5FB9-4BDB-BEFD-87DB0C3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55E9-0E16-4A80-B86E-C7C9242C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E9188-A6B3-4261-B0B7-EDFD30954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CE59B-C003-4312-B84A-2F23C0DA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55780-9F58-449E-A21A-B58E3FFE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C112A-3ACB-4E48-BA61-EC7E8899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F0E1-7BE2-4BBB-AD07-74DB989C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8821F-1231-410E-AEB6-0324E60D9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670DE-C4EF-4104-9F35-8970F518C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44D5-3131-453C-B47B-F7E27E81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F2B2-98EC-4580-8F99-823FA7D6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D4581-8E01-4081-A800-65621F2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6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92E2B-729B-43BA-A457-15EC6683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AAF9-E017-4D98-99BD-406C99D5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3D2D-D545-4827-AF91-9A76F4895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5073-132D-43A3-8176-56057B4457B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72D4-6F03-471D-AA5F-18AA94C8B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D891-A99B-4A3B-A7FB-C59A3A423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F22E-85F0-4DA5-A8C0-428F2E05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2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E0EF-53E4-4A7B-8FB4-5AE0A7F8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5A2C-9486-4C71-8404-DEEECA34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ct val="107000"/>
              </a:lnSpc>
              <a:spcAft>
                <a:spcPts val="750"/>
              </a:spcAft>
            </a:pPr>
            <a:r>
              <a:rPr lang="en-US" sz="2000" spc="30" dirty="0">
                <a:ea typeface="Calibri" panose="020F0502020204030204" pitchFamily="34" charset="0"/>
                <a:cs typeface="Arial" panose="020B0604020202020204" pitchFamily="34" charset="0"/>
              </a:rPr>
              <a:t>A machine learning model’s performance is evaluated based on how accurate is its prediction and how well it generalizes on another independent dataset it has not seen.</a:t>
            </a:r>
          </a:p>
          <a:p>
            <a:pPr marL="0" indent="0" fontAlgn="t">
              <a:lnSpc>
                <a:spcPct val="107000"/>
              </a:lnSpc>
              <a:spcAft>
                <a:spcPts val="750"/>
              </a:spcAft>
              <a:buNone/>
            </a:pP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spc="30" dirty="0">
                <a:ea typeface="Times New Roman" panose="02020603050405020304" pitchFamily="18" charset="0"/>
              </a:rPr>
              <a:t>The errors in a machine learning model can be broken down into 3:</a:t>
            </a:r>
            <a:br>
              <a:rPr lang="en-US" sz="2000" spc="30" dirty="0">
                <a:ea typeface="Times New Roman" panose="02020603050405020304" pitchFamily="18" charset="0"/>
                <a:cs typeface="Krub" panose="00000500000000000000" pitchFamily="2" charset="-34"/>
              </a:rPr>
            </a:br>
            <a:r>
              <a:rPr lang="en-US" sz="2000" spc="30" dirty="0">
                <a:ea typeface="Times New Roman" panose="02020603050405020304" pitchFamily="18" charset="0"/>
              </a:rPr>
              <a:t>1.</a:t>
            </a:r>
            <a:r>
              <a:rPr lang="en-US" sz="2000" spc="30" dirty="0">
                <a:ea typeface="Times New Roman" panose="02020603050405020304" pitchFamily="18" charset="0"/>
                <a:cs typeface="Krub" panose="00000500000000000000" pitchFamily="2" charset="-34"/>
              </a:rPr>
              <a:t> Irreducible Error</a:t>
            </a:r>
            <a:br>
              <a:rPr lang="en-US" sz="2000" spc="30" dirty="0">
                <a:ea typeface="Times New Roman" panose="02020603050405020304" pitchFamily="18" charset="0"/>
                <a:cs typeface="Krub" panose="00000500000000000000" pitchFamily="2" charset="-34"/>
              </a:rPr>
            </a:br>
            <a:r>
              <a:rPr lang="en-US" sz="2000" spc="30" dirty="0">
                <a:ea typeface="Times New Roman" panose="02020603050405020304" pitchFamily="18" charset="0"/>
              </a:rPr>
              <a:t>2. </a:t>
            </a:r>
            <a:r>
              <a:rPr lang="en-US" sz="2000" spc="30" dirty="0">
                <a:ea typeface="Times New Roman" panose="02020603050405020304" pitchFamily="18" charset="0"/>
                <a:cs typeface="Krub" panose="00000500000000000000" pitchFamily="2" charset="-34"/>
              </a:rPr>
              <a:t>Bias Error</a:t>
            </a:r>
          </a:p>
          <a:p>
            <a:pPr marL="0" indent="0">
              <a:buNone/>
            </a:pPr>
            <a:r>
              <a:rPr lang="en-US" sz="2000" spc="30" dirty="0">
                <a:ea typeface="Times New Roman" panose="02020603050405020304" pitchFamily="18" charset="0"/>
                <a:cs typeface="Krub" panose="00000500000000000000" pitchFamily="2" charset="-34"/>
              </a:rPr>
              <a:t>    3. Variance Error</a:t>
            </a:r>
            <a:endParaRPr lang="en-US" sz="2000" dirty="0"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2A4E-4073-40D5-ADB2-7989DC9F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6235"/>
            <a:ext cx="9144000" cy="1050994"/>
          </a:xfrm>
        </p:spPr>
        <p:txBody>
          <a:bodyPr/>
          <a:lstStyle/>
          <a:p>
            <a:r>
              <a:rPr lang="en-US" dirty="0"/>
              <a:t>What is Bias?</a:t>
            </a:r>
          </a:p>
        </p:txBody>
      </p:sp>
      <p:pic>
        <p:nvPicPr>
          <p:cNvPr id="1028" name="Picture 4" descr="نتيجة الصورة لـ funny walking cat drawings">
            <a:extLst>
              <a:ext uri="{FF2B5EF4-FFF2-40B4-BE49-F238E27FC236}">
                <a16:creationId xmlns:a16="http://schemas.microsoft.com/office/drawing/2014/main" id="{90F4B13C-8B86-4946-90E4-A7C0B52E3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75" y="3386435"/>
            <a:ext cx="19526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نتيجة الصورة لـ funny walking frog drawings">
            <a:extLst>
              <a:ext uri="{FF2B5EF4-FFF2-40B4-BE49-F238E27FC236}">
                <a16:creationId xmlns:a16="http://schemas.microsoft.com/office/drawing/2014/main" id="{FFB224BC-F7B5-49C6-AE0D-E89A279C2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715" y="3386435"/>
            <a:ext cx="17430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2C1CC90-BC13-442E-A7E0-3D5FC5D8DD77}"/>
              </a:ext>
            </a:extLst>
          </p:cNvPr>
          <p:cNvSpPr/>
          <p:nvPr/>
        </p:nvSpPr>
        <p:spPr>
          <a:xfrm>
            <a:off x="4200318" y="3991893"/>
            <a:ext cx="3525079" cy="50358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1DC77-C6F7-4CBE-B949-9EBE802FB3DF}"/>
              </a:ext>
            </a:extLst>
          </p:cNvPr>
          <p:cNvSpPr txBox="1"/>
          <p:nvPr/>
        </p:nvSpPr>
        <p:spPr>
          <a:xfrm>
            <a:off x="2634905" y="5735637"/>
            <a:ext cx="73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 is basically how far we have predicted the values from actual values.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20C0A-3B1C-4151-A7AE-9D60EC1DA710}"/>
              </a:ext>
            </a:extLst>
          </p:cNvPr>
          <p:cNvSpPr txBox="1"/>
          <p:nvPr/>
        </p:nvSpPr>
        <p:spPr>
          <a:xfrm>
            <a:off x="469900" y="83520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13163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E6E8-E9A6-4C7A-B35D-73162F33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7" y="1903594"/>
            <a:ext cx="10515600" cy="727667"/>
          </a:xfrm>
        </p:spPr>
        <p:txBody>
          <a:bodyPr/>
          <a:lstStyle/>
          <a:p>
            <a:r>
              <a:rPr lang="en-US" dirty="0"/>
              <a:t>                    What is variance?</a:t>
            </a:r>
          </a:p>
        </p:txBody>
      </p:sp>
      <p:pic>
        <p:nvPicPr>
          <p:cNvPr id="2050" name="Picture 2" descr="نتيجة الصورة لـ moon">
            <a:extLst>
              <a:ext uri="{FF2B5EF4-FFF2-40B4-BE49-F238E27FC236}">
                <a16:creationId xmlns:a16="http://schemas.microsoft.com/office/drawing/2014/main" id="{FEDB1BFE-DD0B-430F-B717-BF4FFB55A1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63" y="2642010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نتيجة الصورة لـ moon">
            <a:extLst>
              <a:ext uri="{FF2B5EF4-FFF2-40B4-BE49-F238E27FC236}">
                <a16:creationId xmlns:a16="http://schemas.microsoft.com/office/drawing/2014/main" id="{37B37C2A-AEB2-4BC3-B838-608D2436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63" y="2642010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67911A-AE16-482F-AFED-24D8E1090904}"/>
              </a:ext>
            </a:extLst>
          </p:cNvPr>
          <p:cNvSpPr txBox="1"/>
          <p:nvPr/>
        </p:nvSpPr>
        <p:spPr>
          <a:xfrm>
            <a:off x="1727200" y="4954406"/>
            <a:ext cx="787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is basically how scattered the predicted values from actual values.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F677F-4249-4274-9197-763E8DB02779}"/>
              </a:ext>
            </a:extLst>
          </p:cNvPr>
          <p:cNvSpPr txBox="1"/>
          <p:nvPr/>
        </p:nvSpPr>
        <p:spPr>
          <a:xfrm>
            <a:off x="469900" y="83520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07697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7D82-ED64-46F7-99A2-6B038C3D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6385-19EC-489F-A489-F9D5F3FE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33" y="4631773"/>
            <a:ext cx="4197626" cy="143882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Models that have </a:t>
            </a:r>
            <a:r>
              <a:rPr lang="en-US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high bias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tend to have </a:t>
            </a:r>
            <a:r>
              <a:rPr lang="en-US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low variance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For example, linear regression models tend to have high bias and low variance.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5FAA1B-5541-4030-9F47-76069C34BE5B}"/>
              </a:ext>
            </a:extLst>
          </p:cNvPr>
          <p:cNvSpPr txBox="1">
            <a:spLocks/>
          </p:cNvSpPr>
          <p:nvPr/>
        </p:nvSpPr>
        <p:spPr>
          <a:xfrm>
            <a:off x="7028543" y="3975681"/>
            <a:ext cx="4197626" cy="2517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406C76-D8EF-4FBA-B79D-B120D1A29928}"/>
              </a:ext>
            </a:extLst>
          </p:cNvPr>
          <p:cNvSpPr txBox="1">
            <a:spLocks/>
          </p:cNvSpPr>
          <p:nvPr/>
        </p:nvSpPr>
        <p:spPr>
          <a:xfrm>
            <a:off x="6504214" y="4631773"/>
            <a:ext cx="4197626" cy="193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 fontAlgn="base">
              <a:buNone/>
            </a:pPr>
            <a:r>
              <a:rPr lang="en-US" sz="18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odels that have </a:t>
            </a:r>
            <a:r>
              <a:rPr lang="en-US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low bias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tend to have </a:t>
            </a:r>
            <a:r>
              <a:rPr lang="en-US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high variance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complex non-linear models tend to have low bias with high variance.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076" name="Picture 4" descr="نتيجة الصورة لـ balance">
            <a:extLst>
              <a:ext uri="{FF2B5EF4-FFF2-40B4-BE49-F238E27FC236}">
                <a16:creationId xmlns:a16="http://schemas.microsoft.com/office/drawing/2014/main" id="{0F9812DF-5D3C-4FB9-AD6F-675E087E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1" y="2571750"/>
            <a:ext cx="290948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نتيجة الصورة لـ balance">
            <a:extLst>
              <a:ext uri="{FF2B5EF4-FFF2-40B4-BE49-F238E27FC236}">
                <a16:creationId xmlns:a16="http://schemas.microsoft.com/office/drawing/2014/main" id="{2D944317-39CD-4C84-B480-524405BA4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07" y="2571750"/>
            <a:ext cx="2466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73C429-951E-48FF-A546-FCC1D8D4CB37}"/>
              </a:ext>
            </a:extLst>
          </p:cNvPr>
          <p:cNvSpPr txBox="1"/>
          <p:nvPr/>
        </p:nvSpPr>
        <p:spPr>
          <a:xfrm>
            <a:off x="2859137" y="349726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55346-23C3-412A-A1F4-B3C6055A0AD4}"/>
              </a:ext>
            </a:extLst>
          </p:cNvPr>
          <p:cNvSpPr txBox="1"/>
          <p:nvPr/>
        </p:nvSpPr>
        <p:spPr>
          <a:xfrm>
            <a:off x="8603027" y="3429000"/>
            <a:ext cx="104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31153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25F1-EA72-49DA-BE8F-B3DD8CA1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2873-11C4-49AD-A9BF-596C6889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The Bias-Variance Tradeoff</a:t>
            </a:r>
            <a:r>
              <a:rPr lang="ar-SA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1" i="0" dirty="0">
              <a:solidFill>
                <a:srgbClr val="020202"/>
              </a:solidFill>
              <a:effectLst/>
              <a:latin typeface="Montserrat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bias-variance tradeoff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refers to the tradeoff that takes place when we choose to lower bias which typically increases variance, or lower variance which typically increases bias.</a:t>
            </a:r>
          </a:p>
          <a:p>
            <a:pPr algn="l" fontAlgn="base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183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inherit</vt:lpstr>
      <vt:lpstr>Montserrat</vt:lpstr>
      <vt:lpstr>Times New Roman</vt:lpstr>
      <vt:lpstr>Office Theme</vt:lpstr>
      <vt:lpstr>Introduction</vt:lpstr>
      <vt:lpstr>What is Bias?</vt:lpstr>
      <vt:lpstr>                    What is variance?</vt:lpstr>
      <vt:lpstr>Introduction </vt:lpstr>
      <vt:lpstr>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Bias?</dc:title>
  <dc:creator>Nouf Alrehaili</dc:creator>
  <cp:lastModifiedBy>Nouf Alrehaili</cp:lastModifiedBy>
  <cp:revision>11</cp:revision>
  <dcterms:created xsi:type="dcterms:W3CDTF">2021-05-02T13:19:00Z</dcterms:created>
  <dcterms:modified xsi:type="dcterms:W3CDTF">2021-05-02T23:10:20Z</dcterms:modified>
</cp:coreProperties>
</file>