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76" r:id="rId5"/>
    <p:sldId id="275" r:id="rId6"/>
    <p:sldId id="277" r:id="rId7"/>
    <p:sldId id="272" r:id="rId8"/>
    <p:sldId id="274" r:id="rId9"/>
    <p:sldId id="271" r:id="rId10"/>
    <p:sldId id="273" r:id="rId11"/>
    <p:sldId id="260" r:id="rId12"/>
    <p:sldId id="259" r:id="rId13"/>
    <p:sldId id="270" r:id="rId14"/>
    <p:sldId id="269" r:id="rId15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ourahalsaadan/Desktop/Learn%20/Data%20Science%20bootcamp%20/Archive/sql_case_studies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Ratio of males to females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employees 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5">
                      <a:tint val="7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tint val="7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tint val="7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tint val="77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07-6845-9F8F-4760639CB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76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5">
                      <a:shade val="76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5">
                      <a:shade val="76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5">
                    <a:shade val="76000"/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07-6845-9F8F-4760639CBA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Males</c:v>
                </c:pt>
                <c:pt idx="1">
                  <c:v>Females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179973</c:v>
                </c:pt>
                <c:pt idx="1">
                  <c:v>120051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07-6845-9F8F-4760639CBA3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Gaps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Gaps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dLbls>
            <c:delete val="1"/>
          </c:dLbls>
          <c:cat>
            <c:strRef>
              <c:f>Sheet1!$A$3:$B$11</c:f>
              <c:strCache>
                <c:ptCount val="9"/>
                <c:pt idx="0">
                  <c:v>Human Resources </c:v>
                </c:pt>
                <c:pt idx="1">
                  <c:v>Research</c:v>
                </c:pt>
                <c:pt idx="2">
                  <c:v>Markiting</c:v>
                </c:pt>
                <c:pt idx="3">
                  <c:v>Sales</c:v>
                </c:pt>
                <c:pt idx="4">
                  <c:v>Customer Service</c:v>
                </c:pt>
                <c:pt idx="5">
                  <c:v>Finance</c:v>
                </c:pt>
                <c:pt idx="6">
                  <c:v>Development</c:v>
                </c:pt>
                <c:pt idx="7">
                  <c:v>Production</c:v>
                </c:pt>
                <c:pt idx="8">
                  <c:v>Quality Management</c:v>
                </c:pt>
              </c:strCache>
            </c:strRef>
          </c:cat>
          <c:val>
            <c:numRef>
              <c:f>Sheet1!$C$3:$C$11</c:f>
              <c:numCache>
                <c:formatCode>General</c:formatCode>
                <c:ptCount val="9"/>
                <c:pt idx="0">
                  <c:v>24.360199999999999</c:v>
                </c:pt>
                <c:pt idx="1">
                  <c:v>21.824400000000001</c:v>
                </c:pt>
                <c:pt idx="2">
                  <c:v>21.276599999999998</c:v>
                </c:pt>
                <c:pt idx="3">
                  <c:v>21.242999999999999</c:v>
                </c:pt>
                <c:pt idx="4">
                  <c:v>21.114599999999999</c:v>
                </c:pt>
                <c:pt idx="5">
                  <c:v>21.0246</c:v>
                </c:pt>
                <c:pt idx="6">
                  <c:v>20.822199999999999</c:v>
                </c:pt>
                <c:pt idx="7">
                  <c:v>20.327999999999999</c:v>
                </c:pt>
                <c:pt idx="8">
                  <c:v>17.860399999999998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FE-DC42-AB8C-02BE87DBA7F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737994031"/>
        <c:axId val="1738333455"/>
      </c:barChart>
      <c:catAx>
        <c:axId val="173799403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738333455"/>
        <c:crosses val="autoZero"/>
        <c:auto val="1"/>
        <c:lblAlgn val="ctr"/>
        <c:lblOffset val="100"/>
        <c:noMultiLvlLbl val="0"/>
      </c:catAx>
      <c:valAx>
        <c:axId val="173833345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73799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Salaries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5">
                    <a:tint val="77000"/>
                  </a:schemeClr>
                </a:fgClr>
                <a:bgClr>
                  <a:schemeClr val="accent5">
                    <a:tint val="77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>
                    <a:tint val="77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ECF-2C49-88DC-8F61792D6D25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5">
                    <a:shade val="76000"/>
                  </a:schemeClr>
                </a:fgClr>
                <a:bgClr>
                  <a:schemeClr val="accent5">
                    <a:shade val="76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>
                    <a:shade val="76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ECF-2C49-88DC-8F61792D6D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Sheet1!$A$1:$A$2</c:f>
              <c:strCache>
                <c:ptCount val="2"/>
                <c:pt idx="0">
                  <c:v>Males</c:v>
                </c:pt>
                <c:pt idx="1">
                  <c:v>Femals</c:v>
                </c:pt>
              </c:strCache>
            </c:strRef>
          </c:cat>
          <c:val>
            <c:numRef>
              <c:f>Sheet1!$B$1:$B$2</c:f>
              <c:numCache>
                <c:formatCode>_([$$-409]* #,##0.00_);_([$$-409]* \(#,##0.00\);_([$$-409]* "-"??_);_(@_)</c:formatCode>
                <c:ptCount val="2"/>
                <c:pt idx="0">
                  <c:v>63755.913399999998</c:v>
                </c:pt>
                <c:pt idx="1">
                  <c:v>63769.122199999998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CF-2C49-88DC-8F61792D6D2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24ED6-D95E-5242-8422-6BBD9205A3E9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4B6BE-082A-CC45-A79E-A55DDDEA547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0276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4B6BE-082A-CC45-A79E-A55DDDEA5472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2151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4B6BE-082A-CC45-A79E-A55DDDEA5472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740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4B6BE-082A-CC45-A79E-A55DDDEA5472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33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4B6BE-082A-CC45-A79E-A55DDDEA5472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9759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2927-E3F6-F045-9172-30A78C1D4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5774F-6E2B-AC4C-8968-6A21DEB79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8DC75-8389-1A4B-B3D7-2196D347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61E9-1B49-7345-9A00-011ACDB8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F844-DEE6-634B-A4E1-F18A004A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4001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2B9E-5EED-2E48-B7A7-A17BFF6F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A356B-5312-7A4D-A8D6-E91987DE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3171-28E3-7F43-87D4-818F003D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7C44-B69B-B149-9D2F-9CA333FB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2716-A0A2-D04B-B583-4055F800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7917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E922C-3AE4-A64F-A12F-0774814F1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46040-1FF5-7E44-BBF9-D1117D297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3C51-5462-F940-B6BA-8C9FB4B7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8427-ED66-4B4C-98BB-21845297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D2E-C51B-A846-BCF2-A002A418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3133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1B01-FA30-FF48-A9FD-E37E460A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55BE-A2A7-C14A-9479-96A93E4D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CCD1-CAA1-6E4C-AADB-EDD98573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D4D6-2B7E-0940-83F4-3BE275F4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9261-1154-5D41-B548-1797F2BD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6064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3028-9444-FA47-B306-CB821659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4703B-8CF3-B245-B8AB-1873F141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015A-2FDE-134F-A56F-31095F2E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EA5F-82D8-EB4B-A5B6-420B03EA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1DAD-1DE4-A94B-BCF5-E85ADD19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4849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3254-771A-B647-A1F3-88CE2A90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5F77-3095-084F-B25E-EDC721F91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909CA-AB59-AD4C-87CB-2FE4F8061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6DA77-6222-D04C-AEC9-C3912D31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C56A8-0BA0-7643-8455-73C9E073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E2BE9-7248-D748-B92C-811E4296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0084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CD59-EA1D-6748-93A4-6F27EA46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FE0ED-1B99-E94D-A48D-BE45333C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575D8-F8B7-5643-A72F-208F6100C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009CB-51F0-0B41-9312-B4DEA5A73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9588B-7C5F-0B4D-8805-95F23540F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22CE5-09CE-924D-8F6B-89CF0BDA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917A6-2250-B448-A266-6142A6CB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FDBCB-9126-7F44-8ACE-8F65D2B8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31758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E260-618D-584E-8B39-155CAFAD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D8E2-60BD-3F49-A879-F5F1E730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01DF2-49B4-F34F-ADFC-FA369C5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C32D8-6B17-3948-B55A-7E69F77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1687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6372B-F219-194B-92A5-5726CD1B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D92C-25E0-DD47-A8D9-BB060571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FDD4D-0BF0-6746-AD8B-B6C44F13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279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F4CB-7E23-1441-98FF-472EADB6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192D-E334-DE4B-A31B-108737E0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18E49-AAFA-AF41-B8CF-77D277162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1EDA-46D6-3247-8399-4A202D1D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372C1-793D-6C42-AA97-EFEEE8D0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C51D8-6B67-3347-B5F6-6CF43A2E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040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0110-F71E-E34F-8F2B-77DE3294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89FD5-C060-C948-8F34-1078AB68A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0689F-0EB0-3144-B156-0F6F3837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D514-EC98-C447-80C7-2460D6CC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A4CF2-FD3A-E24E-93FD-3E437820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38159-A6AE-6940-981B-B1651A8F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32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AD532-4D29-1A43-9F0E-F8942965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41206-7CBC-804A-974E-4A632A69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12E9-5C8C-7D47-98FF-04D3B515A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2DAA-64B2-9344-A773-96F8E16FA088}" type="datetimeFigureOut">
              <a:rPr lang="en-SA" smtClean="0"/>
              <a:t>11/04/2021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7CC4-97D2-7A46-A892-EE311EB0E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EC7C-A1BF-1E41-AC38-4705DBAC6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6956-2604-E14A-813D-FCB614966F6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537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4.png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437948-2E28-DC43-A6A6-16BDCD8D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SA" sz="5200" dirty="0">
                <a:solidFill>
                  <a:schemeClr val="tx2"/>
                </a:solidFill>
              </a:rPr>
              <a:t>Introduction to Mysql’s case studies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AE176-932B-5F42-9997-1153CEC9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900" y="4165152"/>
            <a:ext cx="6883400" cy="682079"/>
          </a:xfrm>
        </p:spPr>
        <p:txBody>
          <a:bodyPr>
            <a:normAutofit fontScale="92500"/>
          </a:bodyPr>
          <a:lstStyle/>
          <a:p>
            <a:r>
              <a:rPr lang="en-SA" dirty="0">
                <a:solidFill>
                  <a:schemeClr val="tx2"/>
                </a:solidFill>
              </a:rPr>
              <a:t>By Nouf Al-ruhaili, Maram Al-shehri, Nourah Al-saadan</a:t>
            </a:r>
          </a:p>
        </p:txBody>
      </p:sp>
    </p:spTree>
    <p:extLst>
      <p:ext uri="{BB962C8B-B14F-4D97-AF65-F5344CB8AC3E}">
        <p14:creationId xmlns:p14="http://schemas.microsoft.com/office/powerpoint/2010/main" val="20417664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3276D-8E04-F348-B44E-E4B342F4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78" y="1031749"/>
            <a:ext cx="5248770" cy="934972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The company wants to offer bonuses at the end of the year to reward its employees. The total bonus paid to all the employees should not exceed $50 millions. 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28">
            <a:extLst>
              <a:ext uri="{FF2B5EF4-FFF2-40B4-BE49-F238E27FC236}">
                <a16:creationId xmlns:a16="http://schemas.microsoft.com/office/drawing/2014/main" id="{03CCBE87-1085-5246-B49D-72246ABEC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42785"/>
              </p:ext>
            </p:extLst>
          </p:nvPr>
        </p:nvGraphicFramePr>
        <p:xfrm>
          <a:off x="-1825125" y="191853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3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Bonuses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8E7B6200-95ED-5746-8D21-09C58090E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9" b="14000"/>
          <a:stretch/>
        </p:blipFill>
        <p:spPr>
          <a:xfrm>
            <a:off x="2170598" y="5771846"/>
            <a:ext cx="1368111" cy="934971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39C4CC92-B4B7-FA44-8477-BE063A10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2" y="5890758"/>
            <a:ext cx="2110873" cy="620845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44E4ABEA-3891-0A41-BC7D-68359594B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942" y="5948192"/>
            <a:ext cx="996648" cy="563411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9B30E8D-1319-2148-BB05-387D2A7BF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21037"/>
              </p:ext>
            </p:extLst>
          </p:nvPr>
        </p:nvGraphicFramePr>
        <p:xfrm>
          <a:off x="5543060" y="1242879"/>
          <a:ext cx="8707521" cy="458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097382-88BE-864C-9EEF-52BDF5C9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05605"/>
              </p:ext>
            </p:extLst>
          </p:nvPr>
        </p:nvGraphicFramePr>
        <p:xfrm>
          <a:off x="445452" y="2623646"/>
          <a:ext cx="6436943" cy="211645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683024">
                  <a:extLst>
                    <a:ext uri="{9D8B030D-6E8A-4147-A177-3AD203B41FA5}">
                      <a16:colId xmlns:a16="http://schemas.microsoft.com/office/drawing/2014/main" val="1495718545"/>
                    </a:ext>
                  </a:extLst>
                </a:gridCol>
                <a:gridCol w="2753919">
                  <a:extLst>
                    <a:ext uri="{9D8B030D-6E8A-4147-A177-3AD203B41FA5}">
                      <a16:colId xmlns:a16="http://schemas.microsoft.com/office/drawing/2014/main" val="2635307663"/>
                    </a:ext>
                  </a:extLst>
                </a:gridCol>
              </a:tblGrid>
              <a:tr h="306966">
                <a:tc gridSpan="2">
                  <a:txBody>
                    <a:bodyPr/>
                    <a:lstStyle/>
                    <a:p>
                      <a:pPr algn="ctr"/>
                      <a:r>
                        <a:rPr lang="en-SA" sz="1400" dirty="0">
                          <a:effectLst/>
                        </a:rPr>
                        <a:t>Bonuses senario</a:t>
                      </a:r>
                      <a:endParaRPr lang="en-S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21844"/>
                  </a:ext>
                </a:extLst>
              </a:tr>
              <a:tr h="258498">
                <a:tc gridSpan="2">
                  <a:txBody>
                    <a:bodyPr/>
                    <a:lstStyle/>
                    <a:p>
                      <a:r>
                        <a:rPr lang="en-SA" sz="1200" dirty="0">
                          <a:effectLst/>
                        </a:rPr>
                        <a:t>1- Bonuses based on the equality of the AVG salaries</a:t>
                      </a:r>
                      <a:endParaRPr lang="en-S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50325"/>
                  </a:ext>
                </a:extLst>
              </a:tr>
              <a:tr h="258498">
                <a:tc gridSpan="2">
                  <a:txBody>
                    <a:bodyPr/>
                    <a:lstStyle/>
                    <a:p>
                      <a:r>
                        <a:rPr lang="en-SA" sz="1200" dirty="0">
                          <a:effectLst/>
                        </a:rPr>
                        <a:t>2- Bonuses based on the serving years (</a:t>
                      </a:r>
                      <a:r>
                        <a:rPr lang="en-US" sz="1200" dirty="0">
                          <a:effectLst/>
                        </a:rPr>
                        <a:t>Experiences</a:t>
                      </a:r>
                      <a:r>
                        <a:rPr lang="en-SA" sz="1200" dirty="0">
                          <a:effectLst/>
                        </a:rPr>
                        <a:t>)</a:t>
                      </a:r>
                      <a:endParaRPr lang="en-S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1010"/>
                  </a:ext>
                </a:extLst>
              </a:tr>
              <a:tr h="258498">
                <a:tc gridSpan="2">
                  <a:txBody>
                    <a:bodyPr/>
                    <a:lstStyle/>
                    <a:p>
                      <a:r>
                        <a:rPr lang="en-SA" sz="1200" dirty="0">
                          <a:effectLst/>
                        </a:rPr>
                        <a:t>o If the serving years are +10 the bonus will be 10% of the salary</a:t>
                      </a:r>
                      <a:endParaRPr lang="en-S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50510"/>
                  </a:ext>
                </a:extLst>
              </a:tr>
              <a:tr h="258498">
                <a:tc gridSpan="2">
                  <a:txBody>
                    <a:bodyPr/>
                    <a:lstStyle/>
                    <a:p>
                      <a:r>
                        <a:rPr lang="en-SA" sz="1200" dirty="0">
                          <a:effectLst/>
                        </a:rPr>
                        <a:t>o If the serving years are between 7,10 the bonus will be 7.5% of the salary</a:t>
                      </a:r>
                      <a:endParaRPr lang="en-S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87581"/>
                  </a:ext>
                </a:extLst>
              </a:tr>
              <a:tr h="258498">
                <a:tc gridSpan="2">
                  <a:txBody>
                    <a:bodyPr/>
                    <a:lstStyle/>
                    <a:p>
                      <a:r>
                        <a:rPr lang="en-SA" sz="1200" dirty="0">
                          <a:effectLst/>
                        </a:rPr>
                        <a:t>o If the serving years are between 4,6 the bonus will be 5% of the salary</a:t>
                      </a:r>
                      <a:endParaRPr lang="en-S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81642"/>
                  </a:ext>
                </a:extLst>
              </a:tr>
              <a:tr h="258498">
                <a:tc gridSpan="2">
                  <a:txBody>
                    <a:bodyPr/>
                    <a:lstStyle/>
                    <a:p>
                      <a:r>
                        <a:rPr lang="en-SA" sz="1200" dirty="0">
                          <a:effectLst/>
                        </a:rPr>
                        <a:t>3- </a:t>
                      </a:r>
                      <a:r>
                        <a:rPr lang="en-US" sz="1200" dirty="0">
                          <a:effectLst/>
                        </a:rPr>
                        <a:t>20% </a:t>
                      </a:r>
                      <a:r>
                        <a:rPr lang="en-SA" sz="1200" dirty="0">
                          <a:effectLst/>
                        </a:rPr>
                        <a:t>Bonuses for the employees whom contarct will be expired by Feb 1st 2001</a:t>
                      </a:r>
                      <a:endParaRPr lang="en-S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18173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r>
                        <a:rPr lang="en-SA" sz="1200">
                          <a:effectLst/>
                        </a:rPr>
                        <a:t>4- The total bonuses </a:t>
                      </a:r>
                      <a:endParaRPr lang="en-S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1400" b="1" dirty="0">
                          <a:effectLst/>
                          <a:highlight>
                            <a:srgbClr val="FFFF00"/>
                          </a:highlight>
                        </a:rPr>
                        <a:t> $ 7,596,934.83 </a:t>
                      </a:r>
                      <a:endParaRPr lang="en-SA" sz="1400" b="1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913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40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B42F8-5EE4-9145-8D55-4C09078B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837" y="2698375"/>
            <a:ext cx="5333788" cy="1822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your attention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Any Questions ? 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3" name="Graphic 9" descr="Help">
            <a:extLst>
              <a:ext uri="{FF2B5EF4-FFF2-40B4-BE49-F238E27FC236}">
                <a16:creationId xmlns:a16="http://schemas.microsoft.com/office/drawing/2014/main" id="{2DFE0D72-E2C3-4D6B-9352-BD227155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134CC-EDB4-B940-958F-7BED7A3B108D}"/>
              </a:ext>
            </a:extLst>
          </p:cNvPr>
          <p:cNvSpPr txBox="1"/>
          <p:nvPr/>
        </p:nvSpPr>
        <p:spPr>
          <a:xfrm>
            <a:off x="4128667" y="119566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83A4FD19-D36B-764F-B14E-2DABDDDE4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553" y="2044448"/>
            <a:ext cx="3369419" cy="3369419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08AE1922-491D-934B-80AD-3D399D6E9A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659" b="14000"/>
          <a:stretch/>
        </p:blipFill>
        <p:spPr>
          <a:xfrm>
            <a:off x="8561026" y="5870178"/>
            <a:ext cx="1368111" cy="934971"/>
          </a:xfrm>
          <a:prstGeom prst="rect">
            <a:avLst/>
          </a:prstGeom>
        </p:spPr>
      </p:pic>
      <p:pic>
        <p:nvPicPr>
          <p:cNvPr id="26" name="Picture 2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1D2538E1-4EC5-D340-A893-D691B3DE0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9137" y="6000154"/>
            <a:ext cx="2110873" cy="6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254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332BC3A-54B5-EE4C-AA3C-6BB82C3C7079}"/>
              </a:ext>
            </a:extLst>
          </p:cNvPr>
          <p:cNvSpPr txBox="1"/>
          <p:nvPr/>
        </p:nvSpPr>
        <p:spPr>
          <a:xfrm>
            <a:off x="10175967" y="5699683"/>
            <a:ext cx="1392129" cy="59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37EC67BB-4450-784B-B442-40804C0D8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59" b="14000"/>
          <a:stretch/>
        </p:blipFill>
        <p:spPr>
          <a:xfrm>
            <a:off x="105089" y="5695884"/>
            <a:ext cx="1368111" cy="934971"/>
          </a:xfrm>
          <a:prstGeom prst="rect">
            <a:avLst/>
          </a:prstGeom>
        </p:spPr>
      </p:pic>
      <p:pic>
        <p:nvPicPr>
          <p:cNvPr id="59" name="Picture 5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5F1ADA02-C48D-B145-B65D-26B8BFD2B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5825860"/>
            <a:ext cx="2110873" cy="620845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A4F517CB-F899-734B-A536-B6E20B878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81" y="1115414"/>
            <a:ext cx="8839828" cy="4299151"/>
          </a:xfrm>
          <a:prstGeom prst="rect">
            <a:avLst/>
          </a:prstGeom>
        </p:spPr>
      </p:pic>
      <p:graphicFrame>
        <p:nvGraphicFramePr>
          <p:cNvPr id="64" name="Table 28">
            <a:extLst>
              <a:ext uri="{FF2B5EF4-FFF2-40B4-BE49-F238E27FC236}">
                <a16:creationId xmlns:a16="http://schemas.microsoft.com/office/drawing/2014/main" id="{CA987628-052D-C64C-9FD2-1C0E16F89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7425"/>
              </p:ext>
            </p:extLst>
          </p:nvPr>
        </p:nvGraphicFramePr>
        <p:xfrm>
          <a:off x="-1825125" y="151183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1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Equality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50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332BC3A-54B5-EE4C-AA3C-6BB82C3C7079}"/>
              </a:ext>
            </a:extLst>
          </p:cNvPr>
          <p:cNvSpPr txBox="1"/>
          <p:nvPr/>
        </p:nvSpPr>
        <p:spPr>
          <a:xfrm>
            <a:off x="10175967" y="5699683"/>
            <a:ext cx="1392129" cy="59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37EC67BB-4450-784B-B442-40804C0D8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59" b="14000"/>
          <a:stretch/>
        </p:blipFill>
        <p:spPr>
          <a:xfrm>
            <a:off x="105089" y="5695884"/>
            <a:ext cx="1368111" cy="934971"/>
          </a:xfrm>
          <a:prstGeom prst="rect">
            <a:avLst/>
          </a:prstGeom>
        </p:spPr>
      </p:pic>
      <p:pic>
        <p:nvPicPr>
          <p:cNvPr id="59" name="Picture 5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5F1ADA02-C48D-B145-B65D-26B8BFD2B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5825860"/>
            <a:ext cx="2110873" cy="620845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83DC4C2-5473-9F49-A911-09877B65E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79962"/>
              </p:ext>
            </p:extLst>
          </p:nvPr>
        </p:nvGraphicFramePr>
        <p:xfrm>
          <a:off x="-1825125" y="194955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2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Covid 19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F3FB1DEB-21BB-2148-BEE6-4E271F41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2011" y="1303551"/>
            <a:ext cx="10283308" cy="3981038"/>
          </a:xfrm>
        </p:spPr>
      </p:pic>
    </p:spTree>
    <p:extLst>
      <p:ext uri="{BB962C8B-B14F-4D97-AF65-F5344CB8AC3E}">
        <p14:creationId xmlns:p14="http://schemas.microsoft.com/office/powerpoint/2010/main" val="155152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332BC3A-54B5-EE4C-AA3C-6BB82C3C7079}"/>
              </a:ext>
            </a:extLst>
          </p:cNvPr>
          <p:cNvSpPr txBox="1"/>
          <p:nvPr/>
        </p:nvSpPr>
        <p:spPr>
          <a:xfrm>
            <a:off x="10175967" y="5699683"/>
            <a:ext cx="1392129" cy="59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37EC67BB-4450-784B-B442-40804C0D8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59" b="14000"/>
          <a:stretch/>
        </p:blipFill>
        <p:spPr>
          <a:xfrm>
            <a:off x="105089" y="5695884"/>
            <a:ext cx="1368111" cy="934971"/>
          </a:xfrm>
          <a:prstGeom prst="rect">
            <a:avLst/>
          </a:prstGeom>
        </p:spPr>
      </p:pic>
      <p:pic>
        <p:nvPicPr>
          <p:cNvPr id="59" name="Picture 5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5F1ADA02-C48D-B145-B65D-26B8BFD2B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5825860"/>
            <a:ext cx="2110873" cy="620845"/>
          </a:xfrm>
          <a:prstGeom prst="rect">
            <a:avLst/>
          </a:prstGeom>
        </p:spPr>
      </p:pic>
      <p:graphicFrame>
        <p:nvGraphicFramePr>
          <p:cNvPr id="21" name="Table 28">
            <a:extLst>
              <a:ext uri="{FF2B5EF4-FFF2-40B4-BE49-F238E27FC236}">
                <a16:creationId xmlns:a16="http://schemas.microsoft.com/office/drawing/2014/main" id="{16E0A307-81F0-BA47-94C4-9BF2EAD09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31764"/>
              </p:ext>
            </p:extLst>
          </p:nvPr>
        </p:nvGraphicFramePr>
        <p:xfrm>
          <a:off x="-1825125" y="248284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3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Bonuses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56F49C9-68D4-394D-BA06-9C663ED8E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19187" y="1211923"/>
            <a:ext cx="9034649" cy="4072666"/>
          </a:xfrm>
        </p:spPr>
      </p:pic>
    </p:spTree>
    <p:extLst>
      <p:ext uri="{BB962C8B-B14F-4D97-AF65-F5344CB8AC3E}">
        <p14:creationId xmlns:p14="http://schemas.microsoft.com/office/powerpoint/2010/main" val="134443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066C5-DB53-D749-A059-19FC7546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SA" b="1" dirty="0">
                <a:solidFill>
                  <a:schemeClr val="tx2"/>
                </a:solidFill>
              </a:rPr>
              <a:t>Contants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4E4B-1CCB-D24C-ADC7-9EE6D8E0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A" sz="3200" dirty="0">
                <a:solidFill>
                  <a:schemeClr val="tx2"/>
                </a:solidFill>
              </a:rPr>
              <a:t>Case 1: Equality </a:t>
            </a:r>
          </a:p>
          <a:p>
            <a:pPr marL="0" indent="0">
              <a:buNone/>
            </a:pPr>
            <a:r>
              <a:rPr lang="en-SA" sz="3200" dirty="0">
                <a:solidFill>
                  <a:schemeClr val="tx2"/>
                </a:solidFill>
              </a:rPr>
              <a:t>Case 2: Covid 19</a:t>
            </a:r>
          </a:p>
          <a:p>
            <a:pPr marL="0" indent="0">
              <a:buNone/>
            </a:pPr>
            <a:r>
              <a:rPr lang="en-SA" sz="3200" dirty="0">
                <a:solidFill>
                  <a:schemeClr val="tx2"/>
                </a:solidFill>
              </a:rPr>
              <a:t>Case 3: Bonuses </a:t>
            </a:r>
          </a:p>
        </p:txBody>
      </p:sp>
    </p:spTree>
    <p:extLst>
      <p:ext uri="{BB962C8B-B14F-4D97-AF65-F5344CB8AC3E}">
        <p14:creationId xmlns:p14="http://schemas.microsoft.com/office/powerpoint/2010/main" val="33434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6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4A58D793-2CC7-024C-AE46-CBFE6A325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94693"/>
              </p:ext>
            </p:extLst>
          </p:nvPr>
        </p:nvGraphicFramePr>
        <p:xfrm>
          <a:off x="-393700" y="3220796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1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Equality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  <p:pic>
        <p:nvPicPr>
          <p:cNvPr id="32" name="Picture 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8EF179-9BF3-9D4E-A6FD-C066964F2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064" y="183289"/>
            <a:ext cx="2304036" cy="2760132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6BCDCCB3-02B2-6846-8614-CF39A29AF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59" b="14000"/>
          <a:stretch/>
        </p:blipFill>
        <p:spPr>
          <a:xfrm>
            <a:off x="2170598" y="5771846"/>
            <a:ext cx="1368111" cy="934971"/>
          </a:xfrm>
          <a:prstGeom prst="rect">
            <a:avLst/>
          </a:prstGeom>
        </p:spPr>
      </p:pic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6EEDBAB5-496B-8A46-B893-E6869E06A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2" y="5890758"/>
            <a:ext cx="2110873" cy="6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0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E501197E-4F14-8D49-A5D2-CDA248C67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59" b="14000"/>
          <a:stretch/>
        </p:blipFill>
        <p:spPr>
          <a:xfrm>
            <a:off x="2170598" y="5771846"/>
            <a:ext cx="1368111" cy="934971"/>
          </a:xfrm>
          <a:prstGeom prst="rect">
            <a:avLst/>
          </a:prstGeom>
        </p:spPr>
      </p:pic>
      <p:pic>
        <p:nvPicPr>
          <p:cNvPr id="36" name="Picture 3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9C61230F-81F2-BD4C-B5FB-C31AF25D9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2" y="5890758"/>
            <a:ext cx="2110873" cy="620845"/>
          </a:xfrm>
          <a:prstGeom prst="rect">
            <a:avLst/>
          </a:prstGeom>
        </p:spPr>
      </p:pic>
      <p:graphicFrame>
        <p:nvGraphicFramePr>
          <p:cNvPr id="40" name="Table 28">
            <a:extLst>
              <a:ext uri="{FF2B5EF4-FFF2-40B4-BE49-F238E27FC236}">
                <a16:creationId xmlns:a16="http://schemas.microsoft.com/office/drawing/2014/main" id="{72E2ED81-C78C-464D-B5FF-3470AFC1686A}"/>
              </a:ext>
            </a:extLst>
          </p:cNvPr>
          <p:cNvGraphicFramePr>
            <a:graphicFrameLocks noGrp="1"/>
          </p:cNvGraphicFramePr>
          <p:nvPr/>
        </p:nvGraphicFramePr>
        <p:xfrm>
          <a:off x="-1825125" y="151183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1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Equality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8DBD63-9B1C-3447-AC2C-C1FBE639B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06064"/>
              </p:ext>
            </p:extLst>
          </p:nvPr>
        </p:nvGraphicFramePr>
        <p:xfrm>
          <a:off x="371476" y="2308906"/>
          <a:ext cx="5386386" cy="145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3020530410"/>
                    </a:ext>
                  </a:extLst>
                </a:gridCol>
                <a:gridCol w="2154554">
                  <a:extLst>
                    <a:ext uri="{9D8B030D-6E8A-4147-A177-3AD203B41FA5}">
                      <a16:colId xmlns:a16="http://schemas.microsoft.com/office/drawing/2014/main" val="1910351740"/>
                    </a:ext>
                  </a:extLst>
                </a:gridCol>
                <a:gridCol w="2154554">
                  <a:extLst>
                    <a:ext uri="{9D8B030D-6E8A-4147-A177-3AD203B41FA5}">
                      <a16:colId xmlns:a16="http://schemas.microsoft.com/office/drawing/2014/main" val="1917777817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algn="ctr" fontAlgn="b"/>
                      <a:endParaRPr lang="en-S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+mn-lt"/>
                        </a:rPr>
                        <a:t>Number_of_employees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Ratio_males_to_females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9435576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Males 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>
                          <a:effectLst/>
                          <a:latin typeface="+mn-lt"/>
                        </a:rPr>
                        <a:t>179973</a:t>
                      </a:r>
                      <a:endParaRPr lang="en-SA" sz="1400" b="0" i="0" u="none" strike="noStrike">
                        <a:solidFill>
                          <a:srgbClr val="375623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 dirty="0">
                          <a:effectLst/>
                          <a:latin typeface="+mn-lt"/>
                        </a:rPr>
                        <a:t>60.4136</a:t>
                      </a:r>
                      <a:endParaRPr lang="en-SA" sz="1400" b="0" i="0" u="none" strike="noStrike" dirty="0">
                        <a:solidFill>
                          <a:srgbClr val="375623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80979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Females 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 dirty="0">
                          <a:effectLst/>
                          <a:latin typeface="+mn-lt"/>
                        </a:rPr>
                        <a:t>120051</a:t>
                      </a:r>
                      <a:endParaRPr lang="en-SA" sz="1400" b="0" i="0" u="none" strike="noStrike" dirty="0">
                        <a:solidFill>
                          <a:srgbClr val="375623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>
                          <a:effectLst/>
                          <a:latin typeface="+mn-lt"/>
                        </a:rPr>
                        <a:t>39.5864</a:t>
                      </a:r>
                      <a:endParaRPr lang="en-SA" sz="1400" b="0" i="0" u="none" strike="noStrike">
                        <a:solidFill>
                          <a:srgbClr val="375623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9390852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>
                          <a:effectLst/>
                          <a:latin typeface="+mn-lt"/>
                        </a:rPr>
                        <a:t>300024</a:t>
                      </a:r>
                      <a:endParaRPr lang="en-SA" sz="1400" b="0" i="0" u="none" strike="noStrike">
                        <a:solidFill>
                          <a:srgbClr val="375623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>
                          <a:effectLst/>
                          <a:latin typeface="+mn-lt"/>
                        </a:rPr>
                        <a:t>100</a:t>
                      </a:r>
                      <a:endParaRPr lang="en-SA" sz="1400" b="0" i="0" u="none" strike="noStrike">
                        <a:solidFill>
                          <a:srgbClr val="375623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1702183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Gap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 dirty="0">
                          <a:effectLst/>
                          <a:latin typeface="+mn-lt"/>
                        </a:rPr>
                        <a:t>59922</a:t>
                      </a:r>
                      <a:endParaRPr lang="en-SA" sz="1400" b="1" i="0" u="none" strike="noStrike" dirty="0">
                        <a:solidFill>
                          <a:srgbClr val="375623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 dirty="0">
                          <a:effectLst/>
                          <a:latin typeface="+mn-lt"/>
                        </a:rPr>
                        <a:t>20.8272</a:t>
                      </a:r>
                      <a:endParaRPr lang="en-SA" sz="1400" b="1" i="0" u="none" strike="noStrike" dirty="0">
                        <a:solidFill>
                          <a:srgbClr val="375623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9114712"/>
                  </a:ext>
                </a:extLst>
              </a:tr>
            </a:tbl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65936F0-E21B-8147-A898-55A36621A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602628"/>
              </p:ext>
            </p:extLst>
          </p:nvPr>
        </p:nvGraphicFramePr>
        <p:xfrm>
          <a:off x="6517303" y="1626697"/>
          <a:ext cx="616585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9" name="Picture 8" descr="Text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46B70812-B708-714B-A43D-A7D96D284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3942" y="5948192"/>
            <a:ext cx="996648" cy="56341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7746210-8718-3543-A91F-5FE228209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88896"/>
              </p:ext>
            </p:extLst>
          </p:nvPr>
        </p:nvGraphicFramePr>
        <p:xfrm>
          <a:off x="371475" y="3961445"/>
          <a:ext cx="5386387" cy="24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5666">
                  <a:extLst>
                    <a:ext uri="{9D8B030D-6E8A-4147-A177-3AD203B41FA5}">
                      <a16:colId xmlns:a16="http://schemas.microsoft.com/office/drawing/2014/main" val="161806069"/>
                    </a:ext>
                  </a:extLst>
                </a:gridCol>
                <a:gridCol w="1290721">
                  <a:extLst>
                    <a:ext uri="{9D8B030D-6E8A-4147-A177-3AD203B41FA5}">
                      <a16:colId xmlns:a16="http://schemas.microsoft.com/office/drawing/2014/main" val="305369331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AVG salary is equal for both males and females =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600" u="none" strike="noStrike" dirty="0">
                          <a:effectLst/>
                        </a:rPr>
                        <a:t> $ 63,769.12 </a:t>
                      </a:r>
                      <a:endParaRPr lang="en-S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2888118"/>
                  </a:ext>
                </a:extLst>
              </a:tr>
            </a:tbl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id="{EBFE2726-B28F-0B40-95F1-39090457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2" y="1080772"/>
            <a:ext cx="6770684" cy="9349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b="1" dirty="0">
                <a:solidFill>
                  <a:schemeClr val="tx2"/>
                </a:solidFill>
              </a:rPr>
              <a:t>The company want to asses its gender equality employment policy and by looking into the number of male and female employees in the company. </a:t>
            </a:r>
            <a:br>
              <a:rPr lang="en-US" sz="1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523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0" name="Table 28">
            <a:extLst>
              <a:ext uri="{FF2B5EF4-FFF2-40B4-BE49-F238E27FC236}">
                <a16:creationId xmlns:a16="http://schemas.microsoft.com/office/drawing/2014/main" id="{72E2ED81-C78C-464D-B5FF-3470AFC1686A}"/>
              </a:ext>
            </a:extLst>
          </p:cNvPr>
          <p:cNvGraphicFramePr>
            <a:graphicFrameLocks noGrp="1"/>
          </p:cNvGraphicFramePr>
          <p:nvPr/>
        </p:nvGraphicFramePr>
        <p:xfrm>
          <a:off x="-1825125" y="151183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1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Equality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30B9537-EB8E-5E4D-B0B5-BC0CD10FF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59" b="14000"/>
          <a:stretch/>
        </p:blipFill>
        <p:spPr>
          <a:xfrm>
            <a:off x="2170598" y="5771846"/>
            <a:ext cx="1368111" cy="934971"/>
          </a:xfrm>
          <a:prstGeom prst="rect">
            <a:avLst/>
          </a:prstGeom>
        </p:spPr>
      </p:pic>
      <p:pic>
        <p:nvPicPr>
          <p:cNvPr id="24" name="Picture 2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41344BB-4F31-814B-9745-1129DFAF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2" y="5890758"/>
            <a:ext cx="2110873" cy="620845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CDA193D9-19CF-5C4D-990F-D64092D51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942" y="5948192"/>
            <a:ext cx="996648" cy="56341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34F449DF-1792-944D-8D60-22A38533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2" y="1080772"/>
            <a:ext cx="6770684" cy="9349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b="1" dirty="0">
                <a:solidFill>
                  <a:schemeClr val="tx2"/>
                </a:solidFill>
              </a:rPr>
              <a:t>The company want to asses its gender equality employment policy and by looking into the number of male and female employees in the company. </a:t>
            </a:r>
            <a:br>
              <a:rPr lang="en-US" sz="1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A0609F8F-7197-EA4F-BD9E-5631124D1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792676"/>
              </p:ext>
            </p:extLst>
          </p:nvPr>
        </p:nvGraphicFramePr>
        <p:xfrm>
          <a:off x="426278" y="2296907"/>
          <a:ext cx="5303010" cy="2778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38ABA1-692F-3C41-B2F4-24DA835F2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68105"/>
              </p:ext>
            </p:extLst>
          </p:nvPr>
        </p:nvGraphicFramePr>
        <p:xfrm>
          <a:off x="7554412" y="2439987"/>
          <a:ext cx="4275595" cy="2389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38">
                  <a:extLst>
                    <a:ext uri="{9D8B030D-6E8A-4147-A177-3AD203B41FA5}">
                      <a16:colId xmlns:a16="http://schemas.microsoft.com/office/drawing/2014/main" val="3774400630"/>
                    </a:ext>
                  </a:extLst>
                </a:gridCol>
                <a:gridCol w="855119">
                  <a:extLst>
                    <a:ext uri="{9D8B030D-6E8A-4147-A177-3AD203B41FA5}">
                      <a16:colId xmlns:a16="http://schemas.microsoft.com/office/drawing/2014/main" val="3765229592"/>
                    </a:ext>
                  </a:extLst>
                </a:gridCol>
                <a:gridCol w="855119">
                  <a:extLst>
                    <a:ext uri="{9D8B030D-6E8A-4147-A177-3AD203B41FA5}">
                      <a16:colId xmlns:a16="http://schemas.microsoft.com/office/drawing/2014/main" val="119948286"/>
                    </a:ext>
                  </a:extLst>
                </a:gridCol>
                <a:gridCol w="855119">
                  <a:extLst>
                    <a:ext uri="{9D8B030D-6E8A-4147-A177-3AD203B41FA5}">
                      <a16:colId xmlns:a16="http://schemas.microsoft.com/office/drawing/2014/main" val="1403179922"/>
                    </a:ext>
                  </a:extLst>
                </a:gridCol>
              </a:tblGrid>
              <a:tr h="21719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The departments gaps 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11511"/>
                  </a:ext>
                </a:extLst>
              </a:tr>
              <a:tr h="21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Department name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M_ratio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F_ratio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40253129"/>
                  </a:ext>
                </a:extLst>
              </a:tr>
              <a:tr h="21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Human Resources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62.1801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37.8199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24.3602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3298414"/>
                  </a:ext>
                </a:extLst>
              </a:tr>
              <a:tr h="21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60.9122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39.0878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21.8244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5053585"/>
                  </a:ext>
                </a:extLst>
              </a:tr>
              <a:tr h="21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Markiting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60.6383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39.3617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21.2766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8873557"/>
                  </a:ext>
                </a:extLst>
              </a:tr>
              <a:tr h="21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60.6215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39.3785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21.243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8958209"/>
                  </a:ext>
                </a:extLst>
              </a:tr>
              <a:tr h="21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Customer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60.5573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39.4427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21.1146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1484763"/>
                  </a:ext>
                </a:extLst>
              </a:tr>
              <a:tr h="21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60.5123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39.4877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21.0246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2163942"/>
                  </a:ext>
                </a:extLst>
              </a:tr>
              <a:tr h="21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Development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60.4111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39.5889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20.8222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7060411"/>
                  </a:ext>
                </a:extLst>
              </a:tr>
              <a:tr h="21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Production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 dirty="0">
                          <a:effectLst/>
                        </a:rPr>
                        <a:t>60.164</a:t>
                      </a:r>
                      <a:endParaRPr lang="en-S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39.836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>
                          <a:effectLst/>
                        </a:rPr>
                        <a:t>20.328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0193977"/>
                  </a:ext>
                </a:extLst>
              </a:tr>
              <a:tr h="21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Quality Management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58.9302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100" u="none" strike="noStrike">
                          <a:effectLst/>
                        </a:rPr>
                        <a:t>41.0698</a:t>
                      </a:r>
                      <a:endParaRPr lang="en-S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A" sz="1200" u="none" strike="noStrike" dirty="0">
                          <a:effectLst/>
                        </a:rPr>
                        <a:t>17.8604</a:t>
                      </a:r>
                      <a:endParaRPr lang="en-S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844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3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4F449DF-1792-944D-8D60-22A38533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2" y="1065741"/>
            <a:ext cx="6770684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b="1" dirty="0">
                <a:solidFill>
                  <a:schemeClr val="tx2"/>
                </a:solidFill>
              </a:rPr>
              <a:t>The company want to asses its gender equality employment policy and by looking into the number of male and female employees in the company. </a:t>
            </a:r>
            <a:br>
              <a:rPr lang="en-US" sz="2200" b="1" dirty="0">
                <a:solidFill>
                  <a:schemeClr val="tx2"/>
                </a:solidFill>
              </a:rPr>
            </a:br>
            <a:endParaRPr lang="en-US" sz="2200" b="1" dirty="0">
              <a:solidFill>
                <a:schemeClr val="tx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FA251B7-B5EC-F04D-BD66-2EE1A83A6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27623"/>
              </p:ext>
            </p:extLst>
          </p:nvPr>
        </p:nvGraphicFramePr>
        <p:xfrm>
          <a:off x="1718668" y="2837989"/>
          <a:ext cx="6988933" cy="1522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064">
                  <a:extLst>
                    <a:ext uri="{9D8B030D-6E8A-4147-A177-3AD203B41FA5}">
                      <a16:colId xmlns:a16="http://schemas.microsoft.com/office/drawing/2014/main" val="2707238714"/>
                    </a:ext>
                  </a:extLst>
                </a:gridCol>
                <a:gridCol w="1156064">
                  <a:extLst>
                    <a:ext uri="{9D8B030D-6E8A-4147-A177-3AD203B41FA5}">
                      <a16:colId xmlns:a16="http://schemas.microsoft.com/office/drawing/2014/main" val="911104549"/>
                    </a:ext>
                  </a:extLst>
                </a:gridCol>
                <a:gridCol w="1156064">
                  <a:extLst>
                    <a:ext uri="{9D8B030D-6E8A-4147-A177-3AD203B41FA5}">
                      <a16:colId xmlns:a16="http://schemas.microsoft.com/office/drawing/2014/main" val="3370364524"/>
                    </a:ext>
                  </a:extLst>
                </a:gridCol>
                <a:gridCol w="1156064">
                  <a:extLst>
                    <a:ext uri="{9D8B030D-6E8A-4147-A177-3AD203B41FA5}">
                      <a16:colId xmlns:a16="http://schemas.microsoft.com/office/drawing/2014/main" val="2646682656"/>
                    </a:ext>
                  </a:extLst>
                </a:gridCol>
                <a:gridCol w="1156064">
                  <a:extLst>
                    <a:ext uri="{9D8B030D-6E8A-4147-A177-3AD203B41FA5}">
                      <a16:colId xmlns:a16="http://schemas.microsoft.com/office/drawing/2014/main" val="2279981799"/>
                    </a:ext>
                  </a:extLst>
                </a:gridCol>
                <a:gridCol w="1208613">
                  <a:extLst>
                    <a:ext uri="{9D8B030D-6E8A-4147-A177-3AD203B41FA5}">
                      <a16:colId xmlns:a16="http://schemas.microsoft.com/office/drawing/2014/main" val="1268047033"/>
                    </a:ext>
                  </a:extLst>
                </a:gridCol>
              </a:tblGrid>
              <a:tr h="38071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The plan is to hire 10,000 in the 1st year and increase them by 10,000 Yearly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32780"/>
                  </a:ext>
                </a:extLst>
              </a:tr>
              <a:tr h="380714">
                <a:tc>
                  <a:txBody>
                    <a:bodyPr/>
                    <a:lstStyle/>
                    <a:p>
                      <a:pPr algn="l" fontAlgn="b"/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Years </a:t>
                      </a:r>
                      <a:endParaRPr lang="en-US" sz="18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62753"/>
                  </a:ext>
                </a:extLst>
              </a:tr>
              <a:tr h="380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Employment</a:t>
                      </a:r>
                      <a:endParaRPr lang="en-US" sz="16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 dirty="0">
                          <a:effectLst/>
                        </a:rPr>
                        <a:t>10000</a:t>
                      </a:r>
                      <a:endParaRPr lang="en-S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 dirty="0">
                          <a:effectLst/>
                        </a:rPr>
                        <a:t>20000</a:t>
                      </a:r>
                      <a:endParaRPr lang="en-S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 dirty="0">
                          <a:effectLst/>
                        </a:rPr>
                        <a:t>30000</a:t>
                      </a:r>
                      <a:endParaRPr lang="en-S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 dirty="0">
                          <a:effectLst/>
                        </a:rPr>
                        <a:t>40000</a:t>
                      </a:r>
                      <a:endParaRPr lang="en-S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 dirty="0">
                          <a:effectLst/>
                        </a:rPr>
                        <a:t>50000</a:t>
                      </a:r>
                      <a:endParaRPr lang="en-S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144845"/>
                  </a:ext>
                </a:extLst>
              </a:tr>
              <a:tr h="380714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number of the females employees to be equal to the males =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u="none" strike="noStrike" dirty="0">
                          <a:effectLst/>
                        </a:rPr>
                        <a:t>104961</a:t>
                      </a:r>
                      <a:endParaRPr lang="en-S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0839100"/>
                  </a:ext>
                </a:extLst>
              </a:tr>
            </a:tbl>
          </a:graphicData>
        </a:graphic>
      </p:graphicFrame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C235C863-2E08-5640-9596-A6C4F7489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59" b="14000"/>
          <a:stretch/>
        </p:blipFill>
        <p:spPr>
          <a:xfrm>
            <a:off x="2170598" y="5771846"/>
            <a:ext cx="1368111" cy="934971"/>
          </a:xfrm>
          <a:prstGeom prst="rect">
            <a:avLst/>
          </a:prstGeom>
        </p:spPr>
      </p:pic>
      <p:pic>
        <p:nvPicPr>
          <p:cNvPr id="30" name="Picture 2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3AC4B1A-F616-1548-B061-13A6E476E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2" y="5890758"/>
            <a:ext cx="2110873" cy="620845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F6CBC0E0-52B6-8B4C-9500-6391936FA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942" y="5948192"/>
            <a:ext cx="996648" cy="563411"/>
          </a:xfrm>
          <a:prstGeom prst="rect">
            <a:avLst/>
          </a:prstGeom>
        </p:spPr>
      </p:pic>
      <p:graphicFrame>
        <p:nvGraphicFramePr>
          <p:cNvPr id="42" name="Table 28">
            <a:extLst>
              <a:ext uri="{FF2B5EF4-FFF2-40B4-BE49-F238E27FC236}">
                <a16:creationId xmlns:a16="http://schemas.microsoft.com/office/drawing/2014/main" id="{42BBFE61-92A9-9D40-B191-B92CA5D09B29}"/>
              </a:ext>
            </a:extLst>
          </p:cNvPr>
          <p:cNvGraphicFramePr>
            <a:graphicFrameLocks noGrp="1"/>
          </p:cNvGraphicFramePr>
          <p:nvPr/>
        </p:nvGraphicFramePr>
        <p:xfrm>
          <a:off x="-1825125" y="151183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1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Equality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  <p:pic>
        <p:nvPicPr>
          <p:cNvPr id="46" name="Picture 45" descr="Shape&#10;&#10;Description automatically generated with medium confidence">
            <a:extLst>
              <a:ext uri="{FF2B5EF4-FFF2-40B4-BE49-F238E27FC236}">
                <a16:creationId xmlns:a16="http://schemas.microsoft.com/office/drawing/2014/main" id="{456950E2-823B-8544-9931-0E8F3C997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2064" y="183289"/>
            <a:ext cx="2304036" cy="27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6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4A58D793-2CC7-024C-AE46-CBFE6A325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36813"/>
              </p:ext>
            </p:extLst>
          </p:nvPr>
        </p:nvGraphicFramePr>
        <p:xfrm>
          <a:off x="-393700" y="3220796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2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Covid 19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6A42EE29-A2AC-A74E-B2A0-82AC1E00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0" y="139479"/>
            <a:ext cx="2521572" cy="2521572"/>
          </a:xfrm>
          <a:prstGeom prst="ellipse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14797701-3AF1-2042-90E0-CBDF40AFB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59" b="14000"/>
          <a:stretch/>
        </p:blipFill>
        <p:spPr>
          <a:xfrm>
            <a:off x="2170598" y="5771846"/>
            <a:ext cx="1368111" cy="934971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CEAFC4E-7618-B541-AB4D-82ECB474B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2" y="5890758"/>
            <a:ext cx="2110873" cy="6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7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3276D-8E04-F348-B44E-E4B342F4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30" y="1037953"/>
            <a:ext cx="5807570" cy="7010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Low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Due to COVID-19 the company wants to downsize its employees to save 20% of the total salaries it pays annually. </a:t>
            </a:r>
            <a:br>
              <a:rPr lang="en-US" sz="1800" b="1" dirty="0">
                <a:solidFill>
                  <a:schemeClr val="accent5">
                    <a:lumMod val="50000"/>
                  </a:schemeClr>
                </a:solidFill>
                <a:effectLst/>
              </a:rPr>
            </a:br>
            <a:br>
              <a:rPr lang="en-US" sz="1800" b="1" dirty="0">
                <a:solidFill>
                  <a:schemeClr val="tx2"/>
                </a:solidFill>
              </a:rPr>
            </a:br>
            <a:r>
              <a:rPr lang="en-US" sz="1800" b="1" dirty="0">
                <a:solidFill>
                  <a:schemeClr val="tx2"/>
                </a:solidFill>
              </a:rPr>
              <a:t> </a:t>
            </a:r>
            <a:br>
              <a:rPr lang="en-US" sz="1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780871-9B1D-C24A-A2EF-201473F9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26292"/>
              </p:ext>
            </p:extLst>
          </p:nvPr>
        </p:nvGraphicFramePr>
        <p:xfrm>
          <a:off x="729755" y="2883808"/>
          <a:ext cx="8191500" cy="223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3099239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960458189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53057747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50488476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56826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dept_name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r>
                        <a:rPr lang="en-US" sz="1200" u="none" strike="noStrike" dirty="0" err="1">
                          <a:effectLst/>
                        </a:rPr>
                        <a:t>Avg_salary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Sum_of_emp_salaries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20% Reduction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Salary after Reduction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95917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Marketing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       60,980.28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411,068,070.00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82,213,614.00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328,854,456.00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2449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       59,307.95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350,332,038.00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70,066,407.60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280,265,630.40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14781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Human Resources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       44,610.04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272,299,668.00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54,459,933.60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217,839,734.40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65330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Production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       48,683.08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1,218,391,429.00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243,678,285.80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 dirty="0">
                          <a:effectLst/>
                        </a:rPr>
                        <a:t> $            974,713,143.20 </a:t>
                      </a:r>
                      <a:endParaRPr lang="en-S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95219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Development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       48,721.22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1,417,056,754.00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283,411,350.80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1,133,645,403.20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3428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Quality Management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       46,437.57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313,500,038.00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62,700,007.60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250,800,030.40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56959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       69,954.16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1,236,929,452.00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247,385,890.40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989,543,561.60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47576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Research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       48,958.48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349,906,291.00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 dirty="0">
                          <a:effectLst/>
                        </a:rPr>
                        <a:t> $              69,981,258.20 </a:t>
                      </a:r>
                      <a:endParaRPr lang="en-S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279,925,032.80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81478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Customer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       48,031.30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387,132,314.00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 dirty="0">
                          <a:effectLst/>
                        </a:rPr>
                        <a:t> $              77,426,462.80 </a:t>
                      </a:r>
                      <a:endParaRPr lang="en-S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309,705,851.20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5466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          475,684.09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>
                          <a:effectLst/>
                        </a:rPr>
                        <a:t> $         5,956,616,054.00 </a:t>
                      </a:r>
                      <a:endParaRPr lang="en-S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 dirty="0">
                          <a:effectLst/>
                        </a:rPr>
                        <a:t> </a:t>
                      </a:r>
                      <a:r>
                        <a:rPr lang="en-SA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$         1,191,323,210.80</a:t>
                      </a:r>
                      <a:r>
                        <a:rPr lang="en-SA" sz="1200" u="none" strike="noStrike" dirty="0">
                          <a:effectLst/>
                        </a:rPr>
                        <a:t> </a:t>
                      </a:r>
                      <a:endParaRPr lang="en-S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A" sz="1200" u="none" strike="noStrike" dirty="0">
                          <a:effectLst/>
                        </a:rPr>
                        <a:t> $         4,765,292,843.20 </a:t>
                      </a:r>
                      <a:endParaRPr lang="en-S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0404112"/>
                  </a:ext>
                </a:extLst>
              </a:tr>
            </a:tbl>
          </a:graphicData>
        </a:graphic>
      </p:graphicFrame>
      <p:graphicFrame>
        <p:nvGraphicFramePr>
          <p:cNvPr id="24" name="Table 28">
            <a:extLst>
              <a:ext uri="{FF2B5EF4-FFF2-40B4-BE49-F238E27FC236}">
                <a16:creationId xmlns:a16="http://schemas.microsoft.com/office/drawing/2014/main" id="{5566AD44-A672-444B-B9C6-CE1569DA7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73906"/>
              </p:ext>
            </p:extLst>
          </p:nvPr>
        </p:nvGraphicFramePr>
        <p:xfrm>
          <a:off x="-1825125" y="194955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2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Covid 19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730BA8C5-2CFA-A340-B894-07FB2AD12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9" b="14000"/>
          <a:stretch/>
        </p:blipFill>
        <p:spPr>
          <a:xfrm>
            <a:off x="2170598" y="5771846"/>
            <a:ext cx="1368111" cy="934971"/>
          </a:xfrm>
          <a:prstGeom prst="rect">
            <a:avLst/>
          </a:prstGeom>
        </p:spPr>
      </p:pic>
      <p:pic>
        <p:nvPicPr>
          <p:cNvPr id="29" name="Picture 28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AC5AA1F-AFD6-DD45-992C-0D5B6C27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2" y="5890758"/>
            <a:ext cx="2110873" cy="620845"/>
          </a:xfrm>
          <a:prstGeom prst="rect">
            <a:avLst/>
          </a:prstGeom>
        </p:spPr>
      </p:pic>
      <p:pic>
        <p:nvPicPr>
          <p:cNvPr id="30" name="Picture 29" descr="Text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FB40C9D1-944B-2647-9108-07922F0C6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942" y="5948192"/>
            <a:ext cx="996648" cy="563411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869F3F3-15E4-1D4B-973E-073B7B627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70686"/>
              </p:ext>
            </p:extLst>
          </p:nvPr>
        </p:nvGraphicFramePr>
        <p:xfrm>
          <a:off x="729755" y="1968335"/>
          <a:ext cx="4387336" cy="599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668">
                  <a:extLst>
                    <a:ext uri="{9D8B030D-6E8A-4147-A177-3AD203B41FA5}">
                      <a16:colId xmlns:a16="http://schemas.microsoft.com/office/drawing/2014/main" val="3376357360"/>
                    </a:ext>
                  </a:extLst>
                </a:gridCol>
                <a:gridCol w="2193668">
                  <a:extLst>
                    <a:ext uri="{9D8B030D-6E8A-4147-A177-3AD203B41FA5}">
                      <a16:colId xmlns:a16="http://schemas.microsoft.com/office/drawing/2014/main" val="1186903515"/>
                    </a:ext>
                  </a:extLst>
                </a:gridCol>
              </a:tblGrid>
              <a:tr h="29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 0f employee's salaries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 $         5,956,616,054.00 </a:t>
                      </a:r>
                      <a:endParaRPr lang="en-SA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1000793"/>
                  </a:ext>
                </a:extLst>
              </a:tr>
              <a:tr h="29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20% reduction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A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 $         1,191,323,210.80 </a:t>
                      </a:r>
                      <a:endParaRPr lang="en-SA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487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9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6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4A58D793-2CC7-024C-AE46-CBFE6A325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10282"/>
              </p:ext>
            </p:extLst>
          </p:nvPr>
        </p:nvGraphicFramePr>
        <p:xfrm>
          <a:off x="-393700" y="3220796"/>
          <a:ext cx="870752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521">
                  <a:extLst>
                    <a:ext uri="{9D8B030D-6E8A-4147-A177-3AD203B41FA5}">
                      <a16:colId xmlns:a16="http://schemas.microsoft.com/office/drawing/2014/main" val="3369478381"/>
                    </a:ext>
                  </a:extLst>
                </a:gridCol>
              </a:tblGrid>
              <a:tr h="54540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The 3</a:t>
                      </a:r>
                      <a:r>
                        <a:rPr lang="en-US" sz="4000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 case: Bonuses </a:t>
                      </a:r>
                      <a:endParaRPr lang="en-SA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49850"/>
                  </a:ext>
                </a:extLst>
              </a:tr>
            </a:tbl>
          </a:graphicData>
        </a:graphic>
      </p:graphicFrame>
      <p:pic>
        <p:nvPicPr>
          <p:cNvPr id="135" name="Picture 134" descr="A picture containing icon&#10;&#10;Description automatically generated">
            <a:extLst>
              <a:ext uri="{FF2B5EF4-FFF2-40B4-BE49-F238E27FC236}">
                <a16:creationId xmlns:a16="http://schemas.microsoft.com/office/drawing/2014/main" id="{BADB76BE-EA19-EC4B-AC15-802D1321F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9" b="14000"/>
          <a:stretch/>
        </p:blipFill>
        <p:spPr>
          <a:xfrm>
            <a:off x="105089" y="5695884"/>
            <a:ext cx="1368111" cy="934971"/>
          </a:xfrm>
          <a:prstGeom prst="rect">
            <a:avLst/>
          </a:prstGeom>
        </p:spPr>
      </p:pic>
      <p:pic>
        <p:nvPicPr>
          <p:cNvPr id="137" name="Picture 136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5F8985C5-2129-D040-89EE-DB7E48730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825860"/>
            <a:ext cx="2110873" cy="620845"/>
          </a:xfrm>
          <a:prstGeom prst="rect">
            <a:avLst/>
          </a:prstGeom>
        </p:spPr>
      </p:pic>
      <p:pic>
        <p:nvPicPr>
          <p:cNvPr id="12" name="Picture 11" descr="Logo, circle&#10;&#10;Description automatically generated">
            <a:extLst>
              <a:ext uri="{FF2B5EF4-FFF2-40B4-BE49-F238E27FC236}">
                <a16:creationId xmlns:a16="http://schemas.microsoft.com/office/drawing/2014/main" id="{F96D329B-58D7-274A-BB0E-4D33D259B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623" y="64020"/>
            <a:ext cx="2822374" cy="282237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56624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{55151A57-036F-304C-91CA-994922226D56}tf16401378</Template>
  <TotalTime>276</TotalTime>
  <Words>637</Words>
  <Application>Microsoft Macintosh PowerPoint</Application>
  <PresentationFormat>Widescreen</PresentationFormat>
  <Paragraphs>168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Mysql’s case studies </vt:lpstr>
      <vt:lpstr>Contants </vt:lpstr>
      <vt:lpstr>PowerPoint Presentation</vt:lpstr>
      <vt:lpstr>The company want to asses its gender equality employment policy and by looking into the number of male and female employees in the company.  </vt:lpstr>
      <vt:lpstr>The company want to asses its gender equality employment policy and by looking into the number of male and female employees in the company.  </vt:lpstr>
      <vt:lpstr>The company want to asses its gender equality employment policy and by looking into the number of male and female employees in the company.  </vt:lpstr>
      <vt:lpstr>PowerPoint Presentation</vt:lpstr>
      <vt:lpstr>Due to COVID-19 the company wants to downsize its employees to save 20% of the total salaries it pays annually.     </vt:lpstr>
      <vt:lpstr>PowerPoint Presentation</vt:lpstr>
      <vt:lpstr>The company wants to offer bonuses at the end of the year to reward its employees. The total bonus paid to all the employees should not exceed $50 millions. </vt:lpstr>
      <vt:lpstr>Thanks for your attention Any Questions ?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NORAH SAUD SAADAN ALSAADAN</dc:creator>
  <cp:lastModifiedBy>NORAH SAUD SAADAN ALSAADAN</cp:lastModifiedBy>
  <cp:revision>22</cp:revision>
  <dcterms:created xsi:type="dcterms:W3CDTF">2021-04-10T16:13:26Z</dcterms:created>
  <dcterms:modified xsi:type="dcterms:W3CDTF">2021-04-10T22:37:25Z</dcterms:modified>
</cp:coreProperties>
</file>