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58" r:id="rId6"/>
    <p:sldId id="259" r:id="rId7"/>
    <p:sldId id="265" r:id="rId8"/>
    <p:sldId id="271" r:id="rId9"/>
    <p:sldId id="272" r:id="rId10"/>
    <p:sldId id="261" r:id="rId11"/>
    <p:sldId id="263" r:id="rId12"/>
    <p:sldId id="274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4"/>
    <p:restoredTop sz="94684"/>
  </p:normalViewPr>
  <p:slideViewPr>
    <p:cSldViewPr snapToGrid="0" snapToObjects="1">
      <p:cViewPr>
        <p:scale>
          <a:sx n="100" d="100"/>
          <a:sy n="100" d="100"/>
        </p:scale>
        <p:origin x="5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B53D-89BF-534E-8D44-EFC936BBA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51EB-DD47-784B-BB7B-6AEE2C3C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C8EF-3616-2E47-B1F8-D541C7EE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484-81A5-0246-9DE5-87C0F777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98FE-6A3B-1847-8127-E7052FF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7094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DF7B-AEE8-2846-8BDF-C99C8131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C55C7-827F-8640-B601-DDD0A7631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5594-91B6-DF4A-BC9F-22275F35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6F0C-0EA8-1241-AE17-1C58FEA8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42DA-84AE-F04E-AFAA-6797598C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331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8D5E7-AC73-B84B-8B88-22415C34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B942F-209D-CD41-AC63-790E0CAAC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3022-6C21-F641-B9D8-DFB45575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E8DA-00AD-A447-906D-18ACD567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FC18-5CBB-E34B-B4E9-8B134B48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43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04E3-5E6F-6D41-8EAC-32A8E3E9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7062-62D5-304E-99FE-72B117DB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C269-2527-7A4E-962C-684CDD4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06E7-279F-944E-A379-2476AB93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03312-CD27-3A4E-A1F4-264F954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9273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EBEC-273A-514F-AC0D-C5EE4D44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A175-C851-9C48-BEFD-E3909C33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DE23-0E6C-E14E-A8E4-886B3BF5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106B-66CC-5146-93F3-EC19A489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9F9E-6598-4341-A40E-0A24EA44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023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F389-D3AF-8B47-BBB6-8E6F348B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C39A-449F-8B4E-8839-BE6260562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B1AE9-F50E-0441-AD07-7ED13219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C83F3-25A0-2D4C-835A-33745ADA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AFF45-7007-7F4A-9A97-45E6021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C6AD-743A-244F-BAAD-46EA0AC1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8065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9636-09C2-D847-85C2-7756B66E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A9A3-6C0A-8042-90DF-632913CE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0058A-1AA8-0E47-816E-B8B840F4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7FAE0-28DF-EA43-BD7A-037F2F66D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03CE2-4EAD-6349-B96E-3B9D59EB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B316-C718-674C-8FBE-1C03012A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C8AB4-AA47-E84D-A8F3-FCB5583D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42BA8-3585-444A-B15A-481048CC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7846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28FD-29B0-2844-BBE5-54C77EE7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0EC7A-020C-2044-A00D-7317351F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4A04A-5AAE-9645-B95E-3B6B89D9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8BEE-2AAD-C945-89A8-A3019515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061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828FE-6411-934E-82D4-B4791C40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E4D15-C6BE-A245-BE8C-14351D1E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BC098-F610-AC4A-B8C3-3D00DEF6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781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7ED0-F4A7-C741-BB0D-DB64CCF5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E217-9995-AD47-8621-CE625CC7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87F68-5903-DC40-8FE8-4DD24729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F1AE7-0A20-B248-8D77-91164933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398E6-7A0C-434F-B740-9266C8D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D1F41-F256-1842-956F-8F3C5127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7708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A350-FDCE-6448-9E4D-1908F833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6FBAB-DF71-7640-9F61-173C4E0C6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C72FC-5A00-344A-976D-D7E03A27C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7631-DA7A-F349-97FC-98C11B50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0730B-CD61-6645-8AAF-C00FE071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17F98-89BC-534C-BC31-754324EA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153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D69CB-4F3B-CC4D-88F7-9FE89D0D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95E6F-EE8C-4844-A559-CFE21CBF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4235-11EC-374E-B770-D33E0F096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4214-45BE-0043-8C19-65B0927258BB}" type="datetimeFigureOut">
              <a:rPr lang="en-SA" smtClean="0"/>
              <a:t>03/05/2021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3CDF-8524-3047-A53B-6E5A65ECF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E4AE-8F55-8F48-8C02-3248B22BC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07E6-1FF3-2242-8A8C-1F1A2BD0E56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5869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x/cz6sxc3916g8n4r4py9rxq5m0000gn/T/com.microsoft.Word/WebArchiveCopyPasteTempFiles/noisy-sine-third-order-polynomial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3/introduction-k-neighbours-algorithm-clustering/?utm_source=blog&amp;utm_medium=bias-variance-tradeof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x/cz6sxc3916g8n4r4py9rxq5m0000gn/T/com.microsoft.Word/WebArchiveCopyPasteTempFiles/noisy-sine-linear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x/cz6sxc3916g8n4r4py9rxq5m0000gn/T/com.microsoft.Word/WebArchiveCopyPasteTempFiles/noisy-sine-decision-tree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9157C-A41B-6345-A4AB-05CAAF5914D4}"/>
              </a:ext>
            </a:extLst>
          </p:cNvPr>
          <p:cNvSpPr txBox="1"/>
          <p:nvPr/>
        </p:nvSpPr>
        <p:spPr>
          <a:xfrm>
            <a:off x="1517984" y="1990707"/>
            <a:ext cx="9144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Maram</a:t>
            </a:r>
            <a:r>
              <a:rPr lang="en-US" dirty="0"/>
              <a:t> Al, Nouf Al, </a:t>
            </a:r>
            <a:r>
              <a:rPr lang="en-US" dirty="0" err="1"/>
              <a:t>Nourah</a:t>
            </a:r>
            <a:r>
              <a:rPr lang="en-US" dirty="0"/>
              <a:t> </a:t>
            </a:r>
            <a:r>
              <a:rPr lang="en-US" dirty="0" err="1"/>
              <a:t>Alsaadan</a:t>
            </a:r>
            <a:endParaRPr lang="en-SA" dirty="0"/>
          </a:p>
          <a:p>
            <a:endParaRPr lang="en-S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A4902-789C-9348-B25D-821651191AF7}"/>
              </a:ext>
            </a:extLst>
          </p:cNvPr>
          <p:cNvSpPr/>
          <p:nvPr/>
        </p:nvSpPr>
        <p:spPr>
          <a:xfrm>
            <a:off x="-12032" y="1600200"/>
            <a:ext cx="12204032" cy="1359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46983-4420-A74F-9EBC-4897B674C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802"/>
            <a:ext cx="9144000" cy="103596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Bias Variance</a:t>
            </a:r>
            <a:endParaRPr lang="en-S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0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5673FA-20B7-AF4F-9098-79E1601B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418" y="2244324"/>
            <a:ext cx="3906982" cy="3720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7D2656-05E0-6749-B98D-8E64CD00B0BA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C76125-1A64-5044-A6E6-A34E4870DB8A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How does Bias and Variance affect the model ?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BC3C9-60E9-F443-8D11-DFD088101F0E}"/>
              </a:ext>
            </a:extLst>
          </p:cNvPr>
          <p:cNvSpPr/>
          <p:nvPr/>
        </p:nvSpPr>
        <p:spPr>
          <a:xfrm>
            <a:off x="3851564" y="2396261"/>
            <a:ext cx="842752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S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Variance and High Bias: Model will be inconsistent and also inaccurate on average.</a:t>
            </a:r>
          </a:p>
          <a:p>
            <a:pPr marL="285750" indent="-285750">
              <a:buFontTx/>
              <a:buChar char="-"/>
            </a:pPr>
            <a:endParaRPr lang="en-S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Variance and High Bias: Models are consistent but low on average.</a:t>
            </a:r>
          </a:p>
          <a:p>
            <a:r>
              <a:rPr lang="en-SA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dirty="0"/>
              <a:t>(</a:t>
            </a:r>
            <a:r>
              <a:rPr lang="en-SA" dirty="0"/>
              <a:t>underfitting happens)</a:t>
            </a:r>
            <a:r>
              <a:rPr lang="en-S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endParaRPr lang="en-S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Variance and Low Bias: Somewhat accurate but inconsistent on average. </a:t>
            </a:r>
            <a:r>
              <a:rPr lang="en-US" dirty="0"/>
              <a:t>(</a:t>
            </a:r>
            <a:r>
              <a:rPr lang="en-SA" dirty="0"/>
              <a:t>overfitting happens)</a:t>
            </a:r>
            <a:r>
              <a:rPr lang="en-S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285750" indent="-285750">
              <a:buFontTx/>
              <a:buChar char="-"/>
            </a:pPr>
            <a:endParaRPr lang="en-S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S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Variance and Low Bias: It is the ideal one where the model is consistent and accurate on average.</a:t>
            </a:r>
          </a:p>
          <a:p>
            <a:pPr marL="285750" indent="-285750">
              <a:buFontTx/>
              <a:buChar char="-"/>
            </a:pPr>
            <a:endParaRPr lang="en-SA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51E66A-6650-BE48-AD82-7BB324AC2A82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18AFB3-DA32-0243-8479-18717CC70095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Total Error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962779-0EB7-B04D-86A1-B0C698F4EFFB}"/>
              </a:ext>
            </a:extLst>
          </p:cNvPr>
          <p:cNvSpPr/>
          <p:nvPr/>
        </p:nvSpPr>
        <p:spPr>
          <a:xfrm>
            <a:off x="546265" y="1767926"/>
            <a:ext cx="7766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avenir-lt-w01_35-light1475496"/>
              </a:rPr>
              <a:t>- </a:t>
            </a:r>
            <a:r>
              <a:rPr lang="en-SA" dirty="0"/>
              <a:t>To build a good predictive model, you'll need to find a balance between bias and variance that minimizes the total error.</a:t>
            </a:r>
          </a:p>
          <a:p>
            <a:endParaRPr lang="en-S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96FDE-0510-2345-B48D-1869CE2E4A86}"/>
              </a:ext>
            </a:extLst>
          </p:cNvPr>
          <p:cNvSpPr txBox="1"/>
          <p:nvPr/>
        </p:nvSpPr>
        <p:spPr>
          <a:xfrm>
            <a:off x="6337961" y="6118855"/>
            <a:ext cx="45125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Total Error = Bias²+Variance+Irreducible error</a:t>
            </a:r>
            <a:endParaRPr lang="en-S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9F03B-A7F8-C348-9F93-02097BA3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73" y="2513060"/>
            <a:ext cx="4685691" cy="35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9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51E66A-6650-BE48-AD82-7BB324AC2A82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18AFB3-DA32-0243-8479-18717CC70095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Total Error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4C7462B-AF6B-3D47-93F5-084C80C0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3935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A"/>
          </a:p>
        </p:txBody>
      </p:sp>
      <p:pic>
        <p:nvPicPr>
          <p:cNvPr id="12289" name="Picture 1" descr="Right Balance of Bias and Variance">
            <a:extLst>
              <a:ext uri="{FF2B5EF4-FFF2-40B4-BE49-F238E27FC236}">
                <a16:creationId xmlns:a16="http://schemas.microsoft.com/office/drawing/2014/main" id="{B71F66F7-6491-6042-B9F7-A6CD427F5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64" y="1581149"/>
            <a:ext cx="6402471" cy="43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9A8268-F52D-7F42-98BF-A08A8CE3DB62}"/>
              </a:ext>
            </a:extLst>
          </p:cNvPr>
          <p:cNvSpPr txBox="1"/>
          <p:nvPr/>
        </p:nvSpPr>
        <p:spPr>
          <a:xfrm>
            <a:off x="3216207" y="6034632"/>
            <a:ext cx="575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isolate the </a:t>
            </a:r>
            <a:r>
              <a:rPr lang="en-SA" b="1" dirty="0"/>
              <a:t>signal</a:t>
            </a:r>
            <a:r>
              <a:rPr lang="en-SA" dirty="0"/>
              <a:t> from the dataset while ignoring the noise</a:t>
            </a:r>
            <a:r>
              <a:rPr lang="en-SA" dirty="0">
                <a:effectLst/>
              </a:rPr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77326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708BC-1565-AE47-B41C-33FBF92B4F9A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63384A-B7BE-1344-AA4C-904376B6AD5B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Bias-Variance Trade-Off Applications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8" name="مربع نص 2">
            <a:extLst>
              <a:ext uri="{FF2B5EF4-FFF2-40B4-BE49-F238E27FC236}">
                <a16:creationId xmlns:a16="http://schemas.microsoft.com/office/drawing/2014/main" id="{702808A3-1965-A24D-B94E-6916903CD3C6}"/>
              </a:ext>
            </a:extLst>
          </p:cNvPr>
          <p:cNvSpPr txBox="1"/>
          <p:nvPr/>
        </p:nvSpPr>
        <p:spPr>
          <a:xfrm>
            <a:off x="840311" y="1688849"/>
            <a:ext cx="1050202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2800" dirty="0"/>
              <a:t>The goal of any supervised machine learning algorithm is to achieve low bias and low variance. In turn the algorithm should achieve good prediction performance.</a:t>
            </a: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2800" b="1" dirty="0"/>
              <a:t>Linear</a:t>
            </a:r>
            <a:r>
              <a:rPr lang="en-US" sz="2800" dirty="0"/>
              <a:t> machine learning algorithms often have a high bias but a low variance.</a:t>
            </a: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2800" b="1" dirty="0"/>
              <a:t>Nonlinear</a:t>
            </a:r>
            <a:r>
              <a:rPr lang="en-US" sz="2800" dirty="0"/>
              <a:t> machine learning algorithms often have a low bias but a high variance.</a:t>
            </a:r>
          </a:p>
          <a:p>
            <a:pPr algn="l" rtl="0" fontAlgn="base"/>
            <a:r>
              <a:rPr lang="en-US" sz="2800" dirty="0"/>
              <a:t>The parameterization of machine learning algorithms is often a battle to balance out bias and variance.</a:t>
            </a:r>
          </a:p>
          <a:p>
            <a:pPr algn="l" rtl="0"/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54019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708BC-1565-AE47-B41C-33FBF92B4F9A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63384A-B7BE-1344-AA4C-904376B6AD5B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Bias-Variance Trade-Off Applications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6" name="مربع نص 2">
            <a:extLst>
              <a:ext uri="{FF2B5EF4-FFF2-40B4-BE49-F238E27FC236}">
                <a16:creationId xmlns:a16="http://schemas.microsoft.com/office/drawing/2014/main" id="{B70D723D-4533-3041-9749-FBDEE2912289}"/>
              </a:ext>
            </a:extLst>
          </p:cNvPr>
          <p:cNvSpPr txBox="1"/>
          <p:nvPr/>
        </p:nvSpPr>
        <p:spPr>
          <a:xfrm>
            <a:off x="614254" y="1434849"/>
            <a:ext cx="10502020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2800" dirty="0"/>
              <a:t>Below are two examples of configuring the bias-variance trade-off for specific algorithms:</a:t>
            </a: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2800" dirty="0"/>
              <a:t>The k-nearest neighbors algorithm has low bias and high variance, but the trade-off can be changed by increasing the value of k which increases the number of neighbors that contribute t the prediction and in turn increases the bias of the model.</a:t>
            </a:r>
          </a:p>
          <a:p>
            <a:pPr marL="457200" indent="-457200" algn="l" rtl="0" fontAlgn="base">
              <a:buFont typeface="Arial" panose="020B0604020202020204" pitchFamily="34" charset="0"/>
              <a:buChar char="•"/>
            </a:pPr>
            <a:r>
              <a:rPr lang="en-US" sz="2800" dirty="0"/>
              <a:t>The support vector machine algorithm has low bias and high variance, but the trade-off can be changed by increasing the C parameter that influences the number of violations of the margin allowed in the training data which increases the bias but decreases the variance.</a:t>
            </a:r>
          </a:p>
          <a:p>
            <a:pPr algn="l" rtl="0"/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62936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708BC-1565-AE47-B41C-33FBF92B4F9A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63384A-B7BE-1344-AA4C-904376B6AD5B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Bias-Variance Trade-Off Applications (KNN)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8" name="مربع نص 2">
            <a:extLst>
              <a:ext uri="{FF2B5EF4-FFF2-40B4-BE49-F238E27FC236}">
                <a16:creationId xmlns:a16="http://schemas.microsoft.com/office/drawing/2014/main" id="{B7E15AC4-B89B-DE42-84B1-C56B070A41F0}"/>
              </a:ext>
            </a:extLst>
          </p:cNvPr>
          <p:cNvSpPr txBox="1"/>
          <p:nvPr/>
        </p:nvSpPr>
        <p:spPr>
          <a:xfrm>
            <a:off x="425514" y="1955549"/>
            <a:ext cx="105020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ar-SA" sz="2800" dirty="0"/>
          </a:p>
        </p:txBody>
      </p:sp>
      <p:pic>
        <p:nvPicPr>
          <p:cNvPr id="9" name="صورة 3">
            <a:extLst>
              <a:ext uri="{FF2B5EF4-FFF2-40B4-BE49-F238E27FC236}">
                <a16:creationId xmlns:a16="http://schemas.microsoft.com/office/drawing/2014/main" id="{26DAD8B0-B743-7046-B076-70B45BA3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513167"/>
            <a:ext cx="10239375" cy="2305050"/>
          </a:xfrm>
          <a:prstGeom prst="rect">
            <a:avLst/>
          </a:prstGeom>
        </p:spPr>
      </p:pic>
      <p:sp>
        <p:nvSpPr>
          <p:cNvPr id="10" name="مستطيل 4">
            <a:extLst>
              <a:ext uri="{FF2B5EF4-FFF2-40B4-BE49-F238E27FC236}">
                <a16:creationId xmlns:a16="http://schemas.microsoft.com/office/drawing/2014/main" id="{FCF17CEC-4D48-D64C-B222-F09FACE98E38}"/>
              </a:ext>
            </a:extLst>
          </p:cNvPr>
          <p:cNvSpPr/>
          <p:nvPr/>
        </p:nvSpPr>
        <p:spPr>
          <a:xfrm>
            <a:off x="976312" y="4826968"/>
            <a:ext cx="9704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595858"/>
                </a:solidFill>
                <a:latin typeface="roboto"/>
              </a:rPr>
              <a:t>We need to predict the ‘Outcome’ column.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Let us separate it and assign it to a target variable ‘y’. The rest of the data frame will be the set of input variables X.</a:t>
            </a:r>
            <a:endParaRPr lang="ar-SA" sz="1600" dirty="0"/>
          </a:p>
        </p:txBody>
      </p:sp>
      <p:pic>
        <p:nvPicPr>
          <p:cNvPr id="11" name="صورة 5">
            <a:extLst>
              <a:ext uri="{FF2B5EF4-FFF2-40B4-BE49-F238E27FC236}">
                <a16:creationId xmlns:a16="http://schemas.microsoft.com/office/drawing/2014/main" id="{71C464FD-171C-E34A-89DC-EFD7C421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5446141"/>
            <a:ext cx="4295775" cy="695325"/>
          </a:xfrm>
          <a:prstGeom prst="rect">
            <a:avLst/>
          </a:prstGeom>
        </p:spPr>
      </p:pic>
      <p:sp>
        <p:nvSpPr>
          <p:cNvPr id="12" name="مستطيل 7">
            <a:extLst>
              <a:ext uri="{FF2B5EF4-FFF2-40B4-BE49-F238E27FC236}">
                <a16:creationId xmlns:a16="http://schemas.microsoft.com/office/drawing/2014/main" id="{64FBC7D9-8403-DB4D-BB45-09B4B3D7806E}"/>
              </a:ext>
            </a:extLst>
          </p:cNvPr>
          <p:cNvSpPr/>
          <p:nvPr/>
        </p:nvSpPr>
        <p:spPr>
          <a:xfrm>
            <a:off x="911383" y="2032493"/>
            <a:ext cx="3103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ar-SA" sz="2000" b="1" dirty="0"/>
              <a:t>patient has diabetes </a:t>
            </a:r>
            <a:r>
              <a:rPr lang="ar-SA" sz="2000" b="1" dirty="0" err="1"/>
              <a:t>or</a:t>
            </a:r>
            <a:r>
              <a:rPr lang="ar-SA" sz="2000" b="1" dirty="0"/>
              <a:t> not</a:t>
            </a:r>
          </a:p>
        </p:txBody>
      </p:sp>
    </p:spTree>
    <p:extLst>
      <p:ext uri="{BB962C8B-B14F-4D97-AF65-F5344CB8AC3E}">
        <p14:creationId xmlns:p14="http://schemas.microsoft.com/office/powerpoint/2010/main" val="262826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708BC-1565-AE47-B41C-33FBF92B4F9A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63384A-B7BE-1344-AA4C-904376B6AD5B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Bias-Variance Trade-Off Applications (KNN)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13" name="مربع نص 2">
            <a:extLst>
              <a:ext uri="{FF2B5EF4-FFF2-40B4-BE49-F238E27FC236}">
                <a16:creationId xmlns:a16="http://schemas.microsoft.com/office/drawing/2014/main" id="{7815E53C-8CB3-FD4D-94C5-6F3FA486B20E}"/>
              </a:ext>
            </a:extLst>
          </p:cNvPr>
          <p:cNvSpPr txBox="1"/>
          <p:nvPr/>
        </p:nvSpPr>
        <p:spPr>
          <a:xfrm>
            <a:off x="344033" y="1558329"/>
            <a:ext cx="105020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endParaRPr lang="en-US" sz="2400" dirty="0"/>
          </a:p>
        </p:txBody>
      </p:sp>
      <p:pic>
        <p:nvPicPr>
          <p:cNvPr id="14" name="صورة 3">
            <a:extLst>
              <a:ext uri="{FF2B5EF4-FFF2-40B4-BE49-F238E27FC236}">
                <a16:creationId xmlns:a16="http://schemas.microsoft.com/office/drawing/2014/main" id="{C1C9E8FA-3830-334F-BFBD-9CCA5BED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6" y="1833563"/>
            <a:ext cx="10353675" cy="1819275"/>
          </a:xfrm>
          <a:prstGeom prst="rect">
            <a:avLst/>
          </a:prstGeom>
        </p:spPr>
      </p:pic>
      <p:sp>
        <p:nvSpPr>
          <p:cNvPr id="15" name="مستطيل 4">
            <a:extLst>
              <a:ext uri="{FF2B5EF4-FFF2-40B4-BE49-F238E27FC236}">
                <a16:creationId xmlns:a16="http://schemas.microsoft.com/office/drawing/2014/main" id="{44DDAE4E-8D9D-EF43-A74B-75EE0FEBF6A6}"/>
              </a:ext>
            </a:extLst>
          </p:cNvPr>
          <p:cNvSpPr/>
          <p:nvPr/>
        </p:nvSpPr>
        <p:spPr>
          <a:xfrm>
            <a:off x="200684" y="3683690"/>
            <a:ext cx="104970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  <a:latin typeface="roboto"/>
              </a:rPr>
              <a:t>Since the outcomes are classified in a binary form, we will use the simplest </a:t>
            </a:r>
            <a:r>
              <a:rPr lang="en-US" sz="1600" dirty="0">
                <a:solidFill>
                  <a:schemeClr val="tx2"/>
                </a:solidFill>
                <a:latin typeface="roboto"/>
                <a:hlinkClick r:id="rId3"/>
              </a:rPr>
              <a:t>K-nearest neighbor classifier(</a:t>
            </a:r>
            <a:r>
              <a:rPr lang="en-US" sz="1600" dirty="0" err="1">
                <a:solidFill>
                  <a:schemeClr val="tx2"/>
                </a:solidFill>
                <a:latin typeface="roboto"/>
                <a:hlinkClick r:id="rId3"/>
              </a:rPr>
              <a:t>Knn</a:t>
            </a:r>
            <a:r>
              <a:rPr lang="en-US" sz="1600" dirty="0">
                <a:solidFill>
                  <a:schemeClr val="tx2"/>
                </a:solidFill>
                <a:latin typeface="roboto"/>
                <a:hlinkClick r:id="rId3"/>
              </a:rPr>
              <a:t>)</a:t>
            </a:r>
            <a:r>
              <a:rPr lang="en-US" sz="1600" dirty="0">
                <a:solidFill>
                  <a:schemeClr val="tx2"/>
                </a:solidFill>
                <a:latin typeface="roboto"/>
              </a:rPr>
              <a:t> to classify whether the patient has diabetes or not.</a:t>
            </a:r>
            <a:endParaRPr lang="ar-SA" sz="1600" dirty="0">
              <a:solidFill>
                <a:schemeClr val="tx2"/>
              </a:solidFill>
            </a:endParaRPr>
          </a:p>
        </p:txBody>
      </p:sp>
      <p:pic>
        <p:nvPicPr>
          <p:cNvPr id="16" name="صورة 5">
            <a:extLst>
              <a:ext uri="{FF2B5EF4-FFF2-40B4-BE49-F238E27FC236}">
                <a16:creationId xmlns:a16="http://schemas.microsoft.com/office/drawing/2014/main" id="{292693C7-A9F2-FC4B-B8D0-6DB7E1816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26" y="4330021"/>
            <a:ext cx="2607210" cy="2184950"/>
          </a:xfrm>
          <a:prstGeom prst="rect">
            <a:avLst/>
          </a:prstGeom>
        </p:spPr>
      </p:pic>
      <p:sp>
        <p:nvSpPr>
          <p:cNvPr id="17" name="مستطيل 7">
            <a:extLst>
              <a:ext uri="{FF2B5EF4-FFF2-40B4-BE49-F238E27FC236}">
                <a16:creationId xmlns:a16="http://schemas.microsoft.com/office/drawing/2014/main" id="{949464E6-8F04-A048-B98A-4D7ACC1C6C60}"/>
              </a:ext>
            </a:extLst>
          </p:cNvPr>
          <p:cNvSpPr/>
          <p:nvPr/>
        </p:nvSpPr>
        <p:spPr>
          <a:xfrm>
            <a:off x="268726" y="1433379"/>
            <a:ext cx="1009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595858"/>
                </a:solidFill>
                <a:latin typeface="roboto"/>
              </a:rPr>
              <a:t>scale the predictor variables and then separate the training and the testing data.</a:t>
            </a:r>
            <a:endParaRPr lang="ar-SA" dirty="0"/>
          </a:p>
        </p:txBody>
      </p:sp>
      <p:sp>
        <p:nvSpPr>
          <p:cNvPr id="18" name="مستطيل 8">
            <a:extLst>
              <a:ext uri="{FF2B5EF4-FFF2-40B4-BE49-F238E27FC236}">
                <a16:creationId xmlns:a16="http://schemas.microsoft.com/office/drawing/2014/main" id="{6B05F262-B172-384E-AD74-A044052EA121}"/>
              </a:ext>
            </a:extLst>
          </p:cNvPr>
          <p:cNvSpPr/>
          <p:nvPr/>
        </p:nvSpPr>
        <p:spPr>
          <a:xfrm>
            <a:off x="4360704" y="51445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595858"/>
                </a:solidFill>
                <a:latin typeface="roboto"/>
              </a:rPr>
              <a:t>Take a few possible values of k and fit the model on the training data for all those values. We will also compute the training score and testing score for all those values.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8177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708BC-1565-AE47-B41C-33FBF92B4F9A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63384A-B7BE-1344-AA4C-904376B6AD5B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Bias-Variance Trade-Off Applications (KNN)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10" name="مربع نص 2">
            <a:extLst>
              <a:ext uri="{FF2B5EF4-FFF2-40B4-BE49-F238E27FC236}">
                <a16:creationId xmlns:a16="http://schemas.microsoft.com/office/drawing/2014/main" id="{BC6A379F-F5FB-B341-A7C2-3DE3C382DCFD}"/>
              </a:ext>
            </a:extLst>
          </p:cNvPr>
          <p:cNvSpPr txBox="1"/>
          <p:nvPr/>
        </p:nvSpPr>
        <p:spPr>
          <a:xfrm>
            <a:off x="344033" y="1507529"/>
            <a:ext cx="105020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endParaRPr lang="en-US" sz="2400" dirty="0"/>
          </a:p>
        </p:txBody>
      </p:sp>
      <p:pic>
        <p:nvPicPr>
          <p:cNvPr id="11" name="صورة 6">
            <a:extLst>
              <a:ext uri="{FF2B5EF4-FFF2-40B4-BE49-F238E27FC236}">
                <a16:creationId xmlns:a16="http://schemas.microsoft.com/office/drawing/2014/main" id="{46CA436F-8BFA-F446-B30E-48E6D539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6" y="1564197"/>
            <a:ext cx="7229475" cy="2447925"/>
          </a:xfrm>
          <a:prstGeom prst="rect">
            <a:avLst/>
          </a:prstGeom>
        </p:spPr>
      </p:pic>
      <p:sp>
        <p:nvSpPr>
          <p:cNvPr id="12" name="مستطيل 8">
            <a:extLst>
              <a:ext uri="{FF2B5EF4-FFF2-40B4-BE49-F238E27FC236}">
                <a16:creationId xmlns:a16="http://schemas.microsoft.com/office/drawing/2014/main" id="{1DE1A161-F392-5D49-B419-C6F40CD4637C}"/>
              </a:ext>
            </a:extLst>
          </p:cNvPr>
          <p:cNvSpPr/>
          <p:nvPr/>
        </p:nvSpPr>
        <p:spPr>
          <a:xfrm>
            <a:off x="135802" y="4379895"/>
            <a:ext cx="53777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b="1" dirty="0">
                <a:solidFill>
                  <a:srgbClr val="595858"/>
                </a:solidFill>
                <a:latin typeface="roboto"/>
              </a:rPr>
              <a:t>We can make the following conclusions from the above plot: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858"/>
                </a:solidFill>
                <a:latin typeface="roboto"/>
              </a:rPr>
              <a:t>For low values of k, the training score is high, while the testing score is low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858"/>
                </a:solidFill>
                <a:latin typeface="roboto"/>
              </a:rPr>
              <a:t>As the value of k increases, the testing score starts to increase and the training score starts to decrease.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858"/>
                </a:solidFill>
                <a:latin typeface="roboto"/>
              </a:rPr>
              <a:t>However, at some value of k, both the training score and the testing score are close to each other.</a:t>
            </a:r>
            <a:endParaRPr lang="en-US" sz="1400" b="0" i="0" dirty="0">
              <a:solidFill>
                <a:srgbClr val="595858"/>
              </a:solidFill>
              <a:effectLst/>
              <a:latin typeface="roboto"/>
            </a:endParaRPr>
          </a:p>
        </p:txBody>
      </p:sp>
      <p:pic>
        <p:nvPicPr>
          <p:cNvPr id="19" name="صورة 7">
            <a:extLst>
              <a:ext uri="{FF2B5EF4-FFF2-40B4-BE49-F238E27FC236}">
                <a16:creationId xmlns:a16="http://schemas.microsoft.com/office/drawing/2014/main" id="{A5EF3121-4FE5-054C-B5E3-6D20052E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95" y="3674812"/>
            <a:ext cx="6587905" cy="3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3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A9A899-7A40-2946-8F7B-4C88D02C0C47}"/>
              </a:ext>
            </a:extLst>
          </p:cNvPr>
          <p:cNvSpPr txBox="1"/>
          <p:nvPr/>
        </p:nvSpPr>
        <p:spPr>
          <a:xfrm>
            <a:off x="1048932" y="1028343"/>
            <a:ext cx="8476916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SA" dirty="0"/>
          </a:p>
          <a:p>
            <a:endParaRPr lang="en-SA" dirty="0"/>
          </a:p>
          <a:p>
            <a:pPr marL="342900" indent="-342900">
              <a:buFont typeface="+mj-lt"/>
              <a:buAutoNum type="arabicPeriod"/>
            </a:pPr>
            <a:endParaRPr lang="en-SA" dirty="0"/>
          </a:p>
          <a:p>
            <a:pPr marL="342900" indent="-342900">
              <a:buFont typeface="+mj-lt"/>
              <a:buAutoNum type="arabicPeriod"/>
            </a:pPr>
            <a:r>
              <a:rPr lang="en-SA" dirty="0"/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SA" dirty="0"/>
              <a:t>Errors</a:t>
            </a:r>
          </a:p>
          <a:p>
            <a:pPr marL="342900" indent="-342900">
              <a:buFont typeface="+mj-lt"/>
              <a:buAutoNum type="arabicPeriod"/>
            </a:pPr>
            <a:r>
              <a:rPr lang="en-SA" dirty="0"/>
              <a:t>Bias</a:t>
            </a:r>
          </a:p>
          <a:p>
            <a:pPr marL="342900" indent="-342900">
              <a:buFont typeface="+mj-lt"/>
              <a:buAutoNum type="arabicPeriod"/>
            </a:pPr>
            <a:r>
              <a:rPr lang="en-SA" dirty="0"/>
              <a:t>Variance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Bias Variance Trade-off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error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Error from Bias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Error from Variance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does Bias and Variance affect the model ?</a:t>
            </a:r>
            <a:endParaRPr lang="en-SA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Error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Optimal balance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Bias-Variance Trade-Off Applications</a:t>
            </a:r>
            <a:endParaRPr lang="en-SA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Bias-Variance Trade-Off Applications KNN</a:t>
            </a:r>
          </a:p>
          <a:p>
            <a:endParaRPr lang="en-S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70D88-8614-FE42-90C9-415A84AA736C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81B157-37AC-4C42-BC95-7DF79FF0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03" y="326800"/>
            <a:ext cx="10334774" cy="818149"/>
          </a:xfrm>
        </p:spPr>
        <p:txBody>
          <a:bodyPr/>
          <a:lstStyle/>
          <a:p>
            <a:r>
              <a:rPr lang="en-SA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8367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A9A899-7A40-2946-8F7B-4C88D02C0C47}"/>
              </a:ext>
            </a:extLst>
          </p:cNvPr>
          <p:cNvSpPr txBox="1"/>
          <p:nvPr/>
        </p:nvSpPr>
        <p:spPr>
          <a:xfrm>
            <a:off x="1148940" y="2607662"/>
            <a:ext cx="9884761" cy="2383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t">
              <a:lnSpc>
                <a:spcPct val="107000"/>
              </a:lnSpc>
              <a:spcAft>
                <a:spcPts val="750"/>
              </a:spcAft>
            </a:pPr>
            <a:endParaRPr lang="en-US" spc="3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fontAlgn="t">
              <a:lnSpc>
                <a:spcPct val="107000"/>
              </a:lnSpc>
              <a:spcAft>
                <a:spcPts val="750"/>
              </a:spcAft>
            </a:pPr>
            <a:endParaRPr lang="en-US" spc="3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fontAlgn="t">
              <a:lnSpc>
                <a:spcPct val="107000"/>
              </a:lnSpc>
              <a:spcAft>
                <a:spcPts val="750"/>
              </a:spcAft>
            </a:pPr>
            <a:r>
              <a:rPr lang="en-US" spc="30" dirty="0">
                <a:ea typeface="Calibri" panose="020F0502020204030204" pitchFamily="34" charset="0"/>
                <a:cs typeface="Arial" panose="020B0604020202020204" pitchFamily="34" charset="0"/>
              </a:rPr>
              <a:t>A machine learning model’s performance is evaluated based on how accurate is</a:t>
            </a:r>
          </a:p>
          <a:p>
            <a:pPr algn="ctr" fontAlgn="t">
              <a:lnSpc>
                <a:spcPct val="107000"/>
              </a:lnSpc>
              <a:spcAft>
                <a:spcPts val="750"/>
              </a:spcAft>
            </a:pPr>
            <a:r>
              <a:rPr lang="en-US" spc="30" dirty="0">
                <a:ea typeface="Calibri" panose="020F0502020204030204" pitchFamily="34" charset="0"/>
                <a:cs typeface="Arial" panose="020B0604020202020204" pitchFamily="34" charset="0"/>
              </a:rPr>
              <a:t> its prediction and how well it generalizes on another independent dataset it has not seen.</a:t>
            </a:r>
          </a:p>
          <a:p>
            <a:pPr algn="ctr" fontAlgn="t">
              <a:lnSpc>
                <a:spcPct val="107000"/>
              </a:lnSpc>
              <a:spcAft>
                <a:spcPts val="750"/>
              </a:spcAft>
            </a:pPr>
            <a:endParaRPr lang="en-US" spc="3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fontAlgn="t">
              <a:lnSpc>
                <a:spcPct val="107000"/>
              </a:lnSpc>
              <a:spcAft>
                <a:spcPts val="750"/>
              </a:spcAft>
            </a:pPr>
            <a:endParaRPr lang="en-US" spc="3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70D88-8614-FE42-90C9-415A84AA736C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81B157-37AC-4C42-BC95-7DF79FF0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03" y="326800"/>
            <a:ext cx="10334774" cy="818149"/>
          </a:xfrm>
        </p:spPr>
        <p:txBody>
          <a:bodyPr/>
          <a:lstStyle/>
          <a:p>
            <a:r>
              <a:rPr lang="en-SA" dirty="0">
                <a:solidFill>
                  <a:schemeClr val="bg1"/>
                </a:solidFill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7573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10FD23-2DBD-B445-8C59-98D709002DD8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F6728-7547-CF4D-878F-0AD9B20B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03" y="326800"/>
            <a:ext cx="10334774" cy="818149"/>
          </a:xfrm>
        </p:spPr>
        <p:txBody>
          <a:bodyPr/>
          <a:lstStyle/>
          <a:p>
            <a:r>
              <a:rPr lang="en-SA" dirty="0">
                <a:solidFill>
                  <a:schemeClr val="bg1"/>
                </a:solidFill>
              </a:rPr>
              <a:t>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50219-B5A9-8A42-A45B-C8B2EFB2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" y="1445731"/>
            <a:ext cx="30480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26C4B7-5D2E-184A-97C8-0B6C6B24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715" y="4738989"/>
            <a:ext cx="5122779" cy="1346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C3988-66D9-3742-81D6-B5AEC3F364A3}"/>
              </a:ext>
            </a:extLst>
          </p:cNvPr>
          <p:cNvSpPr txBox="1"/>
          <p:nvPr/>
        </p:nvSpPr>
        <p:spPr>
          <a:xfrm>
            <a:off x="4309102" y="2453689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Irreducable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7E9E7-1811-DD4D-BC1B-C759D776FE2F}"/>
              </a:ext>
            </a:extLst>
          </p:cNvPr>
          <p:cNvSpPr txBox="1"/>
          <p:nvPr/>
        </p:nvSpPr>
        <p:spPr>
          <a:xfrm>
            <a:off x="4309102" y="3367130"/>
            <a:ext cx="174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SA" dirty="0"/>
              <a:t>educable error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9A5A8-97F5-B944-8173-7A521D8A3E94}"/>
              </a:ext>
            </a:extLst>
          </p:cNvPr>
          <p:cNvSpPr txBox="1"/>
          <p:nvPr/>
        </p:nvSpPr>
        <p:spPr>
          <a:xfrm>
            <a:off x="4632664" y="2899305"/>
            <a:ext cx="642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 that cannot be reduced no matter what algorithm you apply</a:t>
            </a:r>
            <a:endParaRPr lang="en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B7471-2761-DD46-A49B-3FD1634F21F1}"/>
              </a:ext>
            </a:extLst>
          </p:cNvPr>
          <p:cNvSpPr txBox="1"/>
          <p:nvPr/>
        </p:nvSpPr>
        <p:spPr>
          <a:xfrm>
            <a:off x="4632664" y="3778847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two components — </a:t>
            </a:r>
            <a:r>
              <a:rPr lang="en-US" b="1" dirty="0"/>
              <a:t>bias and variance.</a:t>
            </a:r>
            <a:endParaRPr lang="en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83A92-C1DA-634A-BF9E-5EBE47FE1307}"/>
              </a:ext>
            </a:extLst>
          </p:cNvPr>
          <p:cNvSpPr txBox="1"/>
          <p:nvPr/>
        </p:nvSpPr>
        <p:spPr>
          <a:xfrm>
            <a:off x="4082715" y="2019763"/>
            <a:ext cx="666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" dirty="0">
                <a:ea typeface="Times New Roman" panose="02020603050405020304" pitchFamily="18" charset="0"/>
              </a:rPr>
              <a:t>The errors in a machine learning model can be broken down into 2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1980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A118D-B8C9-E540-AFC4-31ADC25D0B36}"/>
              </a:ext>
            </a:extLst>
          </p:cNvPr>
          <p:cNvSpPr txBox="1"/>
          <p:nvPr/>
        </p:nvSpPr>
        <p:spPr>
          <a:xfrm>
            <a:off x="945551" y="1696503"/>
            <a:ext cx="89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Bias is basically how far we have predicted the values from actual values.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3EA074-D173-0D40-B08E-76B1B80A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572" y="2617389"/>
            <a:ext cx="3344816" cy="21270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652756-0818-9144-8A3A-384BBFA1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2" y="2617389"/>
            <a:ext cx="1995575" cy="2461607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6E8FEF1D-7D99-7046-A1B6-6AF89BD694DA}"/>
              </a:ext>
            </a:extLst>
          </p:cNvPr>
          <p:cNvSpPr/>
          <p:nvPr/>
        </p:nvSpPr>
        <p:spPr>
          <a:xfrm>
            <a:off x="3484998" y="3848192"/>
            <a:ext cx="3872762" cy="36094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1C6587-EE6D-B243-A4E1-30F92117566A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CFB4287-33D3-3A4C-95CB-416EA74F0B92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A" dirty="0">
                <a:solidFill>
                  <a:schemeClr val="bg1"/>
                </a:solidFill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3512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2D05FA-7B23-9F45-8EA8-4A5FAC14A731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A6778E-F70A-6C4E-8EC9-FF8CC684C423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A" dirty="0">
                <a:solidFill>
                  <a:schemeClr val="bg1"/>
                </a:solidFill>
              </a:rPr>
              <a:t>Variance</a:t>
            </a:r>
            <a:r>
              <a:rPr lang="en-SA" dirty="0"/>
              <a:t> 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68B74-1F30-F042-AFDA-185B33B36AEF}"/>
              </a:ext>
            </a:extLst>
          </p:cNvPr>
          <p:cNvSpPr txBox="1"/>
          <p:nvPr/>
        </p:nvSpPr>
        <p:spPr>
          <a:xfrm>
            <a:off x="945551" y="1696503"/>
            <a:ext cx="89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Variance is basically how scattered the predicted values from actual values. </a:t>
            </a:r>
          </a:p>
        </p:txBody>
      </p:sp>
      <p:pic>
        <p:nvPicPr>
          <p:cNvPr id="18" name="Picture 2" descr="نتيجة الصورة لـ moon">
            <a:extLst>
              <a:ext uri="{FF2B5EF4-FFF2-40B4-BE49-F238E27FC236}">
                <a16:creationId xmlns:a16="http://schemas.microsoft.com/office/drawing/2014/main" id="{B9739E57-F018-5C48-8031-E89804289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92" y="2617388"/>
            <a:ext cx="3602698" cy="27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نتيجة الصورة لـ moon">
            <a:extLst>
              <a:ext uri="{FF2B5EF4-FFF2-40B4-BE49-F238E27FC236}">
                <a16:creationId xmlns:a16="http://schemas.microsoft.com/office/drawing/2014/main" id="{41D824AB-711F-B446-AEDD-02060189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12" y="2617388"/>
            <a:ext cx="3602698" cy="27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8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55075B-490D-F445-BE35-DCF0805A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70" y="3601474"/>
            <a:ext cx="4197626" cy="11795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Models that have </a:t>
            </a:r>
            <a:r>
              <a:rPr lang="en-US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high bias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tend to have </a:t>
            </a:r>
            <a:r>
              <a:rPr lang="en-US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low variance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For example, linear regression models tend to have high bias and low variance.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D481F0-0DBF-B942-9406-10289762AB5D}"/>
              </a:ext>
            </a:extLst>
          </p:cNvPr>
          <p:cNvSpPr txBox="1">
            <a:spLocks/>
          </p:cNvSpPr>
          <p:nvPr/>
        </p:nvSpPr>
        <p:spPr>
          <a:xfrm>
            <a:off x="7028543" y="3975681"/>
            <a:ext cx="4197626" cy="2517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26C507-4050-384D-9D88-E509D8D59ADB}"/>
              </a:ext>
            </a:extLst>
          </p:cNvPr>
          <p:cNvSpPr txBox="1">
            <a:spLocks/>
          </p:cNvSpPr>
          <p:nvPr/>
        </p:nvSpPr>
        <p:spPr>
          <a:xfrm>
            <a:off x="7170140" y="3601474"/>
            <a:ext cx="4197626" cy="1079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 fontAlgn="base">
              <a:buNone/>
            </a:pPr>
            <a:r>
              <a:rPr lang="en-US" sz="18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odels that have </a:t>
            </a:r>
            <a:r>
              <a:rPr lang="en-US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low bias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tend to have </a:t>
            </a:r>
            <a:r>
              <a:rPr lang="en-US" sz="1800" b="1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high variance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complex non-linear models tend to have low bias with high variance.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4" descr="نتيجة الصورة لـ balance">
            <a:extLst>
              <a:ext uri="{FF2B5EF4-FFF2-40B4-BE49-F238E27FC236}">
                <a16:creationId xmlns:a16="http://schemas.microsoft.com/office/drawing/2014/main" id="{2894BC2D-7AE2-FC43-A732-6565FDEE9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62" y="1732170"/>
            <a:ext cx="290948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نتيجة الصورة لـ balance">
            <a:extLst>
              <a:ext uri="{FF2B5EF4-FFF2-40B4-BE49-F238E27FC236}">
                <a16:creationId xmlns:a16="http://schemas.microsoft.com/office/drawing/2014/main" id="{5A618FC3-4F84-1B42-8254-1E657680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02" y="1638743"/>
            <a:ext cx="2466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F4B3D-D484-0D43-85E8-33BF0044CF85}"/>
              </a:ext>
            </a:extLst>
          </p:cNvPr>
          <p:cNvSpPr txBox="1"/>
          <p:nvPr/>
        </p:nvSpPr>
        <p:spPr>
          <a:xfrm>
            <a:off x="2924768" y="265768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A2094-2BA4-2E4A-AE01-C280104551EB}"/>
              </a:ext>
            </a:extLst>
          </p:cNvPr>
          <p:cNvSpPr txBox="1"/>
          <p:nvPr/>
        </p:nvSpPr>
        <p:spPr>
          <a:xfrm>
            <a:off x="9366522" y="2495993"/>
            <a:ext cx="104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05FC5-E37E-FB4A-B448-49AB57693B9F}"/>
              </a:ext>
            </a:extLst>
          </p:cNvPr>
          <p:cNvSpPr/>
          <p:nvPr/>
        </p:nvSpPr>
        <p:spPr>
          <a:xfrm>
            <a:off x="261257" y="5386847"/>
            <a:ext cx="11248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bias-variance tradeoff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refers to the tradeoff that takes place when we choose to lower bias which typically increases variance, or lower variance which typically increases bias.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399277-20FB-6347-9CCE-D9EC5A83E76E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78185B-9721-6F47-84C7-BE85AB9B5FEC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Bias Variance Trade-off</a:t>
            </a:r>
            <a:endParaRPr lang="en-S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9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399277-20FB-6347-9CCE-D9EC5A83E76E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78185B-9721-6F47-84C7-BE85AB9B5FEC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Error from Bias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5B5CF-A74A-0F4A-85C0-58E71ACA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899" y="1485899"/>
            <a:ext cx="147871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A"/>
          </a:p>
        </p:txBody>
      </p:sp>
      <p:pic>
        <p:nvPicPr>
          <p:cNvPr id="8193" name="Picture 5" descr="Error from Bias">
            <a:extLst>
              <a:ext uri="{FF2B5EF4-FFF2-40B4-BE49-F238E27FC236}">
                <a16:creationId xmlns:a16="http://schemas.microsoft.com/office/drawing/2014/main" id="{3C4E13C7-886B-6942-9554-92343E84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70" y="1440013"/>
            <a:ext cx="6946900" cy="475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8DFD1E-2C16-1C40-B019-C9C85BBCEB4C}"/>
              </a:ext>
            </a:extLst>
          </p:cNvPr>
          <p:cNvSpPr txBox="1"/>
          <p:nvPr/>
        </p:nvSpPr>
        <p:spPr>
          <a:xfrm>
            <a:off x="2852517" y="6245528"/>
            <a:ext cx="647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fitting a linear regression to a dataset that has a non-linear pattern</a:t>
            </a:r>
            <a:r>
              <a:rPr lang="en-SA" dirty="0">
                <a:effectLst/>
              </a:rPr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27439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399277-20FB-6347-9CCE-D9EC5A83E76E}"/>
              </a:ext>
            </a:extLst>
          </p:cNvPr>
          <p:cNvSpPr/>
          <p:nvPr/>
        </p:nvSpPr>
        <p:spPr>
          <a:xfrm>
            <a:off x="-9358" y="326801"/>
            <a:ext cx="12201358" cy="818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78185B-9721-6F47-84C7-BE85AB9B5FEC}"/>
              </a:ext>
            </a:extLst>
          </p:cNvPr>
          <p:cNvSpPr txBox="1">
            <a:spLocks/>
          </p:cNvSpPr>
          <p:nvPr/>
        </p:nvSpPr>
        <p:spPr>
          <a:xfrm>
            <a:off x="120003" y="326800"/>
            <a:ext cx="10334774" cy="81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Error from Variance</a:t>
            </a:r>
            <a:endParaRPr lang="en-S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5B5CF-A74A-0F4A-85C0-58E71ACA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899" y="1485899"/>
            <a:ext cx="147871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DFD1E-2C16-1C40-B019-C9C85BBCEB4C}"/>
              </a:ext>
            </a:extLst>
          </p:cNvPr>
          <p:cNvSpPr txBox="1"/>
          <p:nvPr/>
        </p:nvSpPr>
        <p:spPr>
          <a:xfrm>
            <a:off x="1930799" y="6139744"/>
            <a:ext cx="850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SA" dirty="0"/>
              <a:t>itting a completely unconstrained, super-flexible model to the same dataset from above</a:t>
            </a:r>
            <a:r>
              <a:rPr lang="en-SA" dirty="0">
                <a:effectLst/>
              </a:rPr>
              <a:t> </a:t>
            </a:r>
            <a:endParaRPr lang="en-SA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4D6153E-14A3-F541-8098-7C49AAE1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517" y="1447800"/>
            <a:ext cx="14183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A"/>
          </a:p>
        </p:txBody>
      </p:sp>
      <p:pic>
        <p:nvPicPr>
          <p:cNvPr id="10241" name="Picture 4" descr="Error from Variance">
            <a:extLst>
              <a:ext uri="{FF2B5EF4-FFF2-40B4-BE49-F238E27FC236}">
                <a16:creationId xmlns:a16="http://schemas.microsoft.com/office/drawing/2014/main" id="{7018A7F8-C1FB-2C47-8DEF-1F1D6902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17" y="1447800"/>
            <a:ext cx="6663124" cy="465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3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786</Words>
  <Application>Microsoft Macintosh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avenir-lt-w01_35-light1475496</vt:lpstr>
      <vt:lpstr>Calibri</vt:lpstr>
      <vt:lpstr>Calibri Light</vt:lpstr>
      <vt:lpstr>Helvetica</vt:lpstr>
      <vt:lpstr>inherit</vt:lpstr>
      <vt:lpstr>roboto</vt:lpstr>
      <vt:lpstr>Times New Roman</vt:lpstr>
      <vt:lpstr>Office Theme</vt:lpstr>
      <vt:lpstr>Bias Variance</vt:lpstr>
      <vt:lpstr>AGENDA</vt:lpstr>
      <vt:lpstr>Introduction </vt:lpstr>
      <vt:lpstr>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Variance </dc:title>
  <dc:creator>NORAH SAUD SAADAN ALSAADAN</dc:creator>
  <cp:lastModifiedBy>NORAH SAUD SAADAN ALSAADAN</cp:lastModifiedBy>
  <cp:revision>20</cp:revision>
  <dcterms:created xsi:type="dcterms:W3CDTF">2021-05-02T21:01:37Z</dcterms:created>
  <dcterms:modified xsi:type="dcterms:W3CDTF">2021-05-03T04:48:10Z</dcterms:modified>
</cp:coreProperties>
</file>