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56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7" r:id="rId14"/>
    <p:sldId id="268" r:id="rId15"/>
    <p:sldId id="269" r:id="rId16"/>
    <p:sldId id="271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nim Essam" userId="ab4f8d868f2f036b" providerId="LiveId" clId="{386F1F9D-B47D-4C39-AC1B-D4E1835A3B1A}"/>
    <pc:docChg chg="custSel addSld delSld modSld">
      <pc:chgData name="Tasnim Essam" userId="ab4f8d868f2f036b" providerId="LiveId" clId="{386F1F9D-B47D-4C39-AC1B-D4E1835A3B1A}" dt="2025-05-07T19:19:51.235" v="41" actId="1076"/>
      <pc:docMkLst>
        <pc:docMk/>
      </pc:docMkLst>
      <pc:sldChg chg="delSp modSp mod">
        <pc:chgData name="Tasnim Essam" userId="ab4f8d868f2f036b" providerId="LiveId" clId="{386F1F9D-B47D-4C39-AC1B-D4E1835A3B1A}" dt="2025-05-07T19:19:51.235" v="41" actId="1076"/>
        <pc:sldMkLst>
          <pc:docMk/>
          <pc:sldMk cId="3551907257" sldId="263"/>
        </pc:sldMkLst>
        <pc:spChg chg="mod">
          <ac:chgData name="Tasnim Essam" userId="ab4f8d868f2f036b" providerId="LiveId" clId="{386F1F9D-B47D-4C39-AC1B-D4E1835A3B1A}" dt="2025-05-07T19:19:51.235" v="41" actId="1076"/>
          <ac:spMkLst>
            <pc:docMk/>
            <pc:sldMk cId="3551907257" sldId="263"/>
            <ac:spMk id="5" creationId="{957E3059-2721-2918-6FEC-7FA72F71134A}"/>
          </ac:spMkLst>
        </pc:spChg>
        <pc:spChg chg="del mod">
          <ac:chgData name="Tasnim Essam" userId="ab4f8d868f2f036b" providerId="LiveId" clId="{386F1F9D-B47D-4C39-AC1B-D4E1835A3B1A}" dt="2025-05-07T19:18:49.535" v="5" actId="21"/>
          <ac:spMkLst>
            <pc:docMk/>
            <pc:sldMk cId="3551907257" sldId="263"/>
            <ac:spMk id="6" creationId="{8768EEA6-D89E-11A6-9377-20DA9269F407}"/>
          </ac:spMkLst>
        </pc:spChg>
      </pc:sldChg>
      <pc:sldChg chg="new del">
        <pc:chgData name="Tasnim Essam" userId="ab4f8d868f2f036b" providerId="LiveId" clId="{386F1F9D-B47D-4C39-AC1B-D4E1835A3B1A}" dt="2025-05-07T19:18:34.489" v="1" actId="2696"/>
        <pc:sldMkLst>
          <pc:docMk/>
          <pc:sldMk cId="179269348" sldId="274"/>
        </pc:sldMkLst>
      </pc:sldChg>
      <pc:sldChg chg="add">
        <pc:chgData name="Tasnim Essam" userId="ab4f8d868f2f036b" providerId="LiveId" clId="{386F1F9D-B47D-4C39-AC1B-D4E1835A3B1A}" dt="2025-05-07T19:18:41.089" v="2" actId="2890"/>
        <pc:sldMkLst>
          <pc:docMk/>
          <pc:sldMk cId="34022311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D45C-B02D-0AE4-97FD-0E3CC9EA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A33A-95A9-39F9-A1DE-D35F54712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DCF3-D68E-6AFE-40F7-3275C1C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3528-CFEA-5DFB-C25E-B1CC8352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7423-97D5-BEEE-37F2-BA3D18C3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3A6-7991-FF7E-2E95-F48B4B16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CECD-A031-B7C3-4BBD-5C68611F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BD11-01BD-7CF2-E2B3-37355822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2410-E1FA-C50F-A208-ED2D0FB1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89DC-05D4-6AFD-38BA-5B21C79C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99F5-A7D9-525D-755C-414CA2D06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5AEB8-8FD9-7872-D22D-FBB775E4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E2F5-56E1-5173-9466-7C96F176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2174-D6B1-5219-64EE-4164A605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A7E4-28D1-9704-914A-D4C4E571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330-E45D-29CB-9D30-EEA45A35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50E7-52BB-5219-C8F1-6FAE4C72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143C-B486-7481-59A4-C963CC6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3D23-5582-A965-2D36-257E0685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6B28-3303-70FF-810F-0A134E89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691C-CD96-303C-44F2-3DA9D975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3B70-DB94-5350-2910-DE8B76AC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75C7-3506-3594-1CCB-880870B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7EE4-3B1D-D955-ED77-FCC30FF2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5F86-9BFD-D593-C235-5A634DB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6AC-6B40-2B50-7631-B0B4519D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E564-024E-DD16-7252-C049BF50B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3782B-245A-8573-6D73-D82EEAE0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DBB6-B937-F10A-C9EB-59D9D2F4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D4B89-374B-A73A-1583-A254F283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8E4F-4D59-D93D-821E-039251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4861-7884-2578-25C1-B0FB9AA2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AF34-2BCC-F73D-D790-CFCB0AE5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25C8A-A67A-0FD9-2BE4-BFAD5D46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74149-A71F-D31A-A7F9-B226B5F8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E6632-2DA8-1B8C-876E-02C056EE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256D8-001A-8245-EBF9-928DDFF1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71B04-E1BC-EE90-0029-1532597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F5D44-DC4C-76CD-3739-2374073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7009-ECA6-236A-A2EF-4B983769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31962-D4C4-EE5F-1711-62ED6823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47F2-3B1B-DD8A-BE22-2CE8652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02ED4-0801-20AE-0C66-ECC3D25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6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E660-3FFD-083D-2D6D-367A6663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E5E1-F3C5-BC49-C105-0376DC0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3E373-FF9C-A235-594F-7F89A5FD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4AF-C5B3-F653-F41C-40B49C22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ACE7-536B-3ED6-BA7F-5DA4BE4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41884-422C-3322-66B8-599CF4FD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9893-20AC-13E1-8FA2-FBFF8CB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905F-459D-F481-0EDE-101C83AF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F121-AE9C-14AE-79A4-636682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B2BB-7195-5DB7-6063-06237BE1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056EA-5D6E-664C-52E5-E030B9F63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7D46-2AF4-DA88-9D2D-32B18BFF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96C0-396E-EF25-F32D-CF29661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929F-F861-9E22-ECE6-23225763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B9C4-3379-C9CE-0441-7A2812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0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15024-A095-C4F7-D891-14590A6E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B332-EF28-5407-F693-CABEB870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2F24-BBF6-BE10-DA14-0C939524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5464D-0A83-4721-9227-6EAE7733DB8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B3BB-F3BF-0ED5-37BE-6489322C9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DF3B-0F28-02E9-27F5-2C84A4A5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4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5B43-1D8F-9758-388A-708216D1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A1FC-836A-0935-A89E-76FAC2DB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nk and blue gradient">
            <a:extLst>
              <a:ext uri="{FF2B5EF4-FFF2-40B4-BE49-F238E27FC236}">
                <a16:creationId xmlns:a16="http://schemas.microsoft.com/office/drawing/2014/main" id="{F1D87EB3-765F-0376-9278-227AC5394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" y="933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E3059-2721-2918-6FEC-7FA72F71134A}"/>
              </a:ext>
            </a:extLst>
          </p:cNvPr>
          <p:cNvSpPr txBox="1"/>
          <p:nvPr/>
        </p:nvSpPr>
        <p:spPr>
          <a:xfrm>
            <a:off x="1598644" y="2659558"/>
            <a:ext cx="899471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/>
              <a:t>Supply Chain Project </a:t>
            </a:r>
          </a:p>
          <a:p>
            <a:pPr algn="ctr"/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5190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2B4D-0966-3DDE-DB2A-71E63EF1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13467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cost efficiency and quality control metrics to identify opportunities for cost reduction and quality improvements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3EB0DF-B94B-0BC5-4570-B38324E8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4"/>
            <a:ext cx="12192000" cy="6531996"/>
          </a:xfrm>
        </p:spPr>
      </p:pic>
    </p:spTree>
    <p:extLst>
      <p:ext uri="{BB962C8B-B14F-4D97-AF65-F5344CB8AC3E}">
        <p14:creationId xmlns:p14="http://schemas.microsoft.com/office/powerpoint/2010/main" val="12825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0D311F69-54A6-89E1-581E-24F2DC03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5B78B-B778-8320-4F71-48BE107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5" y="1"/>
            <a:ext cx="10734261" cy="1001863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09FD-467F-BEDE-78E0-FE28FC76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01864"/>
            <a:ext cx="11019845" cy="5637475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revenue generated is ₹577.60K, with an average revenue per product of ₹5.78K.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Customers whose gender was Unknown contributed the highest revenue (29.97%), followed by females (27.96%). Non-binary and  Males also contributed significantly.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Cities like Kolkata and Mumbai show higher revenue and ordered quantities compared to other locations like Bangalore and Delhi.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SKU51 leads the revenue with ₹9.9K, closely followed by SKU38 and SKU31.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SKU10 tops the sales with 996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outperform haircare and cosmetics in both revenue and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availability rate is 98.70, with skincare products having the highest availability (114.49) suggesting overstocking.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leads in stock levels, followed by skincare and cosmetics.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SKU68, SKU2, and SKU34 are critically low on stock, indicating potential supply chain risks.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quantities fluctuate significantly over the lead time, highlighting areas for optimizing inventory planning.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SKU12, SKU51, and SKU59 maintain the highest stock levels. The average order lead time is 16 days, and the average supplier lead time is 17 days, indicating potential bottlenecks in sourcing.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manufacturing lead time is 15 days, while the average shipping lead time is 6 days, with shipping being relatively efficient.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3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nk and blue gradient&#10;&#10;Description automatically generated">
            <a:extLst>
              <a:ext uri="{FF2B5EF4-FFF2-40B4-BE49-F238E27FC236}">
                <a16:creationId xmlns:a16="http://schemas.microsoft.com/office/drawing/2014/main" id="{14F0398F-46A7-D19C-A0CE-D90E1FBC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F94CC-F455-AA66-3D25-2D3E71F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"/>
            <a:ext cx="11115261" cy="906448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2163-F2B7-D64D-D0FC-79131AE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906448"/>
            <a:ext cx="11571798" cy="5701085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Rail and road transport are used almost equally, followed by air and sea. 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overall low defect rate of 2.28% indicates good manufacturing quality. The inspection pass rate of 23% could be improved.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3 has the highest lead time (20 days) across all supplier locations. There’s a significant variation in lead times across locations.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Orders between 21–50 units have the shortest lead time (13 days), while larger orders (81–100 units) take significantly longer (19 days).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production volumes increase, manufacturing lead time rises, reaching 18 days for the highest volume tier (801–1000 units), indicating capacity constraints.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shipping carriers have similar average lead times (~6 days), with no significant performance differentiation.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has the highest defect rate (2.5%), while cosmetics have the lowest (1.9%).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23% of SKUs passed inspection, while 41% are pending, indicating requirement for improving inspection efficiency.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Cosmetics have the highest average price per product (₹57) and shipping cost (₹6) while skincare has highest manufacturing cost (₹49).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have the lowest average shipping costs.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SKU42 and SKU65 show highest defect rates (4.9%).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4 incurs the highest manufacturing cost (₹63), while others have more balanced cost structure.</a:t>
            </a:r>
            <a:endParaRPr lang="en-IN" sz="23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 transportation by Carrier A provide the lowest costs, whereas road transportation by Carrier C is the costliest.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1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0DE0C-EC58-C825-5789-3F48F8A8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754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B6E6C-0AE3-1F31-D57E-ADCEE628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6E52A-A9F4-F0E5-86D8-21CB99600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5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8E7E7-D0F0-EEC4-D2E7-67E8C14CF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010" y="643467"/>
            <a:ext cx="7051979" cy="557106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CFB93-6DC1-9ABD-8D65-47650E29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4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490E7-FE49-1FBB-8537-5E728DED3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02402"/>
            <a:ext cx="10905066" cy="365319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6BFCC-7C82-2F98-D3CA-51E88277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24004-4DF4-16B4-636A-05750271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73B3-E35B-7AC9-D261-B5D2BC2F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79F4-C06A-3C6A-7224-8501BE84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nk and blue gradient">
            <a:extLst>
              <a:ext uri="{FF2B5EF4-FFF2-40B4-BE49-F238E27FC236}">
                <a16:creationId xmlns:a16="http://schemas.microsoft.com/office/drawing/2014/main" id="{3F1A6361-7D0C-CCF1-00DD-D5247AB02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" y="933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56D9B-D646-EC48-6A94-2B78E6F3BE03}"/>
              </a:ext>
            </a:extLst>
          </p:cNvPr>
          <p:cNvSpPr txBox="1"/>
          <p:nvPr/>
        </p:nvSpPr>
        <p:spPr>
          <a:xfrm>
            <a:off x="1455574" y="652487"/>
            <a:ext cx="8994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/>
              <a:t>Our Team Members </a:t>
            </a:r>
          </a:p>
          <a:p>
            <a:pPr algn="ctr"/>
            <a:endParaRPr lang="en-US" sz="4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2F929-F1C6-16E1-270C-58177D7577CF}"/>
              </a:ext>
            </a:extLst>
          </p:cNvPr>
          <p:cNvSpPr txBox="1"/>
          <p:nvPr/>
        </p:nvSpPr>
        <p:spPr>
          <a:xfrm>
            <a:off x="1637522" y="2131828"/>
            <a:ext cx="8630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i="1" dirty="0"/>
              <a:t>Mohamed El-sadek Mohamed</a:t>
            </a:r>
          </a:p>
          <a:p>
            <a:pPr marL="342900" indent="-342900">
              <a:buFont typeface="+mj-lt"/>
              <a:buAutoNum type="arabicPeriod"/>
            </a:pPr>
            <a:endParaRPr lang="en-US" sz="20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i="1" dirty="0"/>
              <a:t>Tasnim Essam</a:t>
            </a:r>
          </a:p>
          <a:p>
            <a:pPr marL="342900" indent="-342900">
              <a:buFont typeface="+mj-lt"/>
              <a:buAutoNum type="arabicPeriod"/>
            </a:pPr>
            <a:endParaRPr lang="en-US" sz="20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i="1" dirty="0"/>
              <a:t>Mohmed Metwally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i="1" dirty="0"/>
              <a:t>Mariam Nagy </a:t>
            </a:r>
          </a:p>
          <a:p>
            <a:pPr marL="342900" indent="-342900">
              <a:buFont typeface="+mj-lt"/>
              <a:buAutoNum type="arabicPeriod"/>
            </a:pPr>
            <a:endParaRPr lang="en-US" sz="20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i="1" dirty="0"/>
              <a:t>Mohamed </a:t>
            </a:r>
            <a:r>
              <a:rPr lang="en-US" sz="2000" b="1" i="1" dirty="0" err="1"/>
              <a:t>AbdAlaal</a:t>
            </a:r>
            <a:r>
              <a:rPr lang="en-US" sz="2000" b="1" i="1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0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i="1" dirty="0" err="1"/>
              <a:t>NourEldeen</a:t>
            </a:r>
            <a:r>
              <a:rPr lang="en-US" sz="2000" b="1" i="1" dirty="0"/>
              <a:t> Ali </a:t>
            </a:r>
          </a:p>
        </p:txBody>
      </p:sp>
    </p:spTree>
    <p:extLst>
      <p:ext uri="{BB962C8B-B14F-4D97-AF65-F5344CB8AC3E}">
        <p14:creationId xmlns:p14="http://schemas.microsoft.com/office/powerpoint/2010/main" val="340223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nk and blue gradient&#10;&#10;Description automatically generated">
            <a:extLst>
              <a:ext uri="{FF2B5EF4-FFF2-40B4-BE49-F238E27FC236}">
                <a16:creationId xmlns:a16="http://schemas.microsoft.com/office/drawing/2014/main" id="{081F128D-919A-8BAC-958D-CEF1E1865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" y="9331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4CEF5A-5C47-97E5-F0E4-85D0EEC3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9220"/>
            <a:ext cx="9144000" cy="2353489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</a:p>
          <a:p>
            <a:endParaRPr lang="en-IN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Product Performance and Supply Chain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09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B14C0-6B42-2667-F314-920466509168}"/>
              </a:ext>
            </a:extLst>
          </p:cNvPr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7E6D6-3E32-06AA-F73A-1A7FA2D0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638182"/>
            <a:ext cx="5708649" cy="55516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54D0013-93AC-E92C-9F1D-F43D4994725A}"/>
              </a:ext>
            </a:extLst>
          </p:cNvPr>
          <p:cNvSpPr txBox="1">
            <a:spLocks/>
          </p:cNvSpPr>
          <p:nvPr/>
        </p:nvSpPr>
        <p:spPr>
          <a:xfrm>
            <a:off x="718457" y="130629"/>
            <a:ext cx="11084767" cy="117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3900" dirty="0"/>
          </a:p>
        </p:txBody>
      </p:sp>
    </p:spTree>
    <p:extLst>
      <p:ext uri="{BB962C8B-B14F-4D97-AF65-F5344CB8AC3E}">
        <p14:creationId xmlns:p14="http://schemas.microsoft.com/office/powerpoint/2010/main" val="288781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2CEEE5-D448-81DC-341D-1FD24F84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1" y="643467"/>
            <a:ext cx="5958357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B6ADCF-50A9-1F35-D4D2-0CE83E13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7138-E085-6471-D14C-3DB245CF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5516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a comprehensive overview of sales performance across key dimensions such as gender, product type, SKU, and location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0E0BA3-33EA-8DA4-26C2-E14605068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17"/>
            <a:ext cx="12192000" cy="6452482"/>
          </a:xfrm>
        </p:spPr>
      </p:pic>
    </p:spTree>
    <p:extLst>
      <p:ext uri="{BB962C8B-B14F-4D97-AF65-F5344CB8AC3E}">
        <p14:creationId xmlns:p14="http://schemas.microsoft.com/office/powerpoint/2010/main" val="84495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0B94-4D80-3555-385D-AF5CF04D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3710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Analyses stock availability, inventory levels, and trends related to order lead time to ensure supply meets demand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1D57D-729E-E031-CDE2-EF938AA76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1"/>
            <a:ext cx="12192000" cy="6484288"/>
          </a:xfrm>
        </p:spPr>
      </p:pic>
    </p:spTree>
    <p:extLst>
      <p:ext uri="{BB962C8B-B14F-4D97-AF65-F5344CB8AC3E}">
        <p14:creationId xmlns:p14="http://schemas.microsoft.com/office/powerpoint/2010/main" val="326673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E1-DC54-A548-094C-54F333F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5272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supply chain efficiency by analysing lead time, transportation modes, supplier performance, and manufacturing quality metrics</a:t>
            </a:r>
            <a:endParaRPr lang="en-IN" sz="4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67ED53-B8F1-ECD3-83F1-15DF3E28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6492239"/>
          </a:xfrm>
        </p:spPr>
      </p:pic>
    </p:spTree>
    <p:extLst>
      <p:ext uri="{BB962C8B-B14F-4D97-AF65-F5344CB8AC3E}">
        <p14:creationId xmlns:p14="http://schemas.microsoft.com/office/powerpoint/2010/main" val="91176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600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Provides a comprehensive overview of sales performance across key dimensions such as gender, product type, SKU, and location</vt:lpstr>
      <vt:lpstr>Analyses stock availability, inventory levels, and trends related to order lead time to ensure supply meets demand</vt:lpstr>
      <vt:lpstr>Evaluates supply chain efficiency by analysing lead time, transportation modes, supplier performance, and manufacturing quality metrics</vt:lpstr>
      <vt:lpstr>Evaluates cost efficiency and quality control metrics to identify opportunities for cost reduction and quality improvements</vt:lpstr>
      <vt:lpstr>Insights:</vt:lpstr>
      <vt:lpstr>Insights: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Tasnim Essam</cp:lastModifiedBy>
  <cp:revision>5</cp:revision>
  <dcterms:created xsi:type="dcterms:W3CDTF">2024-11-28T16:13:28Z</dcterms:created>
  <dcterms:modified xsi:type="dcterms:W3CDTF">2025-05-07T19:19:54Z</dcterms:modified>
</cp:coreProperties>
</file>