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5" r:id="rId4"/>
    <p:sldId id="258" r:id="rId5"/>
    <p:sldId id="260" r:id="rId6"/>
    <p:sldId id="264" r:id="rId7"/>
    <p:sldId id="266" r:id="rId8"/>
    <p:sldId id="267" r:id="rId9"/>
    <p:sldId id="268" r:id="rId10"/>
    <p:sldId id="269" r:id="rId11"/>
    <p:sldId id="270" r:id="rId12"/>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8" d="100"/>
          <a:sy n="68" d="100"/>
        </p:scale>
        <p:origin x="58"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945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870814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75442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461697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745053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4237868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56411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078108"/>
            <a:ext cx="7556421" cy="1417558"/>
          </a:xfrm>
          <a:prstGeom prst="rect">
            <a:avLst/>
          </a:prstGeom>
          <a:noFill/>
          <a:ln/>
        </p:spPr>
        <p:txBody>
          <a:bodyPr wrap="square" lIns="0" tIns="0" rIns="0" bIns="0" rtlCol="0" anchor="t"/>
          <a:lstStyle/>
          <a:p>
            <a:pPr marL="0" indent="0" algn="ctr">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Building an International School Network</a:t>
            </a:r>
            <a:endParaRPr lang="en-US" sz="4450" dirty="0"/>
          </a:p>
        </p:txBody>
      </p:sp>
      <p:sp>
        <p:nvSpPr>
          <p:cNvPr id="4" name="Text 1"/>
          <p:cNvSpPr/>
          <p:nvPr/>
        </p:nvSpPr>
        <p:spPr>
          <a:xfrm>
            <a:off x="1024429" y="3388995"/>
            <a:ext cx="7556421" cy="1913692"/>
          </a:xfrm>
          <a:prstGeom prst="rect">
            <a:avLst/>
          </a:prstGeom>
          <a:noFill/>
          <a:ln/>
        </p:spPr>
        <p:txBody>
          <a:bodyPr wrap="square" lIns="0" tIns="0" rIns="0" bIns="0" rtlCol="0" anchor="t"/>
          <a:lstStyle/>
          <a:p>
            <a:pPr marL="0" indent="0" algn="ctr">
              <a:lnSpc>
                <a:spcPts val="2850"/>
              </a:lnSpc>
              <a:buNone/>
            </a:pPr>
            <a:r>
              <a:rPr lang="en-US" sz="3600" b="1" kern="0" spc="-36" dirty="0">
                <a:solidFill>
                  <a:srgbClr val="E5E0DF"/>
                </a:solidFill>
                <a:latin typeface="Inter" pitchFamily="34" charset="0"/>
                <a:ea typeface="Inter" pitchFamily="34" charset="-122"/>
                <a:cs typeface="Inter" pitchFamily="34" charset="-120"/>
              </a:rPr>
              <a:t>Presented by</a:t>
            </a:r>
            <a:r>
              <a:rPr lang="en-US" sz="3600" kern="0" spc="-36" dirty="0">
                <a:solidFill>
                  <a:srgbClr val="E5E0DF"/>
                </a:solidFill>
                <a:latin typeface="Inter" pitchFamily="34" charset="0"/>
                <a:ea typeface="Inter" pitchFamily="34" charset="-122"/>
                <a:cs typeface="Inter" pitchFamily="34" charset="-120"/>
              </a:rPr>
              <a:t>: </a:t>
            </a:r>
            <a:r>
              <a:rPr lang="en-US" sz="1750" kern="0" spc="-36" dirty="0" smtClean="0">
                <a:solidFill>
                  <a:srgbClr val="E5E0DF"/>
                </a:solidFill>
                <a:latin typeface="Inter" pitchFamily="34" charset="0"/>
                <a:ea typeface="Inter" pitchFamily="34" charset="-122"/>
                <a:cs typeface="Inter" pitchFamily="34" charset="-120"/>
              </a:rPr>
              <a:t/>
            </a:r>
            <a:br>
              <a:rPr lang="en-US" sz="1750" kern="0" spc="-36" dirty="0" smtClean="0">
                <a:solidFill>
                  <a:srgbClr val="E5E0DF"/>
                </a:solidFill>
                <a:latin typeface="Inter" pitchFamily="34" charset="0"/>
                <a:ea typeface="Inter" pitchFamily="34" charset="-122"/>
                <a:cs typeface="Inter" pitchFamily="34" charset="-120"/>
              </a:rPr>
            </a:br>
            <a:r>
              <a:rPr lang="en-US" sz="2000" kern="0" spc="-36" dirty="0" smtClean="0">
                <a:solidFill>
                  <a:srgbClr val="E5E0DF"/>
                </a:solidFill>
                <a:latin typeface="Inter" pitchFamily="34" charset="0"/>
                <a:ea typeface="Inter" pitchFamily="34" charset="-122"/>
                <a:cs typeface="Inter" pitchFamily="34" charset="-120"/>
              </a:rPr>
              <a:t>Saif Mohamed</a:t>
            </a:r>
            <a:br>
              <a:rPr lang="en-US" sz="2000" kern="0" spc="-36" dirty="0" smtClean="0">
                <a:solidFill>
                  <a:srgbClr val="E5E0DF"/>
                </a:solidFill>
                <a:latin typeface="Inter" pitchFamily="34" charset="0"/>
                <a:ea typeface="Inter" pitchFamily="34" charset="-122"/>
                <a:cs typeface="Inter" pitchFamily="34" charset="-120"/>
              </a:rPr>
            </a:br>
            <a:r>
              <a:rPr lang="en-US" sz="2000" kern="0" spc="-36" dirty="0" err="1" smtClean="0">
                <a:solidFill>
                  <a:srgbClr val="E5E0DF"/>
                </a:solidFill>
                <a:latin typeface="Inter" pitchFamily="34" charset="0"/>
                <a:ea typeface="Inter" pitchFamily="34" charset="-122"/>
                <a:cs typeface="Inter" pitchFamily="34" charset="-120"/>
              </a:rPr>
              <a:t>Amera</a:t>
            </a:r>
            <a:r>
              <a:rPr lang="en-US" sz="2000" kern="0" spc="-36" dirty="0" smtClean="0">
                <a:solidFill>
                  <a:srgbClr val="E5E0DF"/>
                </a:solidFill>
                <a:latin typeface="Inter" pitchFamily="34" charset="0"/>
                <a:ea typeface="Inter" pitchFamily="34" charset="-122"/>
                <a:cs typeface="Inter" pitchFamily="34" charset="-120"/>
              </a:rPr>
              <a:t> </a:t>
            </a:r>
            <a:r>
              <a:rPr lang="en-US" sz="2000" kern="0" spc="-36" dirty="0" err="1" smtClean="0">
                <a:solidFill>
                  <a:srgbClr val="E5E0DF"/>
                </a:solidFill>
                <a:latin typeface="Inter" pitchFamily="34" charset="0"/>
                <a:ea typeface="Inter" pitchFamily="34" charset="-122"/>
                <a:cs typeface="Inter" pitchFamily="34" charset="-120"/>
              </a:rPr>
              <a:t>Sameh</a:t>
            </a:r>
            <a:r>
              <a:rPr lang="en-US" sz="2000" kern="0" spc="-36" dirty="0" smtClean="0">
                <a:solidFill>
                  <a:srgbClr val="E5E0DF"/>
                </a:solidFill>
                <a:latin typeface="Inter" pitchFamily="34" charset="0"/>
                <a:ea typeface="Inter" pitchFamily="34" charset="-122"/>
                <a:cs typeface="Inter" pitchFamily="34" charset="-120"/>
              </a:rPr>
              <a:t/>
            </a:r>
            <a:br>
              <a:rPr lang="en-US" sz="2000" kern="0" spc="-36" dirty="0" smtClean="0">
                <a:solidFill>
                  <a:srgbClr val="E5E0DF"/>
                </a:solidFill>
                <a:latin typeface="Inter" pitchFamily="34" charset="0"/>
                <a:ea typeface="Inter" pitchFamily="34" charset="-122"/>
                <a:cs typeface="Inter" pitchFamily="34" charset="-120"/>
              </a:rPr>
            </a:br>
            <a:r>
              <a:rPr lang="en-US" sz="2000" kern="0" spc="-36" dirty="0" smtClean="0">
                <a:solidFill>
                  <a:srgbClr val="E5E0DF"/>
                </a:solidFill>
                <a:latin typeface="Inter" pitchFamily="34" charset="0"/>
                <a:ea typeface="Inter" pitchFamily="34" charset="-122"/>
                <a:cs typeface="Inter" pitchFamily="34" charset="-120"/>
              </a:rPr>
              <a:t> </a:t>
            </a:r>
            <a:r>
              <a:rPr lang="en-US" sz="2000" kern="0" spc="-36" dirty="0">
                <a:solidFill>
                  <a:srgbClr val="E5E0DF"/>
                </a:solidFill>
                <a:latin typeface="Inter" pitchFamily="34" charset="0"/>
                <a:ea typeface="Inter" pitchFamily="34" charset="-122"/>
                <a:cs typeface="Inter" pitchFamily="34" charset="-120"/>
              </a:rPr>
              <a:t>Ahmed </a:t>
            </a:r>
            <a:r>
              <a:rPr lang="en-US" sz="2000" kern="0" spc="-36" dirty="0" smtClean="0">
                <a:solidFill>
                  <a:srgbClr val="E5E0DF"/>
                </a:solidFill>
                <a:latin typeface="Inter" pitchFamily="34" charset="0"/>
                <a:ea typeface="Inter" pitchFamily="34" charset="-122"/>
                <a:cs typeface="Inter" pitchFamily="34" charset="-120"/>
              </a:rPr>
              <a:t>Yasser</a:t>
            </a:r>
            <a:br>
              <a:rPr lang="en-US" sz="2000" kern="0" spc="-36" dirty="0" smtClean="0">
                <a:solidFill>
                  <a:srgbClr val="E5E0DF"/>
                </a:solidFill>
                <a:latin typeface="Inter" pitchFamily="34" charset="0"/>
                <a:ea typeface="Inter" pitchFamily="34" charset="-122"/>
                <a:cs typeface="Inter" pitchFamily="34" charset="-120"/>
              </a:rPr>
            </a:br>
            <a:r>
              <a:rPr lang="en-US" sz="2000" kern="0" spc="-36" dirty="0" smtClean="0">
                <a:solidFill>
                  <a:srgbClr val="E5E0DF"/>
                </a:solidFill>
                <a:latin typeface="Inter" pitchFamily="34" charset="0"/>
                <a:ea typeface="Inter" pitchFamily="34" charset="-122"/>
                <a:cs typeface="Inter" pitchFamily="34" charset="-120"/>
              </a:rPr>
              <a:t> </a:t>
            </a:r>
            <a:r>
              <a:rPr lang="en-US" sz="2000" kern="0" spc="-36" dirty="0">
                <a:solidFill>
                  <a:srgbClr val="E5E0DF"/>
                </a:solidFill>
                <a:latin typeface="Inter" pitchFamily="34" charset="0"/>
                <a:ea typeface="Inter" pitchFamily="34" charset="-122"/>
                <a:cs typeface="Inter" pitchFamily="34" charset="-120"/>
              </a:rPr>
              <a:t>Nour Ammar</a:t>
            </a:r>
            <a:endParaRPr lang="en-US" sz="1750" dirty="0"/>
          </a:p>
        </p:txBody>
      </p:sp>
      <p:sp>
        <p:nvSpPr>
          <p:cNvPr id="5" name="Text 2"/>
          <p:cNvSpPr/>
          <p:nvPr/>
        </p:nvSpPr>
        <p:spPr>
          <a:xfrm>
            <a:off x="1024429" y="6014564"/>
            <a:ext cx="7556421" cy="362903"/>
          </a:xfrm>
          <a:prstGeom prst="rect">
            <a:avLst/>
          </a:prstGeom>
          <a:noFill/>
          <a:ln/>
        </p:spPr>
        <p:txBody>
          <a:bodyPr wrap="none" lIns="0" tIns="0" rIns="0" bIns="0" rtlCol="0" anchor="t"/>
          <a:lstStyle/>
          <a:p>
            <a:pPr marL="0" indent="0" algn="ctr">
              <a:lnSpc>
                <a:spcPts val="2850"/>
              </a:lnSpc>
              <a:buNone/>
            </a:pPr>
            <a:r>
              <a:rPr lang="en-US" sz="2400" b="1" kern="0" spc="-36" dirty="0" smtClean="0">
                <a:solidFill>
                  <a:srgbClr val="E5E0DF"/>
                </a:solidFill>
                <a:latin typeface="Inter" pitchFamily="34" charset="0"/>
                <a:ea typeface="Inter" pitchFamily="34" charset="-122"/>
                <a:cs typeface="Inter" pitchFamily="34" charset="-120"/>
              </a:rPr>
              <a:t>Represented </a:t>
            </a:r>
            <a:r>
              <a:rPr lang="en-US" sz="2400" b="1" kern="0" spc="-36" dirty="0">
                <a:solidFill>
                  <a:srgbClr val="E5E0DF"/>
                </a:solidFill>
                <a:latin typeface="Inter" pitchFamily="34" charset="0"/>
                <a:ea typeface="Inter" pitchFamily="34" charset="-122"/>
                <a:cs typeface="Inter" pitchFamily="34" charset="-120"/>
              </a:rPr>
              <a:t>to</a:t>
            </a:r>
            <a:r>
              <a:rPr lang="en-US" sz="2400" kern="0" spc="-36" dirty="0">
                <a:solidFill>
                  <a:srgbClr val="E5E0DF"/>
                </a:solidFill>
                <a:latin typeface="Inter" pitchFamily="34" charset="0"/>
                <a:ea typeface="Inter" pitchFamily="34" charset="-122"/>
                <a:cs typeface="Inter" pitchFamily="34" charset="-120"/>
              </a:rPr>
              <a:t>: Eng. Wael Samir</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49143" y="2441860"/>
            <a:ext cx="13416894" cy="7505028"/>
          </a:xfrm>
          <a:prstGeom prst="rect">
            <a:avLst/>
          </a:prstGeom>
          <a:noFill/>
          <a:ln/>
        </p:spPr>
        <p:txBody>
          <a:bodyPr wrap="square" lIns="0" tIns="0" rIns="0" bIns="0" rtlCol="0" anchor="t"/>
          <a:lstStyle/>
          <a:p>
            <a:pPr>
              <a:lnSpc>
                <a:spcPts val="4450"/>
              </a:lnSpc>
            </a:pPr>
            <a:r>
              <a:rPr lang="en-US" sz="2400" b="1" dirty="0" smtClean="0">
                <a:solidFill>
                  <a:schemeClr val="bg1"/>
                </a:solidFill>
              </a:rPr>
              <a:t>Troubleshooting:</a:t>
            </a:r>
            <a:r>
              <a:rPr lang="en-US" sz="2000" dirty="0" smtClean="0">
                <a:solidFill>
                  <a:schemeClr val="bg1"/>
                </a:solidFill>
              </a:rPr>
              <a:t/>
            </a:r>
            <a:br>
              <a:rPr lang="en-US" sz="2000" dirty="0" smtClean="0">
                <a:solidFill>
                  <a:schemeClr val="bg1"/>
                </a:solidFill>
              </a:rPr>
            </a:br>
            <a:r>
              <a:rPr lang="en-US" sz="2000" b="1" dirty="0" smtClean="0">
                <a:solidFill>
                  <a:schemeClr val="bg1"/>
                </a:solidFill>
              </a:rPr>
              <a:t>Tools</a:t>
            </a:r>
            <a:r>
              <a:rPr lang="en-US" sz="2000" b="1" dirty="0">
                <a:solidFill>
                  <a:schemeClr val="bg1"/>
                </a:solidFill>
              </a:rPr>
              <a:t>: </a:t>
            </a:r>
            <a:r>
              <a:rPr lang="en-US" sz="2000" dirty="0" smtClean="0">
                <a:solidFill>
                  <a:schemeClr val="bg1"/>
                </a:solidFill>
              </a:rPr>
              <a:t>Ping, </a:t>
            </a:r>
            <a:r>
              <a:rPr lang="en-US" sz="2000" dirty="0">
                <a:solidFill>
                  <a:schemeClr val="bg1"/>
                </a:solidFill>
              </a:rPr>
              <a:t>and packet capture (e.g., </a:t>
            </a:r>
            <a:r>
              <a:rPr lang="en-US" sz="2000" dirty="0" err="1">
                <a:solidFill>
                  <a:schemeClr val="bg1"/>
                </a:solidFill>
              </a:rPr>
              <a:t>Wireshark</a:t>
            </a:r>
            <a:r>
              <a:rPr lang="en-US" sz="2000" dirty="0">
                <a:solidFill>
                  <a:schemeClr val="bg1"/>
                </a:solidFill>
              </a:rPr>
              <a:t>) to diagnose and resolve connectivity issues</a:t>
            </a:r>
            <a:r>
              <a:rPr lang="en-US" sz="2000" dirty="0" smtClean="0">
                <a:solidFill>
                  <a:schemeClr val="bg1"/>
                </a:solidFill>
              </a:rPr>
              <a:t>.</a:t>
            </a:r>
            <a:br>
              <a:rPr lang="en-US" sz="2000" dirty="0" smtClean="0">
                <a:solidFill>
                  <a:schemeClr val="bg1"/>
                </a:solidFill>
              </a:rPr>
            </a:br>
            <a:r>
              <a:rPr lang="en-US" sz="2000" b="1" dirty="0" smtClean="0">
                <a:solidFill>
                  <a:schemeClr val="bg1"/>
                </a:solidFill>
              </a:rPr>
              <a:t>Common </a:t>
            </a:r>
            <a:r>
              <a:rPr lang="en-US" sz="2000" b="1" dirty="0">
                <a:solidFill>
                  <a:schemeClr val="bg1"/>
                </a:solidFill>
              </a:rPr>
              <a:t>Issues: </a:t>
            </a:r>
            <a:r>
              <a:rPr lang="en-US" sz="2000" dirty="0">
                <a:solidFill>
                  <a:schemeClr val="bg1"/>
                </a:solidFill>
              </a:rPr>
              <a:t>Handle IP conflicts, slow performance, and connectivity drops</a:t>
            </a:r>
            <a:r>
              <a:rPr lang="en-US" sz="2000" dirty="0" smtClean="0">
                <a:solidFill>
                  <a:schemeClr val="bg1"/>
                </a:solidFill>
              </a:rPr>
              <a:t>.</a:t>
            </a:r>
            <a:br>
              <a:rPr lang="en-US" sz="2000" dirty="0" smtClean="0">
                <a:solidFill>
                  <a:schemeClr val="bg1"/>
                </a:solidFill>
              </a:rPr>
            </a:br>
            <a:r>
              <a:rPr lang="en-US" sz="2400" b="1" dirty="0" smtClean="0">
                <a:solidFill>
                  <a:schemeClr val="bg1"/>
                </a:solidFill>
              </a:rPr>
              <a:t>Documentation:</a:t>
            </a:r>
            <a:r>
              <a:rPr lang="en-US" sz="2000" b="1" dirty="0" smtClean="0">
                <a:solidFill>
                  <a:schemeClr val="bg1"/>
                </a:solidFill>
              </a:rPr>
              <a:t/>
            </a:r>
            <a:br>
              <a:rPr lang="en-US" sz="2000" b="1" dirty="0" smtClean="0">
                <a:solidFill>
                  <a:schemeClr val="bg1"/>
                </a:solidFill>
              </a:rPr>
            </a:br>
            <a:r>
              <a:rPr lang="en-US" sz="2000" b="1" dirty="0" smtClean="0">
                <a:solidFill>
                  <a:schemeClr val="bg1"/>
                </a:solidFill>
              </a:rPr>
              <a:t>Network </a:t>
            </a:r>
            <a:r>
              <a:rPr lang="en-US" sz="2000" b="1" dirty="0">
                <a:solidFill>
                  <a:schemeClr val="bg1"/>
                </a:solidFill>
              </a:rPr>
              <a:t>Diagrams: </a:t>
            </a:r>
            <a:r>
              <a:rPr lang="en-US" sz="2000" dirty="0">
                <a:solidFill>
                  <a:schemeClr val="bg1"/>
                </a:solidFill>
              </a:rPr>
              <a:t>Detailed diagrams showing IP allocations, VLAN configurations, and device connections</a:t>
            </a:r>
            <a:r>
              <a:rPr lang="en-US" sz="2000" dirty="0" smtClean="0">
                <a:solidFill>
                  <a:schemeClr val="bg1"/>
                </a:solidFill>
              </a:rPr>
              <a:t>.</a:t>
            </a:r>
            <a:br>
              <a:rPr lang="en-US" sz="2000" dirty="0" smtClean="0">
                <a:solidFill>
                  <a:schemeClr val="bg1"/>
                </a:solidFill>
              </a:rPr>
            </a:br>
            <a:r>
              <a:rPr lang="en-US" sz="2000" b="1" dirty="0" smtClean="0">
                <a:solidFill>
                  <a:schemeClr val="bg1"/>
                </a:solidFill>
              </a:rPr>
              <a:t>Troubleshooting </a:t>
            </a:r>
            <a:r>
              <a:rPr lang="en-US" sz="2000" b="1" dirty="0">
                <a:solidFill>
                  <a:schemeClr val="bg1"/>
                </a:solidFill>
              </a:rPr>
              <a:t>Guide: </a:t>
            </a:r>
            <a:r>
              <a:rPr lang="en-US" sz="2000" dirty="0">
                <a:solidFill>
                  <a:schemeClr val="bg1"/>
                </a:solidFill>
              </a:rPr>
              <a:t>Documenting procedures to address common issues </a:t>
            </a:r>
            <a:r>
              <a:rPr lang="en-US" sz="2000" dirty="0" err="1">
                <a:solidFill>
                  <a:schemeClr val="bg1"/>
                </a:solidFill>
              </a:rPr>
              <a:t>quickly.Configuration</a:t>
            </a:r>
            <a:r>
              <a:rPr lang="en-US" sz="2000" dirty="0">
                <a:solidFill>
                  <a:schemeClr val="bg1"/>
                </a:solidFill>
              </a:rPr>
              <a:t> </a:t>
            </a:r>
            <a:r>
              <a:rPr lang="en-US" sz="2000" dirty="0" smtClean="0">
                <a:solidFill>
                  <a:schemeClr val="bg1"/>
                </a:solidFill>
              </a:rPr>
              <a:t/>
            </a:r>
            <a:br>
              <a:rPr lang="en-US" sz="2000" dirty="0" smtClean="0">
                <a:solidFill>
                  <a:schemeClr val="bg1"/>
                </a:solidFill>
              </a:rPr>
            </a:br>
            <a:r>
              <a:rPr lang="en-US" sz="2000" b="1" dirty="0" smtClean="0">
                <a:solidFill>
                  <a:schemeClr val="bg1"/>
                </a:solidFill>
              </a:rPr>
              <a:t>Backup</a:t>
            </a:r>
            <a:r>
              <a:rPr lang="en-US" sz="2000" b="1" dirty="0">
                <a:solidFill>
                  <a:schemeClr val="bg1"/>
                </a:solidFill>
              </a:rPr>
              <a:t>: </a:t>
            </a:r>
            <a:r>
              <a:rPr lang="en-US" sz="2000" dirty="0">
                <a:solidFill>
                  <a:schemeClr val="bg1"/>
                </a:solidFill>
              </a:rPr>
              <a:t>Backup all router, switch, DHCP, DNS, and </a:t>
            </a:r>
            <a:r>
              <a:rPr lang="en-US" sz="2000" dirty="0" smtClean="0">
                <a:solidFill>
                  <a:schemeClr val="bg1"/>
                </a:solidFill>
              </a:rPr>
              <a:t>ACLs </a:t>
            </a:r>
            <a:r>
              <a:rPr lang="en-US" sz="2000" dirty="0">
                <a:solidFill>
                  <a:schemeClr val="bg1"/>
                </a:solidFill>
              </a:rPr>
              <a:t>settings for easy recovery.</a:t>
            </a:r>
            <a:endParaRPr lang="en-US" dirty="0">
              <a:solidFill>
                <a:schemeClr val="bg1"/>
              </a:solidFill>
            </a:endParaRPr>
          </a:p>
        </p:txBody>
      </p:sp>
      <p:sp>
        <p:nvSpPr>
          <p:cNvPr id="4" name="TextBox 3"/>
          <p:cNvSpPr txBox="1"/>
          <p:nvPr/>
        </p:nvSpPr>
        <p:spPr>
          <a:xfrm>
            <a:off x="263853" y="613060"/>
            <a:ext cx="5724352" cy="646331"/>
          </a:xfrm>
          <a:prstGeom prst="rect">
            <a:avLst/>
          </a:prstGeom>
          <a:noFill/>
        </p:spPr>
        <p:txBody>
          <a:bodyPr wrap="square" rtlCol="0">
            <a:spAutoFit/>
          </a:bodyPr>
          <a:lstStyle/>
          <a:p>
            <a:r>
              <a:rPr lang="en-US" sz="3600" b="1" kern="0" spc="-107" dirty="0" smtClean="0">
                <a:solidFill>
                  <a:srgbClr val="FFFFFF"/>
                </a:solidFill>
                <a:latin typeface="Inter Bold" pitchFamily="34" charset="0"/>
                <a:ea typeface="Inter Bold" pitchFamily="34" charset="-122"/>
                <a:cs typeface="Inter Bold" pitchFamily="34" charset="-120"/>
              </a:rPr>
              <a:t>Network Management </a:t>
            </a:r>
            <a:endParaRPr lang="en-US" sz="3600" dirty="0"/>
          </a:p>
        </p:txBody>
      </p:sp>
    </p:spTree>
    <p:extLst>
      <p:ext uri="{BB962C8B-B14F-4D97-AF65-F5344CB8AC3E}">
        <p14:creationId xmlns:p14="http://schemas.microsoft.com/office/powerpoint/2010/main" val="4078159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49143" y="1627821"/>
            <a:ext cx="13416894" cy="7505028"/>
          </a:xfrm>
          <a:prstGeom prst="rect">
            <a:avLst/>
          </a:prstGeom>
          <a:noFill/>
          <a:ln/>
        </p:spPr>
        <p:txBody>
          <a:bodyPr wrap="square" lIns="0" tIns="0" rIns="0" bIns="0" rtlCol="0" anchor="t"/>
          <a:lstStyle/>
          <a:p>
            <a:pPr>
              <a:lnSpc>
                <a:spcPts val="4450"/>
              </a:lnSpc>
            </a:pPr>
            <a:r>
              <a:rPr lang="en-US" sz="2400" b="1" dirty="0" smtClean="0">
                <a:solidFill>
                  <a:schemeClr val="bg1"/>
                </a:solidFill>
              </a:rPr>
              <a:t>Scalable </a:t>
            </a:r>
            <a:r>
              <a:rPr lang="en-US" sz="2400" b="1" dirty="0">
                <a:solidFill>
                  <a:schemeClr val="bg1"/>
                </a:solidFill>
              </a:rPr>
              <a:t>and Secure Network: </a:t>
            </a:r>
            <a:r>
              <a:rPr lang="en-US" sz="2400" dirty="0">
                <a:solidFill>
                  <a:schemeClr val="bg1"/>
                </a:solidFill>
              </a:rPr>
              <a:t>The project provides a reliable and future-proof infrastructure that supports seamless communication across all departments and buildings</a:t>
            </a:r>
            <a:r>
              <a:rPr lang="en-US" sz="2400" dirty="0" smtClean="0">
                <a:solidFill>
                  <a:schemeClr val="bg1"/>
                </a:solidFill>
              </a:rPr>
              <a:t>.</a:t>
            </a:r>
            <a:br>
              <a:rPr lang="en-US" sz="2400" dirty="0" smtClean="0">
                <a:solidFill>
                  <a:schemeClr val="bg1"/>
                </a:solidFill>
              </a:rPr>
            </a:br>
            <a:r>
              <a:rPr lang="en-US" sz="2400" b="1" dirty="0" smtClean="0">
                <a:solidFill>
                  <a:schemeClr val="bg1"/>
                </a:solidFill>
              </a:rPr>
              <a:t>Efficient </a:t>
            </a:r>
            <a:r>
              <a:rPr lang="en-US" sz="2400" b="1" dirty="0">
                <a:solidFill>
                  <a:schemeClr val="bg1"/>
                </a:solidFill>
              </a:rPr>
              <a:t>Network Segmentation: </a:t>
            </a:r>
            <a:r>
              <a:rPr lang="en-US" sz="2400" dirty="0">
                <a:solidFill>
                  <a:schemeClr val="bg1"/>
                </a:solidFill>
              </a:rPr>
              <a:t>VLANs and ACLs ensure data privacy and secure inter-department communication</a:t>
            </a:r>
            <a:r>
              <a:rPr lang="en-US" sz="2400" dirty="0" smtClean="0">
                <a:solidFill>
                  <a:schemeClr val="bg1"/>
                </a:solidFill>
              </a:rPr>
              <a:t>.</a:t>
            </a:r>
            <a:br>
              <a:rPr lang="en-US" sz="2400" dirty="0" smtClean="0">
                <a:solidFill>
                  <a:schemeClr val="bg1"/>
                </a:solidFill>
              </a:rPr>
            </a:br>
            <a:r>
              <a:rPr lang="en-US" sz="2400" b="1" dirty="0" smtClean="0">
                <a:solidFill>
                  <a:schemeClr val="bg1"/>
                </a:solidFill>
              </a:rPr>
              <a:t>Future-Proof </a:t>
            </a:r>
            <a:r>
              <a:rPr lang="en-US" sz="2400" b="1" dirty="0">
                <a:solidFill>
                  <a:schemeClr val="bg1"/>
                </a:solidFill>
              </a:rPr>
              <a:t>Design: </a:t>
            </a:r>
            <a:r>
              <a:rPr lang="en-US" sz="2400" dirty="0">
                <a:solidFill>
                  <a:schemeClr val="bg1"/>
                </a:solidFill>
              </a:rPr>
              <a:t>The network is designed for future expansions and upgrades, with high-speed connectivity and flexible infrastructure</a:t>
            </a:r>
            <a:r>
              <a:rPr lang="en-US" sz="2400" dirty="0" smtClean="0">
                <a:solidFill>
                  <a:schemeClr val="bg1"/>
                </a:solidFill>
              </a:rPr>
              <a:t>.</a:t>
            </a:r>
            <a:br>
              <a:rPr lang="en-US" sz="2400" dirty="0" smtClean="0">
                <a:solidFill>
                  <a:schemeClr val="bg1"/>
                </a:solidFill>
              </a:rPr>
            </a:br>
            <a:r>
              <a:rPr lang="en-US" sz="2400" b="1" dirty="0" smtClean="0">
                <a:solidFill>
                  <a:schemeClr val="bg1"/>
                </a:solidFill>
              </a:rPr>
              <a:t>Robust </a:t>
            </a:r>
            <a:r>
              <a:rPr lang="en-US" sz="2400" b="1" dirty="0">
                <a:solidFill>
                  <a:schemeClr val="bg1"/>
                </a:solidFill>
              </a:rPr>
              <a:t>Security: </a:t>
            </a:r>
            <a:r>
              <a:rPr lang="en-US" sz="2400" dirty="0">
                <a:solidFill>
                  <a:schemeClr val="bg1"/>
                </a:solidFill>
              </a:rPr>
              <a:t>Strong security measures like </a:t>
            </a:r>
            <a:r>
              <a:rPr lang="en-US" sz="2400" dirty="0" smtClean="0">
                <a:solidFill>
                  <a:schemeClr val="bg1"/>
                </a:solidFill>
              </a:rPr>
              <a:t>ACLs, and firewall. </a:t>
            </a:r>
            <a:br>
              <a:rPr lang="en-US" sz="2400" dirty="0" smtClean="0">
                <a:solidFill>
                  <a:schemeClr val="bg1"/>
                </a:solidFill>
              </a:rPr>
            </a:br>
            <a:r>
              <a:rPr lang="en-US" sz="2400" b="1" dirty="0" smtClean="0">
                <a:solidFill>
                  <a:schemeClr val="bg1"/>
                </a:solidFill>
              </a:rPr>
              <a:t>Ready </a:t>
            </a:r>
            <a:r>
              <a:rPr lang="en-US" sz="2400" b="1" dirty="0">
                <a:solidFill>
                  <a:schemeClr val="bg1"/>
                </a:solidFill>
              </a:rPr>
              <a:t>for Growth: </a:t>
            </a:r>
            <a:r>
              <a:rPr lang="en-US" sz="2400" dirty="0">
                <a:solidFill>
                  <a:schemeClr val="bg1"/>
                </a:solidFill>
              </a:rPr>
              <a:t>This network not only meets current needs but is also adaptable for future advancements in technology and educational requirements.</a:t>
            </a:r>
            <a:endParaRPr lang="en-US" dirty="0">
              <a:solidFill>
                <a:schemeClr val="bg1"/>
              </a:solidFill>
            </a:endParaRPr>
          </a:p>
        </p:txBody>
      </p:sp>
      <p:sp>
        <p:nvSpPr>
          <p:cNvPr id="4" name="TextBox 3"/>
          <p:cNvSpPr txBox="1"/>
          <p:nvPr/>
        </p:nvSpPr>
        <p:spPr>
          <a:xfrm>
            <a:off x="353063" y="713421"/>
            <a:ext cx="5724352" cy="646331"/>
          </a:xfrm>
          <a:prstGeom prst="rect">
            <a:avLst/>
          </a:prstGeom>
          <a:noFill/>
        </p:spPr>
        <p:txBody>
          <a:bodyPr wrap="square" rtlCol="0">
            <a:spAutoFit/>
          </a:bodyPr>
          <a:lstStyle/>
          <a:p>
            <a:r>
              <a:rPr lang="en-US" sz="3600" b="1" dirty="0">
                <a:solidFill>
                  <a:schemeClr val="bg1"/>
                </a:solidFill>
              </a:rPr>
              <a:t>Conclusion</a:t>
            </a:r>
            <a:endParaRPr lang="en-US" sz="3600" dirty="0"/>
          </a:p>
        </p:txBody>
      </p:sp>
    </p:spTree>
    <p:extLst>
      <p:ext uri="{BB962C8B-B14F-4D97-AF65-F5344CB8AC3E}">
        <p14:creationId xmlns:p14="http://schemas.microsoft.com/office/powerpoint/2010/main" val="706324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846898"/>
            <a:ext cx="13042821" cy="5904720"/>
          </a:xfrm>
          <a:prstGeom prst="rect">
            <a:avLst/>
          </a:prstGeom>
          <a:noFill/>
          <a:ln/>
        </p:spPr>
        <p:txBody>
          <a:bodyPr wrap="square" lIns="0" tIns="0" rIns="0" bIns="0" rtlCol="0" anchor="t"/>
          <a:lstStyle/>
          <a:p>
            <a:pPr>
              <a:lnSpc>
                <a:spcPts val="4450"/>
              </a:lnSpc>
            </a:pPr>
            <a:r>
              <a:rPr lang="en-US" sz="2400" b="1" dirty="0" smtClean="0">
                <a:solidFill>
                  <a:schemeClr val="bg1"/>
                </a:solidFill>
              </a:rPr>
              <a:t>The international school consists of two branches located a distance apart. The main branch houses three buildings</a:t>
            </a:r>
            <a:r>
              <a:rPr lang="en-US" sz="2400" dirty="0" smtClean="0">
                <a:solidFill>
                  <a:schemeClr val="bg1"/>
                </a:solidFill>
              </a:rPr>
              <a:t>:</a:t>
            </a:r>
          </a:p>
          <a:p>
            <a:pPr>
              <a:lnSpc>
                <a:spcPts val="4450"/>
              </a:lnSpc>
            </a:pPr>
            <a:r>
              <a:rPr lang="en-US" sz="2400" b="1" dirty="0" smtClean="0">
                <a:solidFill>
                  <a:schemeClr val="bg1"/>
                </a:solidFill>
              </a:rPr>
              <a:t>Building A: </a:t>
            </a:r>
            <a:r>
              <a:rPr lang="en-US" sz="2400" dirty="0" smtClean="0">
                <a:solidFill>
                  <a:schemeClr val="bg1"/>
                </a:solidFill>
              </a:rPr>
              <a:t>Administrative departments (management, admin, finance, student affairs)</a:t>
            </a:r>
          </a:p>
          <a:p>
            <a:pPr>
              <a:lnSpc>
                <a:spcPts val="4450"/>
              </a:lnSpc>
            </a:pPr>
            <a:r>
              <a:rPr lang="en-US" sz="2400" b="1" dirty="0" smtClean="0">
                <a:solidFill>
                  <a:schemeClr val="bg1"/>
                </a:solidFill>
              </a:rPr>
              <a:t>Building B: </a:t>
            </a:r>
            <a:r>
              <a:rPr lang="en-US" sz="2400" dirty="0" smtClean="0">
                <a:solidFill>
                  <a:schemeClr val="bg1"/>
                </a:solidFill>
              </a:rPr>
              <a:t>IT department and labs</a:t>
            </a:r>
          </a:p>
          <a:p>
            <a:pPr>
              <a:lnSpc>
                <a:spcPts val="4450"/>
              </a:lnSpc>
            </a:pPr>
            <a:r>
              <a:rPr lang="en-US" sz="2400" b="1" dirty="0" smtClean="0">
                <a:solidFill>
                  <a:schemeClr val="bg1"/>
                </a:solidFill>
              </a:rPr>
              <a:t>Building C: </a:t>
            </a:r>
            <a:r>
              <a:rPr lang="en-US" sz="2400" dirty="0" smtClean="0">
                <a:solidFill>
                  <a:schemeClr val="bg1"/>
                </a:solidFill>
              </a:rPr>
              <a:t>Middle school and high school </a:t>
            </a:r>
          </a:p>
          <a:p>
            <a:pPr>
              <a:lnSpc>
                <a:spcPts val="4450"/>
              </a:lnSpc>
            </a:pPr>
            <a:r>
              <a:rPr lang="en-US" sz="2400" b="1" dirty="0" smtClean="0">
                <a:solidFill>
                  <a:schemeClr val="bg1"/>
                </a:solidFill>
              </a:rPr>
              <a:t>The smaller branch hosts:</a:t>
            </a:r>
          </a:p>
          <a:p>
            <a:pPr>
              <a:lnSpc>
                <a:spcPts val="4450"/>
              </a:lnSpc>
            </a:pPr>
            <a:r>
              <a:rPr lang="en-US" sz="2400" b="1" dirty="0" smtClean="0">
                <a:solidFill>
                  <a:schemeClr val="bg1"/>
                </a:solidFill>
              </a:rPr>
              <a:t>Building D: </a:t>
            </a:r>
            <a:r>
              <a:rPr lang="en-US" sz="2400" dirty="0" smtClean="0">
                <a:solidFill>
                  <a:schemeClr val="bg1"/>
                </a:solidFill>
              </a:rPr>
              <a:t>Primary school and kindergarten</a:t>
            </a:r>
          </a:p>
          <a:p>
            <a:pPr>
              <a:lnSpc>
                <a:spcPts val="4450"/>
              </a:lnSpc>
            </a:pPr>
            <a:r>
              <a:rPr lang="en-US" sz="2400" b="1" dirty="0">
                <a:solidFill>
                  <a:schemeClr val="bg1"/>
                </a:solidFill>
              </a:rPr>
              <a:t>Cloud Section: </a:t>
            </a:r>
            <a:r>
              <a:rPr lang="en-US" sz="2400" dirty="0" smtClean="0">
                <a:solidFill>
                  <a:schemeClr val="bg1"/>
                </a:solidFill>
              </a:rPr>
              <a:t>ensures that the school network can securely access external cloud services such as email. Through the use of routers and subnets, the cloud section isolates internal traffic from external services, enhancing both security and network performance.</a:t>
            </a:r>
            <a:endParaRPr lang="en-US" sz="2400" dirty="0">
              <a:solidFill>
                <a:schemeClr val="bg1"/>
              </a:solidFill>
            </a:endParaRPr>
          </a:p>
        </p:txBody>
      </p:sp>
      <p:sp>
        <p:nvSpPr>
          <p:cNvPr id="4" name="TextBox 3"/>
          <p:cNvSpPr txBox="1"/>
          <p:nvPr/>
        </p:nvSpPr>
        <p:spPr>
          <a:xfrm>
            <a:off x="704582" y="976745"/>
            <a:ext cx="5029200" cy="646331"/>
          </a:xfrm>
          <a:prstGeom prst="rect">
            <a:avLst/>
          </a:prstGeom>
          <a:noFill/>
        </p:spPr>
        <p:txBody>
          <a:bodyPr wrap="square" rtlCol="0">
            <a:spAutoFit/>
          </a:bodyPr>
          <a:lstStyle/>
          <a:p>
            <a:r>
              <a:rPr lang="en-US" sz="3600" b="1" kern="0" spc="-107" dirty="0" smtClean="0">
                <a:solidFill>
                  <a:srgbClr val="FFFFFF"/>
                </a:solidFill>
                <a:latin typeface="Inter Bold" pitchFamily="34" charset="0"/>
                <a:ea typeface="Inter Bold" pitchFamily="34" charset="-122"/>
                <a:cs typeface="Inter Bold" pitchFamily="34" charset="-120"/>
              </a:rPr>
              <a:t>Project Overview</a:t>
            </a:r>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846898"/>
            <a:ext cx="13042821" cy="5904720"/>
          </a:xfrm>
          <a:prstGeom prst="rect">
            <a:avLst/>
          </a:prstGeom>
          <a:noFill/>
          <a:ln/>
        </p:spPr>
        <p:txBody>
          <a:bodyPr wrap="square" lIns="0" tIns="0" rIns="0" bIns="0" rtlCol="0" anchor="t"/>
          <a:lstStyle/>
          <a:p>
            <a:pPr>
              <a:lnSpc>
                <a:spcPts val="4450"/>
              </a:lnSpc>
            </a:pPr>
            <a:endParaRPr lang="en-US" sz="2400" dirty="0">
              <a:solidFill>
                <a:schemeClr val="bg1"/>
              </a:solidFill>
            </a:endParaRPr>
          </a:p>
        </p:txBody>
      </p:sp>
      <p:sp>
        <p:nvSpPr>
          <p:cNvPr id="4" name="TextBox 3"/>
          <p:cNvSpPr txBox="1"/>
          <p:nvPr/>
        </p:nvSpPr>
        <p:spPr>
          <a:xfrm>
            <a:off x="793790" y="976745"/>
            <a:ext cx="5029200" cy="646331"/>
          </a:xfrm>
          <a:prstGeom prst="rect">
            <a:avLst/>
          </a:prstGeom>
          <a:noFill/>
        </p:spPr>
        <p:txBody>
          <a:bodyPr wrap="square" rtlCol="0">
            <a:spAutoFit/>
          </a:bodyPr>
          <a:lstStyle/>
          <a:p>
            <a:r>
              <a:rPr lang="en-US" sz="3600" b="1" kern="0" spc="-107" dirty="0" smtClean="0">
                <a:solidFill>
                  <a:srgbClr val="FFFFFF"/>
                </a:solidFill>
                <a:latin typeface="Inter Bold" pitchFamily="34" charset="0"/>
                <a:ea typeface="Inter Bold" pitchFamily="34" charset="-122"/>
                <a:cs typeface="Inter Bold" pitchFamily="34" charset="-120"/>
              </a:rPr>
              <a:t>Final Form of Project </a:t>
            </a:r>
            <a:endParaRPr lang="en-US" sz="3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14" y="2033440"/>
            <a:ext cx="14362771" cy="5718178"/>
          </a:xfrm>
          <a:prstGeom prst="rect">
            <a:avLst/>
          </a:prstGeom>
        </p:spPr>
      </p:pic>
    </p:spTree>
    <p:extLst>
      <p:ext uri="{BB962C8B-B14F-4D97-AF65-F5344CB8AC3E}">
        <p14:creationId xmlns:p14="http://schemas.microsoft.com/office/powerpoint/2010/main" val="42867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642586"/>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Goals and Objectives</a:t>
            </a:r>
            <a:endParaRPr lang="en-US" sz="4450" dirty="0"/>
          </a:p>
        </p:txBody>
      </p:sp>
      <p:sp>
        <p:nvSpPr>
          <p:cNvPr id="4" name="Shape 1"/>
          <p:cNvSpPr/>
          <p:nvPr/>
        </p:nvSpPr>
        <p:spPr>
          <a:xfrm>
            <a:off x="768642" y="2889539"/>
            <a:ext cx="510302" cy="510302"/>
          </a:xfrm>
          <a:prstGeom prst="roundRect">
            <a:avLst>
              <a:gd name="adj" fmla="val 18669"/>
            </a:avLst>
          </a:prstGeom>
          <a:solidFill>
            <a:srgbClr val="110080"/>
          </a:solidFill>
          <a:ln w="7620">
            <a:solidFill>
              <a:srgbClr val="2A1999"/>
            </a:solidFill>
            <a:prstDash val="solid"/>
          </a:ln>
        </p:spPr>
      </p:sp>
      <p:sp>
        <p:nvSpPr>
          <p:cNvPr id="5" name="Text 2"/>
          <p:cNvSpPr/>
          <p:nvPr/>
        </p:nvSpPr>
        <p:spPr>
          <a:xfrm>
            <a:off x="970208" y="3000515"/>
            <a:ext cx="136565"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E5E0DF"/>
                </a:solidFill>
                <a:latin typeface="Inter Bold" pitchFamily="34" charset="0"/>
                <a:ea typeface="Inter Bold" pitchFamily="34" charset="-122"/>
                <a:cs typeface="Inter Bold" pitchFamily="34" charset="-120"/>
              </a:rPr>
              <a:t>1</a:t>
            </a:r>
            <a:endParaRPr lang="en-US" sz="2650" dirty="0"/>
          </a:p>
        </p:txBody>
      </p:sp>
      <p:sp>
        <p:nvSpPr>
          <p:cNvPr id="6" name="Text 3"/>
          <p:cNvSpPr/>
          <p:nvPr/>
        </p:nvSpPr>
        <p:spPr>
          <a:xfrm>
            <a:off x="1385432" y="2946678"/>
            <a:ext cx="2835235" cy="510302"/>
          </a:xfrm>
          <a:prstGeom prst="rect">
            <a:avLst/>
          </a:prstGeom>
          <a:noFill/>
          <a:ln/>
        </p:spPr>
        <p:txBody>
          <a:bodyPr wrap="none" lIns="0" tIns="0" rIns="0" bIns="0" rtlCol="0" anchor="t"/>
          <a:lstStyle/>
          <a:p>
            <a:pPr>
              <a:lnSpc>
                <a:spcPts val="2750"/>
              </a:lnSpc>
            </a:pPr>
            <a:r>
              <a:rPr lang="en-US" sz="2000" b="1" kern="0" spc="-67" dirty="0" smtClean="0">
                <a:solidFill>
                  <a:srgbClr val="E5E0DF"/>
                </a:solidFill>
                <a:latin typeface="Inter Bold" pitchFamily="34" charset="0"/>
                <a:ea typeface="Inter Bold" pitchFamily="34" charset="-122"/>
                <a:cs typeface="Inter Bold" pitchFamily="34" charset="-120"/>
              </a:rPr>
              <a:t>Scalable Network Topology</a:t>
            </a:r>
            <a:endParaRPr lang="en-US" sz="2000" dirty="0"/>
          </a:p>
        </p:txBody>
      </p:sp>
      <p:sp>
        <p:nvSpPr>
          <p:cNvPr id="7" name="Text 4"/>
          <p:cNvSpPr/>
          <p:nvPr/>
        </p:nvSpPr>
        <p:spPr>
          <a:xfrm>
            <a:off x="1530906" y="3437096"/>
            <a:ext cx="2927747" cy="1451610"/>
          </a:xfrm>
          <a:prstGeom prst="rect">
            <a:avLst/>
          </a:prstGeom>
          <a:noFill/>
          <a:ln/>
        </p:spPr>
        <p:txBody>
          <a:bodyPr wrap="square" lIns="0" tIns="0" rIns="0" bIns="0" rtlCol="0" anchor="t"/>
          <a:lstStyle/>
          <a:p>
            <a:pPr>
              <a:lnSpc>
                <a:spcPts val="2850"/>
              </a:lnSpc>
            </a:pPr>
            <a:r>
              <a:rPr lang="en-US" sz="1750" kern="0" spc="-36" dirty="0">
                <a:solidFill>
                  <a:srgbClr val="E5E0DF"/>
                </a:solidFill>
                <a:latin typeface="Inter" pitchFamily="34" charset="0"/>
                <a:ea typeface="Inter" pitchFamily="34" charset="-122"/>
                <a:cs typeface="Inter" pitchFamily="34" charset="-120"/>
              </a:rPr>
              <a:t>A</a:t>
            </a:r>
            <a:r>
              <a:rPr lang="en-US" sz="1750" kern="0" spc="-36" dirty="0" smtClean="0">
                <a:solidFill>
                  <a:srgbClr val="E5E0DF"/>
                </a:solidFill>
                <a:latin typeface="Inter" pitchFamily="34" charset="0"/>
                <a:ea typeface="Inter" pitchFamily="34" charset="-122"/>
                <a:cs typeface="Inter" pitchFamily="34" charset="-120"/>
              </a:rPr>
              <a:t>ccommodate future expansions, both for the main school and additional branches.</a:t>
            </a:r>
            <a:endParaRPr lang="en-US" sz="1750" dirty="0"/>
          </a:p>
        </p:txBody>
      </p:sp>
      <p:sp>
        <p:nvSpPr>
          <p:cNvPr id="8" name="Shape 5"/>
          <p:cNvSpPr/>
          <p:nvPr/>
        </p:nvSpPr>
        <p:spPr>
          <a:xfrm>
            <a:off x="4685467" y="2946678"/>
            <a:ext cx="510302" cy="510302"/>
          </a:xfrm>
          <a:prstGeom prst="roundRect">
            <a:avLst>
              <a:gd name="adj" fmla="val 18669"/>
            </a:avLst>
          </a:prstGeom>
          <a:solidFill>
            <a:srgbClr val="110080"/>
          </a:solidFill>
          <a:ln w="7620">
            <a:solidFill>
              <a:srgbClr val="2A1999"/>
            </a:solidFill>
            <a:prstDash val="solid"/>
          </a:ln>
        </p:spPr>
      </p:sp>
      <p:sp>
        <p:nvSpPr>
          <p:cNvPr id="9" name="Text 6"/>
          <p:cNvSpPr/>
          <p:nvPr/>
        </p:nvSpPr>
        <p:spPr>
          <a:xfrm>
            <a:off x="4838581" y="3031688"/>
            <a:ext cx="204073"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E5E0DF"/>
                </a:solidFill>
                <a:latin typeface="Inter Bold" pitchFamily="34" charset="0"/>
                <a:ea typeface="Inter Bold" pitchFamily="34" charset="-122"/>
                <a:cs typeface="Inter Bold" pitchFamily="34" charset="-120"/>
              </a:rPr>
              <a:t>2</a:t>
            </a:r>
            <a:endParaRPr lang="en-US" sz="2650" dirty="0"/>
          </a:p>
        </p:txBody>
      </p:sp>
      <p:sp>
        <p:nvSpPr>
          <p:cNvPr id="10" name="Text 7"/>
          <p:cNvSpPr/>
          <p:nvPr/>
        </p:nvSpPr>
        <p:spPr>
          <a:xfrm>
            <a:off x="5422583" y="2946678"/>
            <a:ext cx="2835235" cy="354330"/>
          </a:xfrm>
          <a:prstGeom prst="rect">
            <a:avLst/>
          </a:prstGeom>
          <a:noFill/>
          <a:ln/>
        </p:spPr>
        <p:txBody>
          <a:bodyPr wrap="none" lIns="0" tIns="0" rIns="0" bIns="0" rtlCol="0" anchor="t"/>
          <a:lstStyle/>
          <a:p>
            <a:pPr>
              <a:lnSpc>
                <a:spcPts val="2750"/>
              </a:lnSpc>
            </a:pPr>
            <a:r>
              <a:rPr lang="en-US" sz="2200" b="1" kern="0" spc="-67" dirty="0" smtClean="0">
                <a:solidFill>
                  <a:srgbClr val="E5E0DF"/>
                </a:solidFill>
                <a:latin typeface="Inter Bold" pitchFamily="34" charset="0"/>
                <a:ea typeface="Inter Bold" pitchFamily="34" charset="-122"/>
                <a:cs typeface="Inter Bold" pitchFamily="34" charset="-120"/>
              </a:rPr>
              <a:t>Reliable Network Services</a:t>
            </a:r>
            <a:endParaRPr lang="en-US" sz="2200" dirty="0"/>
          </a:p>
        </p:txBody>
      </p:sp>
      <p:sp>
        <p:nvSpPr>
          <p:cNvPr id="11" name="Text 8"/>
          <p:cNvSpPr/>
          <p:nvPr/>
        </p:nvSpPr>
        <p:spPr>
          <a:xfrm>
            <a:off x="5422583" y="3437096"/>
            <a:ext cx="2927747" cy="1451610"/>
          </a:xfrm>
          <a:prstGeom prst="rect">
            <a:avLst/>
          </a:prstGeom>
          <a:noFill/>
          <a:ln/>
        </p:spPr>
        <p:txBody>
          <a:bodyPr wrap="square" lIns="0" tIns="0" rIns="0" bIns="0" rtlCol="0" anchor="t"/>
          <a:lstStyle/>
          <a:p>
            <a:pPr>
              <a:lnSpc>
                <a:spcPts val="2850"/>
              </a:lnSpc>
            </a:pPr>
            <a:r>
              <a:rPr lang="en-US" sz="1750" kern="0" spc="-36" dirty="0" smtClean="0">
                <a:solidFill>
                  <a:srgbClr val="E5E0DF"/>
                </a:solidFill>
                <a:latin typeface="Inter" pitchFamily="34" charset="0"/>
                <a:ea typeface="Inter" pitchFamily="34" charset="-122"/>
                <a:cs typeface="Inter" pitchFamily="34" charset="-120"/>
              </a:rPr>
              <a:t>Configure DNS and DHCP for domain resolution and IP management, with redundancy for uptime.</a:t>
            </a:r>
            <a:endParaRPr lang="en-US" sz="1750" dirty="0"/>
          </a:p>
        </p:txBody>
      </p:sp>
      <p:sp>
        <p:nvSpPr>
          <p:cNvPr id="12" name="Shape 9"/>
          <p:cNvSpPr/>
          <p:nvPr/>
        </p:nvSpPr>
        <p:spPr>
          <a:xfrm>
            <a:off x="793790" y="5370671"/>
            <a:ext cx="510302" cy="510302"/>
          </a:xfrm>
          <a:prstGeom prst="roundRect">
            <a:avLst>
              <a:gd name="adj" fmla="val 18669"/>
            </a:avLst>
          </a:prstGeom>
          <a:solidFill>
            <a:srgbClr val="110080"/>
          </a:solidFill>
          <a:ln w="7620">
            <a:solidFill>
              <a:srgbClr val="2A1999"/>
            </a:solidFill>
            <a:prstDash val="solid"/>
          </a:ln>
        </p:spPr>
      </p:sp>
      <p:sp>
        <p:nvSpPr>
          <p:cNvPr id="13" name="Text 10"/>
          <p:cNvSpPr/>
          <p:nvPr/>
        </p:nvSpPr>
        <p:spPr>
          <a:xfrm>
            <a:off x="944166" y="5455682"/>
            <a:ext cx="209431"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E5E0DF"/>
                </a:solidFill>
                <a:latin typeface="Inter Bold" pitchFamily="34" charset="0"/>
                <a:ea typeface="Inter Bold" pitchFamily="34" charset="-122"/>
                <a:cs typeface="Inter Bold" pitchFamily="34" charset="-120"/>
              </a:rPr>
              <a:t>3</a:t>
            </a:r>
            <a:endParaRPr lang="en-US" sz="2650" dirty="0"/>
          </a:p>
        </p:txBody>
      </p:sp>
      <p:sp>
        <p:nvSpPr>
          <p:cNvPr id="14" name="Text 11"/>
          <p:cNvSpPr/>
          <p:nvPr/>
        </p:nvSpPr>
        <p:spPr>
          <a:xfrm>
            <a:off x="1530906" y="5370671"/>
            <a:ext cx="2910840" cy="354330"/>
          </a:xfrm>
          <a:prstGeom prst="rect">
            <a:avLst/>
          </a:prstGeom>
          <a:noFill/>
          <a:ln/>
        </p:spPr>
        <p:txBody>
          <a:bodyPr wrap="none" lIns="0" tIns="0" rIns="0" bIns="0" rtlCol="0" anchor="t"/>
          <a:lstStyle/>
          <a:p>
            <a:pPr>
              <a:lnSpc>
                <a:spcPts val="2750"/>
              </a:lnSpc>
            </a:pPr>
            <a:r>
              <a:rPr lang="en-US" sz="2200" b="1" kern="0" spc="-67" dirty="0" smtClean="0">
                <a:solidFill>
                  <a:srgbClr val="E5E0DF"/>
                </a:solidFill>
                <a:latin typeface="Inter Bold" pitchFamily="34" charset="0"/>
                <a:ea typeface="Inter Bold" pitchFamily="34" charset="-122"/>
                <a:cs typeface="Inter Bold" pitchFamily="34" charset="-120"/>
              </a:rPr>
              <a:t>Secure and Efficient Network Segmentation </a:t>
            </a:r>
            <a:endParaRPr lang="en-US" sz="2200" dirty="0"/>
          </a:p>
        </p:txBody>
      </p:sp>
      <p:sp>
        <p:nvSpPr>
          <p:cNvPr id="15" name="Text 12"/>
          <p:cNvSpPr/>
          <p:nvPr/>
        </p:nvSpPr>
        <p:spPr>
          <a:xfrm>
            <a:off x="1530906" y="5861090"/>
            <a:ext cx="6819305" cy="725805"/>
          </a:xfrm>
          <a:prstGeom prst="rect">
            <a:avLst/>
          </a:prstGeom>
          <a:noFill/>
          <a:ln/>
        </p:spPr>
        <p:txBody>
          <a:bodyPr wrap="square" lIns="0" tIns="0" rIns="0" bIns="0" rtlCol="0" anchor="t"/>
          <a:lstStyle/>
          <a:p>
            <a:pPr>
              <a:lnSpc>
                <a:spcPts val="2850"/>
              </a:lnSpc>
            </a:pPr>
            <a:r>
              <a:rPr lang="en-US" sz="1750" kern="0" spc="-36" dirty="0" smtClean="0">
                <a:solidFill>
                  <a:srgbClr val="E5E0DF"/>
                </a:solidFill>
                <a:latin typeface="Inter" pitchFamily="34" charset="0"/>
                <a:ea typeface="Inter" pitchFamily="34" charset="-122"/>
                <a:cs typeface="Inter" pitchFamily="34" charset="-120"/>
              </a:rPr>
              <a:t>Implement VLANs and ACLs to isolate departments and ensure data privacy.</a:t>
            </a:r>
            <a:endParaRPr lang="en-US" sz="175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539960"/>
            <a:ext cx="8693348"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Network Design and Architecture</a:t>
            </a:r>
            <a:endParaRPr lang="en-US" sz="4450" dirty="0"/>
          </a:p>
        </p:txBody>
      </p:sp>
      <p:sp>
        <p:nvSpPr>
          <p:cNvPr id="3" name="Text 1"/>
          <p:cNvSpPr/>
          <p:nvPr/>
        </p:nvSpPr>
        <p:spPr>
          <a:xfrm>
            <a:off x="793790" y="3815715"/>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Core Network</a:t>
            </a:r>
            <a:endParaRPr lang="en-US" sz="2200" dirty="0"/>
          </a:p>
        </p:txBody>
      </p:sp>
      <p:sp>
        <p:nvSpPr>
          <p:cNvPr id="4" name="Text 2"/>
          <p:cNvSpPr/>
          <p:nvPr/>
        </p:nvSpPr>
        <p:spPr>
          <a:xfrm>
            <a:off x="793790" y="4396859"/>
            <a:ext cx="3978116" cy="1088708"/>
          </a:xfrm>
          <a:prstGeom prst="rect">
            <a:avLst/>
          </a:prstGeom>
          <a:noFill/>
          <a:ln/>
        </p:spPr>
        <p:txBody>
          <a:bodyPr wrap="square" lIns="0" tIns="0" rIns="0" bIns="0" rtlCol="0" anchor="t"/>
          <a:lstStyle/>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Reliable and high-performance backbone, incorporating redundant links and failover mechanisms.</a:t>
            </a:r>
            <a:endParaRPr lang="en-US" sz="1750" dirty="0"/>
          </a:p>
        </p:txBody>
      </p:sp>
      <p:sp>
        <p:nvSpPr>
          <p:cNvPr id="5" name="Text 3"/>
          <p:cNvSpPr/>
          <p:nvPr/>
        </p:nvSpPr>
        <p:spPr>
          <a:xfrm>
            <a:off x="5332928" y="3815715"/>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Edge Network</a:t>
            </a:r>
            <a:endParaRPr lang="en-US" sz="2200" dirty="0"/>
          </a:p>
        </p:txBody>
      </p:sp>
      <p:sp>
        <p:nvSpPr>
          <p:cNvPr id="6" name="Text 4"/>
          <p:cNvSpPr/>
          <p:nvPr/>
        </p:nvSpPr>
        <p:spPr>
          <a:xfrm>
            <a:off x="5332928" y="4396859"/>
            <a:ext cx="3978116" cy="1088708"/>
          </a:xfrm>
          <a:prstGeom prst="rect">
            <a:avLst/>
          </a:prstGeom>
          <a:noFill/>
          <a:ln/>
        </p:spPr>
        <p:txBody>
          <a:bodyPr wrap="square" lIns="0" tIns="0" rIns="0" bIns="0" rtlCol="0" anchor="t"/>
          <a:lstStyle/>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Secure and efficient connectivity for end-users, with wireless access points and firewalls.</a:t>
            </a:r>
            <a:endParaRPr lang="en-US" sz="1750" dirty="0"/>
          </a:p>
        </p:txBody>
      </p:sp>
      <p:sp>
        <p:nvSpPr>
          <p:cNvPr id="7" name="Text 5"/>
          <p:cNvSpPr/>
          <p:nvPr/>
        </p:nvSpPr>
        <p:spPr>
          <a:xfrm>
            <a:off x="9872067" y="3815715"/>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Cloud Integration</a:t>
            </a:r>
            <a:endParaRPr lang="en-US" sz="2200" dirty="0"/>
          </a:p>
        </p:txBody>
      </p:sp>
      <p:sp>
        <p:nvSpPr>
          <p:cNvPr id="8" name="Text 6"/>
          <p:cNvSpPr/>
          <p:nvPr/>
        </p:nvSpPr>
        <p:spPr>
          <a:xfrm>
            <a:off x="9872067" y="4396859"/>
            <a:ext cx="3978116" cy="1088708"/>
          </a:xfrm>
          <a:prstGeom prst="rect">
            <a:avLst/>
          </a:prstGeom>
          <a:noFill/>
          <a:ln/>
        </p:spPr>
        <p:txBody>
          <a:bodyPr wrap="square" lIns="0" tIns="0" rIns="0" bIns="0" rtlCol="0" anchor="t"/>
          <a:lstStyle/>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Seamless integration with cloud-based services and applications for enhanced collaboration and flexibility.</a:t>
            </a:r>
            <a:endParaRPr lang="en-US" sz="175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577584"/>
          </a:xfrm>
          <a:prstGeom prst="rect">
            <a:avLst/>
          </a:prstGeom>
        </p:spPr>
      </p:pic>
      <p:sp>
        <p:nvSpPr>
          <p:cNvPr id="3" name="Text 0"/>
          <p:cNvSpPr/>
          <p:nvPr/>
        </p:nvSpPr>
        <p:spPr>
          <a:xfrm>
            <a:off x="714018" y="3190994"/>
            <a:ext cx="7557968" cy="644366"/>
          </a:xfrm>
          <a:prstGeom prst="rect">
            <a:avLst/>
          </a:prstGeom>
          <a:noFill/>
          <a:ln/>
        </p:spPr>
        <p:txBody>
          <a:bodyPr wrap="none" lIns="0" tIns="0" rIns="0" bIns="0" rtlCol="0" anchor="t"/>
          <a:lstStyle/>
          <a:p>
            <a:pPr marL="0" indent="0">
              <a:lnSpc>
                <a:spcPts val="5050"/>
              </a:lnSpc>
              <a:buNone/>
            </a:pPr>
            <a:r>
              <a:rPr lang="en-US" sz="2200" b="1" kern="0" spc="-122" dirty="0">
                <a:solidFill>
                  <a:srgbClr val="FFFFFF"/>
                </a:solidFill>
                <a:latin typeface="Inter Bold" pitchFamily="34" charset="0"/>
                <a:ea typeface="Inter Bold" pitchFamily="34" charset="-122"/>
                <a:cs typeface="Inter Bold" pitchFamily="34" charset="-120"/>
              </a:rPr>
              <a:t>Project Timeline and Milestones</a:t>
            </a:r>
            <a:endParaRPr lang="en-US" sz="2200" dirty="0"/>
          </a:p>
        </p:txBody>
      </p:sp>
      <p:sp>
        <p:nvSpPr>
          <p:cNvPr id="4" name="Shape 1"/>
          <p:cNvSpPr/>
          <p:nvPr/>
        </p:nvSpPr>
        <p:spPr>
          <a:xfrm>
            <a:off x="714018" y="3966805"/>
            <a:ext cx="13187124" cy="2779683"/>
          </a:xfrm>
          <a:prstGeom prst="roundRect">
            <a:avLst>
              <a:gd name="adj" fmla="val 2426"/>
            </a:avLst>
          </a:prstGeom>
          <a:noFill/>
          <a:ln w="7620">
            <a:solidFill>
              <a:srgbClr val="FFFFFF">
                <a:alpha val="24000"/>
              </a:srgbClr>
            </a:solidFill>
            <a:prstDash val="solid"/>
          </a:ln>
        </p:spPr>
      </p:sp>
      <p:sp>
        <p:nvSpPr>
          <p:cNvPr id="5" name="Shape 2"/>
          <p:cNvSpPr/>
          <p:nvPr/>
        </p:nvSpPr>
        <p:spPr>
          <a:xfrm>
            <a:off x="729258" y="4105751"/>
            <a:ext cx="13171884" cy="592574"/>
          </a:xfrm>
          <a:prstGeom prst="rect">
            <a:avLst/>
          </a:prstGeom>
          <a:solidFill>
            <a:srgbClr val="FFFFFF">
              <a:alpha val="4000"/>
            </a:srgbClr>
          </a:solidFill>
          <a:ln/>
        </p:spPr>
      </p:sp>
      <p:sp>
        <p:nvSpPr>
          <p:cNvPr id="6" name="Text 3"/>
          <p:cNvSpPr/>
          <p:nvPr/>
        </p:nvSpPr>
        <p:spPr>
          <a:xfrm>
            <a:off x="935355" y="4237077"/>
            <a:ext cx="6169938" cy="329922"/>
          </a:xfrm>
          <a:prstGeom prst="rect">
            <a:avLst/>
          </a:prstGeom>
          <a:noFill/>
          <a:ln/>
        </p:spPr>
        <p:txBody>
          <a:bodyPr wrap="none" lIns="0" tIns="0" rIns="0" bIns="0" rtlCol="0" anchor="t"/>
          <a:lstStyle/>
          <a:p>
            <a:pPr marL="0" indent="0">
              <a:lnSpc>
                <a:spcPts val="2550"/>
              </a:lnSpc>
              <a:buNone/>
            </a:pPr>
            <a:r>
              <a:rPr lang="en-US" sz="2200" kern="0" spc="-32" dirty="0" smtClean="0">
                <a:solidFill>
                  <a:srgbClr val="E5E0DF"/>
                </a:solidFill>
                <a:latin typeface="Inter" pitchFamily="34" charset="0"/>
                <a:ea typeface="Inter" pitchFamily="34" charset="-122"/>
                <a:cs typeface="Inter" pitchFamily="34" charset="-120"/>
              </a:rPr>
              <a:t>Network Design </a:t>
            </a:r>
            <a:endParaRPr lang="en-US" sz="2200" dirty="0"/>
          </a:p>
        </p:txBody>
      </p:sp>
      <p:sp>
        <p:nvSpPr>
          <p:cNvPr id="7" name="Text 4"/>
          <p:cNvSpPr/>
          <p:nvPr/>
        </p:nvSpPr>
        <p:spPr>
          <a:xfrm>
            <a:off x="7525107" y="4237077"/>
            <a:ext cx="6169938" cy="329922"/>
          </a:xfrm>
          <a:prstGeom prst="rect">
            <a:avLst/>
          </a:prstGeom>
          <a:noFill/>
          <a:ln/>
        </p:spPr>
        <p:txBody>
          <a:bodyPr wrap="none" lIns="0" tIns="0" rIns="0" bIns="0" rtlCol="0" anchor="t"/>
          <a:lstStyle/>
          <a:p>
            <a:pPr marL="0" indent="0">
              <a:lnSpc>
                <a:spcPts val="2550"/>
              </a:lnSpc>
              <a:buNone/>
            </a:pPr>
            <a:r>
              <a:rPr lang="en-US" sz="2200" kern="0" spc="-32" dirty="0" smtClean="0">
                <a:solidFill>
                  <a:srgbClr val="E5E0DF"/>
                </a:solidFill>
                <a:latin typeface="Inter" pitchFamily="34" charset="0"/>
                <a:ea typeface="Inter" pitchFamily="34" charset="-122"/>
              </a:rPr>
              <a:t>First Week </a:t>
            </a:r>
            <a:endParaRPr lang="en-US" sz="2200" dirty="0"/>
          </a:p>
        </p:txBody>
      </p:sp>
      <p:sp>
        <p:nvSpPr>
          <p:cNvPr id="8" name="Shape 5"/>
          <p:cNvSpPr/>
          <p:nvPr/>
        </p:nvSpPr>
        <p:spPr>
          <a:xfrm>
            <a:off x="729258" y="4698325"/>
            <a:ext cx="13171884" cy="592574"/>
          </a:xfrm>
          <a:prstGeom prst="rect">
            <a:avLst/>
          </a:prstGeom>
          <a:solidFill>
            <a:srgbClr val="000000">
              <a:alpha val="4000"/>
            </a:srgbClr>
          </a:solidFill>
          <a:ln/>
        </p:spPr>
      </p:sp>
      <p:sp>
        <p:nvSpPr>
          <p:cNvPr id="9" name="Text 6"/>
          <p:cNvSpPr/>
          <p:nvPr/>
        </p:nvSpPr>
        <p:spPr>
          <a:xfrm>
            <a:off x="935355" y="4829651"/>
            <a:ext cx="6169938" cy="329922"/>
          </a:xfrm>
          <a:prstGeom prst="rect">
            <a:avLst/>
          </a:prstGeom>
          <a:noFill/>
          <a:ln/>
        </p:spPr>
        <p:txBody>
          <a:bodyPr wrap="none" lIns="0" tIns="0" rIns="0" bIns="0" rtlCol="0" anchor="t"/>
          <a:lstStyle/>
          <a:p>
            <a:pPr marL="0" indent="0">
              <a:lnSpc>
                <a:spcPts val="2550"/>
              </a:lnSpc>
              <a:buNone/>
            </a:pPr>
            <a:r>
              <a:rPr lang="en-US" sz="2200" kern="0" spc="-32" dirty="0" smtClean="0">
                <a:solidFill>
                  <a:srgbClr val="E5E0DF"/>
                </a:solidFill>
                <a:latin typeface="Inter" pitchFamily="34" charset="0"/>
                <a:ea typeface="Inter" pitchFamily="34" charset="-122"/>
              </a:rPr>
              <a:t>Network Implementation </a:t>
            </a:r>
            <a:endParaRPr lang="en-US" sz="2200" dirty="0"/>
          </a:p>
        </p:txBody>
      </p:sp>
      <p:sp>
        <p:nvSpPr>
          <p:cNvPr id="10" name="Text 7"/>
          <p:cNvSpPr/>
          <p:nvPr/>
        </p:nvSpPr>
        <p:spPr>
          <a:xfrm>
            <a:off x="7525107" y="4829651"/>
            <a:ext cx="6169938" cy="329922"/>
          </a:xfrm>
          <a:prstGeom prst="rect">
            <a:avLst/>
          </a:prstGeom>
          <a:noFill/>
          <a:ln/>
        </p:spPr>
        <p:txBody>
          <a:bodyPr wrap="none" lIns="0" tIns="0" rIns="0" bIns="0" rtlCol="0" anchor="t"/>
          <a:lstStyle/>
          <a:p>
            <a:pPr marL="0" indent="0">
              <a:lnSpc>
                <a:spcPts val="2550"/>
              </a:lnSpc>
              <a:buNone/>
            </a:pPr>
            <a:r>
              <a:rPr lang="en-US" sz="2200" kern="0" spc="-32" dirty="0" smtClean="0">
                <a:solidFill>
                  <a:srgbClr val="E5E0DF"/>
                </a:solidFill>
                <a:latin typeface="Inter" pitchFamily="34" charset="0"/>
                <a:ea typeface="Inter" pitchFamily="34" charset="-122"/>
              </a:rPr>
              <a:t>Second Week </a:t>
            </a:r>
            <a:endParaRPr lang="en-US" sz="2200" dirty="0"/>
          </a:p>
        </p:txBody>
      </p:sp>
      <p:sp>
        <p:nvSpPr>
          <p:cNvPr id="11" name="Shape 8"/>
          <p:cNvSpPr/>
          <p:nvPr/>
        </p:nvSpPr>
        <p:spPr>
          <a:xfrm>
            <a:off x="729258" y="5290899"/>
            <a:ext cx="13171884" cy="592574"/>
          </a:xfrm>
          <a:prstGeom prst="rect">
            <a:avLst/>
          </a:prstGeom>
          <a:solidFill>
            <a:srgbClr val="FFFFFF">
              <a:alpha val="4000"/>
            </a:srgbClr>
          </a:solidFill>
          <a:ln/>
        </p:spPr>
      </p:sp>
      <p:sp>
        <p:nvSpPr>
          <p:cNvPr id="12" name="Text 9"/>
          <p:cNvSpPr/>
          <p:nvPr/>
        </p:nvSpPr>
        <p:spPr>
          <a:xfrm>
            <a:off x="935355" y="5422225"/>
            <a:ext cx="6169938" cy="329922"/>
          </a:xfrm>
          <a:prstGeom prst="rect">
            <a:avLst/>
          </a:prstGeom>
          <a:noFill/>
          <a:ln/>
        </p:spPr>
        <p:txBody>
          <a:bodyPr wrap="none" lIns="0" tIns="0" rIns="0" bIns="0" rtlCol="0" anchor="t"/>
          <a:lstStyle/>
          <a:p>
            <a:pPr marL="0" indent="0">
              <a:lnSpc>
                <a:spcPts val="2550"/>
              </a:lnSpc>
              <a:buNone/>
            </a:pPr>
            <a:r>
              <a:rPr lang="en-US" sz="2200" kern="0" spc="-32" dirty="0" smtClean="0">
                <a:solidFill>
                  <a:srgbClr val="E5E0DF"/>
                </a:solidFill>
                <a:latin typeface="Inter" pitchFamily="34" charset="0"/>
                <a:ea typeface="Inter" pitchFamily="34" charset="-122"/>
              </a:rPr>
              <a:t>Network Services </a:t>
            </a:r>
            <a:endParaRPr lang="en-US" sz="2200" dirty="0"/>
          </a:p>
        </p:txBody>
      </p:sp>
      <p:sp>
        <p:nvSpPr>
          <p:cNvPr id="13" name="Text 10"/>
          <p:cNvSpPr/>
          <p:nvPr/>
        </p:nvSpPr>
        <p:spPr>
          <a:xfrm>
            <a:off x="7525107" y="5422225"/>
            <a:ext cx="6169938" cy="329922"/>
          </a:xfrm>
          <a:prstGeom prst="rect">
            <a:avLst/>
          </a:prstGeom>
          <a:noFill/>
          <a:ln/>
        </p:spPr>
        <p:txBody>
          <a:bodyPr wrap="none" lIns="0" tIns="0" rIns="0" bIns="0" rtlCol="0" anchor="t"/>
          <a:lstStyle/>
          <a:p>
            <a:pPr marL="0" indent="0">
              <a:lnSpc>
                <a:spcPts val="2550"/>
              </a:lnSpc>
              <a:buNone/>
            </a:pPr>
            <a:r>
              <a:rPr lang="en-US" sz="2200" kern="0" spc="-32" dirty="0" smtClean="0">
                <a:solidFill>
                  <a:srgbClr val="E5E0DF"/>
                </a:solidFill>
                <a:latin typeface="Inter" pitchFamily="34" charset="0"/>
                <a:ea typeface="Inter" pitchFamily="34" charset="-122"/>
              </a:rPr>
              <a:t>Third week </a:t>
            </a:r>
            <a:endParaRPr lang="en-US" sz="2200" dirty="0"/>
          </a:p>
        </p:txBody>
      </p:sp>
      <p:sp>
        <p:nvSpPr>
          <p:cNvPr id="14" name="Shape 11"/>
          <p:cNvSpPr/>
          <p:nvPr/>
        </p:nvSpPr>
        <p:spPr>
          <a:xfrm>
            <a:off x="729258" y="5883473"/>
            <a:ext cx="13171884" cy="592574"/>
          </a:xfrm>
          <a:prstGeom prst="rect">
            <a:avLst/>
          </a:prstGeom>
          <a:solidFill>
            <a:srgbClr val="000000">
              <a:alpha val="4000"/>
            </a:srgbClr>
          </a:solidFill>
          <a:ln/>
        </p:spPr>
      </p:sp>
      <p:sp>
        <p:nvSpPr>
          <p:cNvPr id="15" name="Text 12"/>
          <p:cNvSpPr/>
          <p:nvPr/>
        </p:nvSpPr>
        <p:spPr>
          <a:xfrm>
            <a:off x="935355" y="6014799"/>
            <a:ext cx="6169938" cy="329922"/>
          </a:xfrm>
          <a:prstGeom prst="rect">
            <a:avLst/>
          </a:prstGeom>
          <a:noFill/>
          <a:ln/>
        </p:spPr>
        <p:txBody>
          <a:bodyPr wrap="none" lIns="0" tIns="0" rIns="0" bIns="0" rtlCol="0" anchor="t"/>
          <a:lstStyle/>
          <a:p>
            <a:pPr marL="0" indent="0">
              <a:lnSpc>
                <a:spcPts val="2550"/>
              </a:lnSpc>
              <a:buNone/>
            </a:pPr>
            <a:r>
              <a:rPr lang="en-US" sz="2200" kern="0" spc="-32" dirty="0" smtClean="0">
                <a:solidFill>
                  <a:srgbClr val="E5E0DF"/>
                </a:solidFill>
                <a:latin typeface="Inter" pitchFamily="34" charset="0"/>
                <a:ea typeface="Inter" pitchFamily="34" charset="-122"/>
                <a:cs typeface="Inter" pitchFamily="34" charset="-120"/>
              </a:rPr>
              <a:t>Network Management </a:t>
            </a:r>
            <a:endParaRPr lang="en-US" sz="2200" dirty="0"/>
          </a:p>
        </p:txBody>
      </p:sp>
      <p:sp>
        <p:nvSpPr>
          <p:cNvPr id="16" name="Text 13"/>
          <p:cNvSpPr/>
          <p:nvPr/>
        </p:nvSpPr>
        <p:spPr>
          <a:xfrm>
            <a:off x="7525107" y="6014799"/>
            <a:ext cx="6169938" cy="329922"/>
          </a:xfrm>
          <a:prstGeom prst="rect">
            <a:avLst/>
          </a:prstGeom>
          <a:noFill/>
          <a:ln/>
        </p:spPr>
        <p:txBody>
          <a:bodyPr wrap="none" lIns="0" tIns="0" rIns="0" bIns="0" rtlCol="0" anchor="t"/>
          <a:lstStyle/>
          <a:p>
            <a:pPr marL="0" indent="0">
              <a:lnSpc>
                <a:spcPts val="2550"/>
              </a:lnSpc>
              <a:buNone/>
            </a:pPr>
            <a:r>
              <a:rPr lang="en-US" sz="2200" kern="0" spc="-32" dirty="0" smtClean="0">
                <a:solidFill>
                  <a:srgbClr val="E5E0DF"/>
                </a:solidFill>
                <a:latin typeface="Inter" pitchFamily="34" charset="0"/>
                <a:ea typeface="Inter" pitchFamily="34" charset="-122"/>
              </a:rPr>
              <a:t>Fourth week </a:t>
            </a:r>
            <a:endParaRPr lang="en-US" sz="2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19718" y="1363301"/>
            <a:ext cx="13416894" cy="6388317"/>
          </a:xfrm>
          <a:prstGeom prst="rect">
            <a:avLst/>
          </a:prstGeom>
          <a:noFill/>
          <a:ln/>
        </p:spPr>
        <p:txBody>
          <a:bodyPr wrap="square" lIns="0" tIns="0" rIns="0" bIns="0" rtlCol="0" anchor="t"/>
          <a:lstStyle/>
          <a:p>
            <a:pPr>
              <a:lnSpc>
                <a:spcPts val="4450"/>
              </a:lnSpc>
            </a:pPr>
            <a:r>
              <a:rPr lang="en-US" sz="2400" b="1" dirty="0" smtClean="0">
                <a:solidFill>
                  <a:schemeClr val="bg1"/>
                </a:solidFill>
              </a:rPr>
              <a:t>Hierarchical Topology</a:t>
            </a:r>
            <a:r>
              <a:rPr lang="en-US" sz="2000" b="1" dirty="0" smtClean="0">
                <a:solidFill>
                  <a:schemeClr val="bg1"/>
                </a:solidFill>
              </a:rPr>
              <a:t/>
            </a:r>
            <a:br>
              <a:rPr lang="en-US" sz="2000" b="1" dirty="0" smtClean="0">
                <a:solidFill>
                  <a:schemeClr val="bg1"/>
                </a:solidFill>
              </a:rPr>
            </a:br>
            <a:r>
              <a:rPr lang="en-US" sz="2000" b="1" dirty="0" smtClean="0">
                <a:solidFill>
                  <a:schemeClr val="bg1"/>
                </a:solidFill>
              </a:rPr>
              <a:t>Core Switch</a:t>
            </a:r>
            <a:r>
              <a:rPr lang="en-US" sz="2200" b="1" dirty="0" smtClean="0">
                <a:solidFill>
                  <a:schemeClr val="bg1"/>
                </a:solidFill>
              </a:rPr>
              <a:t>: </a:t>
            </a:r>
            <a:r>
              <a:rPr lang="en-US" sz="2000" dirty="0" smtClean="0">
                <a:solidFill>
                  <a:schemeClr val="bg1"/>
                </a:solidFill>
              </a:rPr>
              <a:t>Central connection point for the school’s entire network.</a:t>
            </a:r>
            <a:br>
              <a:rPr lang="en-US" sz="2000" dirty="0" smtClean="0">
                <a:solidFill>
                  <a:schemeClr val="bg1"/>
                </a:solidFill>
              </a:rPr>
            </a:br>
            <a:r>
              <a:rPr lang="en-US" sz="2000" b="1" dirty="0" smtClean="0">
                <a:solidFill>
                  <a:schemeClr val="bg1"/>
                </a:solidFill>
              </a:rPr>
              <a:t>Fiber Optic Cables: </a:t>
            </a:r>
            <a:r>
              <a:rPr lang="en-US" sz="2000" dirty="0" smtClean="0">
                <a:solidFill>
                  <a:schemeClr val="bg1"/>
                </a:solidFill>
              </a:rPr>
              <a:t>Connect core switches to distribution switches in each building for high-speed data transfer.</a:t>
            </a:r>
            <a:r>
              <a:rPr lang="en-US" sz="2000" b="1" dirty="0" smtClean="0">
                <a:solidFill>
                  <a:schemeClr val="bg1"/>
                </a:solidFill>
              </a:rPr>
              <a:t/>
            </a:r>
            <a:br>
              <a:rPr lang="en-US" sz="2000" b="1" dirty="0" smtClean="0">
                <a:solidFill>
                  <a:schemeClr val="bg1"/>
                </a:solidFill>
              </a:rPr>
            </a:br>
            <a:r>
              <a:rPr lang="en-US" sz="2400" b="1" dirty="0" smtClean="0">
                <a:solidFill>
                  <a:schemeClr val="bg1"/>
                </a:solidFill>
              </a:rPr>
              <a:t>IP Addressing and </a:t>
            </a:r>
            <a:r>
              <a:rPr lang="en-US" sz="2400" b="1" dirty="0" err="1" smtClean="0">
                <a:solidFill>
                  <a:schemeClr val="bg1"/>
                </a:solidFill>
              </a:rPr>
              <a:t>Subnetting</a:t>
            </a:r>
            <a:r>
              <a:rPr lang="en-US" sz="2000" b="1" dirty="0" smtClean="0">
                <a:solidFill>
                  <a:schemeClr val="bg1"/>
                </a:solidFill>
              </a:rPr>
              <a:t/>
            </a:r>
            <a:br>
              <a:rPr lang="en-US" sz="2000" b="1" dirty="0" smtClean="0">
                <a:solidFill>
                  <a:schemeClr val="bg1"/>
                </a:solidFill>
              </a:rPr>
            </a:br>
            <a:r>
              <a:rPr lang="en-US" sz="2000" b="1" dirty="0" smtClean="0">
                <a:solidFill>
                  <a:schemeClr val="bg1"/>
                </a:solidFill>
              </a:rPr>
              <a:t>Private IPs: </a:t>
            </a:r>
            <a:r>
              <a:rPr lang="en-US" sz="2000" dirty="0" smtClean="0">
                <a:solidFill>
                  <a:schemeClr val="bg1"/>
                </a:solidFill>
              </a:rPr>
              <a:t>Ensuring unique addresses for devices in each department.</a:t>
            </a:r>
            <a:br>
              <a:rPr lang="en-US" sz="2000" dirty="0" smtClean="0">
                <a:solidFill>
                  <a:schemeClr val="bg1"/>
                </a:solidFill>
              </a:rPr>
            </a:br>
            <a:r>
              <a:rPr lang="en-US" sz="2000" b="1" dirty="0" err="1" smtClean="0">
                <a:solidFill>
                  <a:schemeClr val="bg1"/>
                </a:solidFill>
              </a:rPr>
              <a:t>Subnetting</a:t>
            </a:r>
            <a:r>
              <a:rPr lang="en-US" sz="2000" b="1" dirty="0" smtClean="0">
                <a:solidFill>
                  <a:schemeClr val="bg1"/>
                </a:solidFill>
              </a:rPr>
              <a:t>: </a:t>
            </a:r>
            <a:r>
              <a:rPr lang="en-US" sz="2000" dirty="0" smtClean="0">
                <a:solidFill>
                  <a:schemeClr val="bg1"/>
                </a:solidFill>
              </a:rPr>
              <a:t>Allocating subnets to different departments to control traffic.</a:t>
            </a:r>
            <a:br>
              <a:rPr lang="en-US" sz="2000" dirty="0" smtClean="0">
                <a:solidFill>
                  <a:schemeClr val="bg1"/>
                </a:solidFill>
              </a:rPr>
            </a:br>
            <a:r>
              <a:rPr lang="en-US" sz="2400" b="1" dirty="0" smtClean="0">
                <a:solidFill>
                  <a:schemeClr val="bg1"/>
                </a:solidFill>
              </a:rPr>
              <a:t>VLAN Configuration:</a:t>
            </a:r>
            <a:r>
              <a:rPr lang="en-US" sz="2000" b="1" dirty="0" smtClean="0">
                <a:solidFill>
                  <a:schemeClr val="bg1"/>
                </a:solidFill>
              </a:rPr>
              <a:t/>
            </a:r>
            <a:br>
              <a:rPr lang="en-US" sz="2000" b="1" dirty="0" smtClean="0">
                <a:solidFill>
                  <a:schemeClr val="bg1"/>
                </a:solidFill>
              </a:rPr>
            </a:br>
            <a:r>
              <a:rPr lang="en-US" sz="2000" dirty="0" smtClean="0">
                <a:solidFill>
                  <a:schemeClr val="bg1"/>
                </a:solidFill>
              </a:rPr>
              <a:t>Defined for security and network management.</a:t>
            </a:r>
          </a:p>
          <a:p>
            <a:pPr>
              <a:lnSpc>
                <a:spcPts val="4450"/>
              </a:lnSpc>
            </a:pPr>
            <a:r>
              <a:rPr lang="en-US" sz="2000" b="1" dirty="0" smtClean="0">
                <a:solidFill>
                  <a:schemeClr val="bg1"/>
                </a:solidFill>
              </a:rPr>
              <a:t>VLANs: </a:t>
            </a:r>
            <a:r>
              <a:rPr lang="en-US" sz="2000" dirty="0" smtClean="0">
                <a:solidFill>
                  <a:schemeClr val="bg1"/>
                </a:solidFill>
              </a:rPr>
              <a:t>10 (Management), 20 (Admin), 30 (Finance), 40 (Student Affairs), 50 (IT), 60 (Labs), 70 (Middle School), 80 (High School), 90 (Primary), 100 (KG).</a:t>
            </a:r>
          </a:p>
          <a:p>
            <a:pPr>
              <a:lnSpc>
                <a:spcPts val="4450"/>
              </a:lnSpc>
            </a:pPr>
            <a:r>
              <a:rPr lang="en-US" sz="2000" b="1" dirty="0" smtClean="0">
                <a:solidFill>
                  <a:schemeClr val="bg1"/>
                </a:solidFill>
              </a:rPr>
              <a:t>Security and Traffic Segmentation: </a:t>
            </a:r>
            <a:r>
              <a:rPr lang="en-US" sz="2000" dirty="0" smtClean="0">
                <a:solidFill>
                  <a:schemeClr val="bg1"/>
                </a:solidFill>
              </a:rPr>
              <a:t>Prevents unauthorized access between departments.</a:t>
            </a:r>
            <a:endParaRPr lang="en-US" sz="2000" dirty="0">
              <a:solidFill>
                <a:schemeClr val="bg1"/>
              </a:solidFill>
            </a:endParaRPr>
          </a:p>
        </p:txBody>
      </p:sp>
      <p:sp>
        <p:nvSpPr>
          <p:cNvPr id="4" name="TextBox 3"/>
          <p:cNvSpPr txBox="1"/>
          <p:nvPr/>
        </p:nvSpPr>
        <p:spPr>
          <a:xfrm>
            <a:off x="263853" y="613060"/>
            <a:ext cx="5029200" cy="646331"/>
          </a:xfrm>
          <a:prstGeom prst="rect">
            <a:avLst/>
          </a:prstGeom>
          <a:noFill/>
        </p:spPr>
        <p:txBody>
          <a:bodyPr wrap="square" rtlCol="0">
            <a:spAutoFit/>
          </a:bodyPr>
          <a:lstStyle/>
          <a:p>
            <a:r>
              <a:rPr lang="en-US" sz="3600" b="1" kern="0" spc="-107" dirty="0" smtClean="0">
                <a:solidFill>
                  <a:srgbClr val="FFFFFF"/>
                </a:solidFill>
                <a:latin typeface="Inter Bold" pitchFamily="34" charset="0"/>
                <a:ea typeface="Inter Bold" pitchFamily="34" charset="-122"/>
                <a:cs typeface="Inter Bold" pitchFamily="34" charset="-120"/>
              </a:rPr>
              <a:t>Network Design</a:t>
            </a:r>
            <a:endParaRPr lang="en-US" sz="3600" dirty="0"/>
          </a:p>
        </p:txBody>
      </p:sp>
    </p:spTree>
    <p:extLst>
      <p:ext uri="{BB962C8B-B14F-4D97-AF65-F5344CB8AC3E}">
        <p14:creationId xmlns:p14="http://schemas.microsoft.com/office/powerpoint/2010/main" val="3416951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19718" y="1363301"/>
            <a:ext cx="13416894" cy="6388317"/>
          </a:xfrm>
          <a:prstGeom prst="rect">
            <a:avLst/>
          </a:prstGeom>
          <a:noFill/>
          <a:ln/>
        </p:spPr>
        <p:txBody>
          <a:bodyPr wrap="square" lIns="0" tIns="0" rIns="0" bIns="0" rtlCol="0" anchor="t"/>
          <a:lstStyle/>
          <a:p>
            <a:pPr>
              <a:lnSpc>
                <a:spcPts val="4450"/>
              </a:lnSpc>
            </a:pPr>
            <a:r>
              <a:rPr lang="en-US" sz="2400" b="1" dirty="0" smtClean="0">
                <a:solidFill>
                  <a:schemeClr val="bg1"/>
                </a:solidFill>
              </a:rPr>
              <a:t>Hardware Setup</a:t>
            </a:r>
            <a:br>
              <a:rPr lang="en-US" sz="2400" b="1" dirty="0" smtClean="0">
                <a:solidFill>
                  <a:schemeClr val="bg1"/>
                </a:solidFill>
              </a:rPr>
            </a:br>
            <a:r>
              <a:rPr lang="en-US" sz="2000" b="1" dirty="0" smtClean="0">
                <a:solidFill>
                  <a:schemeClr val="bg1"/>
                </a:solidFill>
              </a:rPr>
              <a:t>Routers </a:t>
            </a:r>
            <a:r>
              <a:rPr lang="en-US" sz="2000" b="1" dirty="0">
                <a:solidFill>
                  <a:schemeClr val="bg1"/>
                </a:solidFill>
              </a:rPr>
              <a:t>&amp; Switches: </a:t>
            </a:r>
            <a:r>
              <a:rPr lang="en-US" sz="2000" dirty="0">
                <a:solidFill>
                  <a:schemeClr val="bg1"/>
                </a:solidFill>
              </a:rPr>
              <a:t>Installed in each building for core and distribution layers</a:t>
            </a:r>
            <a:r>
              <a:rPr lang="en-US" sz="2000" dirty="0" smtClean="0">
                <a:solidFill>
                  <a:schemeClr val="bg1"/>
                </a:solidFill>
              </a:rPr>
              <a:t>.</a:t>
            </a:r>
            <a:br>
              <a:rPr lang="en-US" sz="2000" dirty="0" smtClean="0">
                <a:solidFill>
                  <a:schemeClr val="bg1"/>
                </a:solidFill>
              </a:rPr>
            </a:br>
            <a:r>
              <a:rPr lang="en-US" sz="2000" b="1" dirty="0" smtClean="0">
                <a:solidFill>
                  <a:schemeClr val="bg1"/>
                </a:solidFill>
              </a:rPr>
              <a:t>End </a:t>
            </a:r>
            <a:r>
              <a:rPr lang="en-US" sz="2000" b="1" dirty="0">
                <a:solidFill>
                  <a:schemeClr val="bg1"/>
                </a:solidFill>
              </a:rPr>
              <a:t>Devices: </a:t>
            </a:r>
            <a:r>
              <a:rPr lang="en-US" sz="2000" dirty="0">
                <a:solidFill>
                  <a:schemeClr val="bg1"/>
                </a:solidFill>
              </a:rPr>
              <a:t>Connected to switches (PCs, printers, servers, etc</a:t>
            </a:r>
            <a:r>
              <a:rPr lang="en-US" sz="2000" dirty="0" smtClean="0">
                <a:solidFill>
                  <a:schemeClr val="bg1"/>
                </a:solidFill>
              </a:rPr>
              <a:t>.).</a:t>
            </a:r>
            <a:br>
              <a:rPr lang="en-US" sz="2000" dirty="0" smtClean="0">
                <a:solidFill>
                  <a:schemeClr val="bg1"/>
                </a:solidFill>
              </a:rPr>
            </a:br>
            <a:r>
              <a:rPr lang="en-US" sz="2000" b="1" dirty="0" smtClean="0">
                <a:solidFill>
                  <a:schemeClr val="bg1"/>
                </a:solidFill>
              </a:rPr>
              <a:t>Fiber </a:t>
            </a:r>
            <a:r>
              <a:rPr lang="en-US" sz="2000" b="1" dirty="0">
                <a:solidFill>
                  <a:schemeClr val="bg1"/>
                </a:solidFill>
              </a:rPr>
              <a:t>Optic Connections: </a:t>
            </a:r>
            <a:r>
              <a:rPr lang="en-US" sz="2000" dirty="0">
                <a:solidFill>
                  <a:schemeClr val="bg1"/>
                </a:solidFill>
              </a:rPr>
              <a:t>Established between buildings for high-speed links</a:t>
            </a:r>
            <a:r>
              <a:rPr lang="en-US" sz="2400" dirty="0" smtClean="0">
                <a:solidFill>
                  <a:schemeClr val="bg1"/>
                </a:solidFill>
              </a:rPr>
              <a:t>.</a:t>
            </a:r>
            <a:br>
              <a:rPr lang="en-US" sz="2400" dirty="0" smtClean="0">
                <a:solidFill>
                  <a:schemeClr val="bg1"/>
                </a:solidFill>
              </a:rPr>
            </a:br>
            <a:r>
              <a:rPr lang="en-US" sz="2400" b="1" dirty="0" smtClean="0">
                <a:solidFill>
                  <a:schemeClr val="bg1"/>
                </a:solidFill>
              </a:rPr>
              <a:t>Device Configuration</a:t>
            </a:r>
            <a:r>
              <a:rPr lang="en-US" sz="2400" dirty="0" smtClean="0">
                <a:solidFill>
                  <a:schemeClr val="bg1"/>
                </a:solidFill>
              </a:rPr>
              <a:t/>
            </a:r>
            <a:br>
              <a:rPr lang="en-US" sz="2400" dirty="0" smtClean="0">
                <a:solidFill>
                  <a:schemeClr val="bg1"/>
                </a:solidFill>
              </a:rPr>
            </a:br>
            <a:r>
              <a:rPr lang="en-US" sz="2000" b="1" dirty="0" smtClean="0">
                <a:solidFill>
                  <a:schemeClr val="bg1"/>
                </a:solidFill>
              </a:rPr>
              <a:t>Router </a:t>
            </a:r>
            <a:r>
              <a:rPr lang="en-US" sz="2000" b="1" dirty="0">
                <a:solidFill>
                  <a:schemeClr val="bg1"/>
                </a:solidFill>
              </a:rPr>
              <a:t>Configuration: </a:t>
            </a:r>
            <a:r>
              <a:rPr lang="en-US" sz="2000" dirty="0">
                <a:solidFill>
                  <a:schemeClr val="bg1"/>
                </a:solidFill>
              </a:rPr>
              <a:t>Configured for inter-VLAN routing, ensuring departments can communicate while remaining secure</a:t>
            </a:r>
            <a:r>
              <a:rPr lang="en-US" sz="2000" dirty="0" smtClean="0">
                <a:solidFill>
                  <a:schemeClr val="bg1"/>
                </a:solidFill>
              </a:rPr>
              <a:t>.</a:t>
            </a:r>
            <a:br>
              <a:rPr lang="en-US" sz="2000" dirty="0" smtClean="0">
                <a:solidFill>
                  <a:schemeClr val="bg1"/>
                </a:solidFill>
              </a:rPr>
            </a:br>
            <a:r>
              <a:rPr lang="en-US" sz="2000" b="1" dirty="0" smtClean="0">
                <a:solidFill>
                  <a:schemeClr val="bg1"/>
                </a:solidFill>
              </a:rPr>
              <a:t>Switch </a:t>
            </a:r>
            <a:r>
              <a:rPr lang="en-US" sz="2000" b="1" dirty="0">
                <a:solidFill>
                  <a:schemeClr val="bg1"/>
                </a:solidFill>
              </a:rPr>
              <a:t>Configuration: </a:t>
            </a:r>
            <a:r>
              <a:rPr lang="en-US" sz="2000" dirty="0">
                <a:solidFill>
                  <a:schemeClr val="bg1"/>
                </a:solidFill>
              </a:rPr>
              <a:t>Assigned VLANs to ports, ensuring traffic flows through the appropriate network paths</a:t>
            </a:r>
            <a:r>
              <a:rPr lang="en-US" sz="2000" dirty="0" smtClean="0">
                <a:solidFill>
                  <a:schemeClr val="bg1"/>
                </a:solidFill>
              </a:rPr>
              <a:t>.</a:t>
            </a:r>
            <a:br>
              <a:rPr lang="en-US" sz="2000" dirty="0" smtClean="0">
                <a:solidFill>
                  <a:schemeClr val="bg1"/>
                </a:solidFill>
              </a:rPr>
            </a:br>
            <a:r>
              <a:rPr lang="en-US" sz="2400" b="1" dirty="0" smtClean="0">
                <a:solidFill>
                  <a:schemeClr val="bg1"/>
                </a:solidFill>
              </a:rPr>
              <a:t>Testing:</a:t>
            </a:r>
            <a:r>
              <a:rPr lang="en-US" sz="2400" dirty="0" smtClean="0">
                <a:solidFill>
                  <a:schemeClr val="bg1"/>
                </a:solidFill>
              </a:rPr>
              <a:t/>
            </a:r>
            <a:br>
              <a:rPr lang="en-US" sz="2400" dirty="0" smtClean="0">
                <a:solidFill>
                  <a:schemeClr val="bg1"/>
                </a:solidFill>
              </a:rPr>
            </a:br>
            <a:r>
              <a:rPr lang="en-US" sz="2000" b="1" dirty="0" smtClean="0">
                <a:solidFill>
                  <a:schemeClr val="bg1"/>
                </a:solidFill>
              </a:rPr>
              <a:t>Ping </a:t>
            </a:r>
            <a:r>
              <a:rPr lang="en-US" sz="2000" b="1" dirty="0">
                <a:solidFill>
                  <a:schemeClr val="bg1"/>
                </a:solidFill>
              </a:rPr>
              <a:t>and </a:t>
            </a:r>
            <a:r>
              <a:rPr lang="en-US" sz="2000" b="1" dirty="0" err="1">
                <a:solidFill>
                  <a:schemeClr val="bg1"/>
                </a:solidFill>
              </a:rPr>
              <a:t>Traceroute</a:t>
            </a:r>
            <a:r>
              <a:rPr lang="en-US" sz="2000" b="1" dirty="0">
                <a:solidFill>
                  <a:schemeClr val="bg1"/>
                </a:solidFill>
              </a:rPr>
              <a:t>: </a:t>
            </a:r>
            <a:r>
              <a:rPr lang="en-US" sz="2000" dirty="0">
                <a:solidFill>
                  <a:schemeClr val="bg1"/>
                </a:solidFill>
              </a:rPr>
              <a:t>Used to verify that devices in each VLAN can communicate with each other</a:t>
            </a:r>
            <a:r>
              <a:rPr lang="en-US" sz="2000" dirty="0" smtClean="0">
                <a:solidFill>
                  <a:schemeClr val="bg1"/>
                </a:solidFill>
              </a:rPr>
              <a:t>.</a:t>
            </a:r>
            <a:br>
              <a:rPr lang="en-US" sz="2000" dirty="0" smtClean="0">
                <a:solidFill>
                  <a:schemeClr val="bg1"/>
                </a:solidFill>
              </a:rPr>
            </a:br>
            <a:r>
              <a:rPr lang="en-US" sz="2000" b="1" dirty="0" smtClean="0">
                <a:solidFill>
                  <a:schemeClr val="bg1"/>
                </a:solidFill>
              </a:rPr>
              <a:t>End-to-End </a:t>
            </a:r>
            <a:r>
              <a:rPr lang="en-US" sz="2000" b="1" dirty="0">
                <a:solidFill>
                  <a:schemeClr val="bg1"/>
                </a:solidFill>
              </a:rPr>
              <a:t>Testing: </a:t>
            </a:r>
            <a:r>
              <a:rPr lang="en-US" sz="2000" dirty="0">
                <a:solidFill>
                  <a:schemeClr val="bg1"/>
                </a:solidFill>
              </a:rPr>
              <a:t>Verifying network communication from classrooms, labs, and administrative offices</a:t>
            </a:r>
            <a:r>
              <a:rPr lang="en-US" sz="2000" b="1" dirty="0">
                <a:solidFill>
                  <a:schemeClr val="bg1"/>
                </a:solidFill>
              </a:rPr>
              <a:t>.</a:t>
            </a:r>
            <a:endParaRPr lang="en-US" dirty="0">
              <a:solidFill>
                <a:schemeClr val="bg1"/>
              </a:solidFill>
            </a:endParaRPr>
          </a:p>
        </p:txBody>
      </p:sp>
      <p:sp>
        <p:nvSpPr>
          <p:cNvPr id="4" name="TextBox 3"/>
          <p:cNvSpPr txBox="1"/>
          <p:nvPr/>
        </p:nvSpPr>
        <p:spPr>
          <a:xfrm>
            <a:off x="263853" y="613060"/>
            <a:ext cx="5724352" cy="646331"/>
          </a:xfrm>
          <a:prstGeom prst="rect">
            <a:avLst/>
          </a:prstGeom>
          <a:noFill/>
        </p:spPr>
        <p:txBody>
          <a:bodyPr wrap="square" rtlCol="0">
            <a:spAutoFit/>
          </a:bodyPr>
          <a:lstStyle/>
          <a:p>
            <a:r>
              <a:rPr lang="en-US" sz="3600" b="1" kern="0" spc="-107" dirty="0" smtClean="0">
                <a:solidFill>
                  <a:srgbClr val="FFFFFF"/>
                </a:solidFill>
                <a:latin typeface="Inter Bold" pitchFamily="34" charset="0"/>
                <a:ea typeface="Inter Bold" pitchFamily="34" charset="-122"/>
                <a:cs typeface="Inter Bold" pitchFamily="34" charset="-120"/>
              </a:rPr>
              <a:t>Network Implementation</a:t>
            </a:r>
            <a:endParaRPr lang="en-US" sz="3600" dirty="0"/>
          </a:p>
        </p:txBody>
      </p:sp>
    </p:spTree>
    <p:extLst>
      <p:ext uri="{BB962C8B-B14F-4D97-AF65-F5344CB8AC3E}">
        <p14:creationId xmlns:p14="http://schemas.microsoft.com/office/powerpoint/2010/main" val="399500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49143" y="613060"/>
            <a:ext cx="13416894" cy="7505028"/>
          </a:xfrm>
          <a:prstGeom prst="rect">
            <a:avLst/>
          </a:prstGeom>
          <a:noFill/>
          <a:ln/>
        </p:spPr>
        <p:txBody>
          <a:bodyPr wrap="square" lIns="0" tIns="0" rIns="0" bIns="0" rtlCol="0" anchor="t"/>
          <a:lstStyle/>
          <a:p>
            <a:pPr>
              <a:lnSpc>
                <a:spcPts val="4450"/>
              </a:lnSpc>
            </a:pPr>
            <a:r>
              <a:rPr lang="en-US" sz="2000" dirty="0" smtClean="0">
                <a:solidFill>
                  <a:schemeClr val="bg1"/>
                </a:solidFill>
              </a:rPr>
              <a:t/>
            </a:r>
            <a:br>
              <a:rPr lang="en-US" sz="2000" dirty="0" smtClean="0">
                <a:solidFill>
                  <a:schemeClr val="bg1"/>
                </a:solidFill>
              </a:rPr>
            </a:br>
            <a:r>
              <a:rPr lang="en-US" sz="2400" b="1" dirty="0" smtClean="0">
                <a:solidFill>
                  <a:schemeClr val="bg1"/>
                </a:solidFill>
              </a:rPr>
              <a:t>DHCP </a:t>
            </a:r>
            <a:r>
              <a:rPr lang="en-US" sz="2400" b="1" dirty="0">
                <a:solidFill>
                  <a:schemeClr val="bg1"/>
                </a:solidFill>
              </a:rPr>
              <a:t>Setup</a:t>
            </a:r>
            <a:r>
              <a:rPr lang="en-US" sz="2400" b="1" dirty="0" smtClean="0">
                <a:solidFill>
                  <a:schemeClr val="bg1"/>
                </a:solidFill>
              </a:rPr>
              <a:t>:</a:t>
            </a:r>
            <a:r>
              <a:rPr lang="en-US" sz="2000" b="1" dirty="0" smtClean="0">
                <a:solidFill>
                  <a:schemeClr val="bg1"/>
                </a:solidFill>
              </a:rPr>
              <a:t/>
            </a:r>
            <a:br>
              <a:rPr lang="en-US" sz="2000" b="1" dirty="0" smtClean="0">
                <a:solidFill>
                  <a:schemeClr val="bg1"/>
                </a:solidFill>
              </a:rPr>
            </a:br>
            <a:r>
              <a:rPr lang="en-US" sz="2000" b="1" dirty="0" smtClean="0">
                <a:solidFill>
                  <a:schemeClr val="bg1"/>
                </a:solidFill>
              </a:rPr>
              <a:t>Dynamic </a:t>
            </a:r>
            <a:r>
              <a:rPr lang="en-US" sz="2000" b="1" dirty="0">
                <a:solidFill>
                  <a:schemeClr val="bg1"/>
                </a:solidFill>
              </a:rPr>
              <a:t>IP Assignment</a:t>
            </a:r>
            <a:r>
              <a:rPr lang="en-US" sz="2400" dirty="0">
                <a:solidFill>
                  <a:schemeClr val="bg1"/>
                </a:solidFill>
              </a:rPr>
              <a:t>: </a:t>
            </a:r>
            <a:r>
              <a:rPr lang="en-US" sz="2000" dirty="0">
                <a:solidFill>
                  <a:schemeClr val="bg1"/>
                </a:solidFill>
              </a:rPr>
              <a:t>Automatically assigns IP addresses to devices, reducing manual configuration effort</a:t>
            </a:r>
            <a:r>
              <a:rPr lang="en-US" sz="2000" dirty="0" smtClean="0">
                <a:solidFill>
                  <a:schemeClr val="bg1"/>
                </a:solidFill>
              </a:rPr>
              <a:t>.</a:t>
            </a:r>
            <a:br>
              <a:rPr lang="en-US" sz="2000" dirty="0" smtClean="0">
                <a:solidFill>
                  <a:schemeClr val="bg1"/>
                </a:solidFill>
              </a:rPr>
            </a:br>
            <a:r>
              <a:rPr lang="en-US" sz="2000" b="1" dirty="0" smtClean="0">
                <a:solidFill>
                  <a:schemeClr val="bg1"/>
                </a:solidFill>
              </a:rPr>
              <a:t>IP </a:t>
            </a:r>
            <a:r>
              <a:rPr lang="en-US" sz="2000" b="1" dirty="0">
                <a:solidFill>
                  <a:schemeClr val="bg1"/>
                </a:solidFill>
              </a:rPr>
              <a:t>Range Allocation: </a:t>
            </a:r>
            <a:r>
              <a:rPr lang="en-US" sz="2000" dirty="0">
                <a:solidFill>
                  <a:schemeClr val="bg1"/>
                </a:solidFill>
              </a:rPr>
              <a:t>Each VLAN receives a unique IP range to avoid conflicts</a:t>
            </a:r>
            <a:r>
              <a:rPr lang="en-US" sz="2000" dirty="0" smtClean="0">
                <a:solidFill>
                  <a:schemeClr val="bg1"/>
                </a:solidFill>
              </a:rPr>
              <a:t>.</a:t>
            </a:r>
            <a:br>
              <a:rPr lang="en-US" sz="2000" dirty="0" smtClean="0">
                <a:solidFill>
                  <a:schemeClr val="bg1"/>
                </a:solidFill>
              </a:rPr>
            </a:br>
            <a:r>
              <a:rPr lang="en-US" sz="2400" b="1" dirty="0" smtClean="0">
                <a:solidFill>
                  <a:schemeClr val="bg1"/>
                </a:solidFill>
              </a:rPr>
              <a:t>DNS </a:t>
            </a:r>
            <a:r>
              <a:rPr lang="en-US" sz="2400" b="1" dirty="0">
                <a:solidFill>
                  <a:schemeClr val="bg1"/>
                </a:solidFill>
              </a:rPr>
              <a:t>Configuration</a:t>
            </a:r>
            <a:r>
              <a:rPr lang="en-US" sz="2400" b="1" dirty="0" smtClean="0">
                <a:solidFill>
                  <a:schemeClr val="bg1"/>
                </a:solidFill>
              </a:rPr>
              <a:t>:</a:t>
            </a:r>
            <a:r>
              <a:rPr lang="en-US" sz="2000" b="1" dirty="0" smtClean="0">
                <a:solidFill>
                  <a:schemeClr val="bg1"/>
                </a:solidFill>
              </a:rPr>
              <a:t/>
            </a:r>
            <a:br>
              <a:rPr lang="en-US" sz="2000" b="1" dirty="0" smtClean="0">
                <a:solidFill>
                  <a:schemeClr val="bg1"/>
                </a:solidFill>
              </a:rPr>
            </a:br>
            <a:r>
              <a:rPr lang="en-US" sz="2000" b="1" dirty="0" smtClean="0">
                <a:solidFill>
                  <a:schemeClr val="bg1"/>
                </a:solidFill>
              </a:rPr>
              <a:t>Internal </a:t>
            </a:r>
            <a:r>
              <a:rPr lang="en-US" sz="2000" b="1" dirty="0">
                <a:solidFill>
                  <a:schemeClr val="bg1"/>
                </a:solidFill>
              </a:rPr>
              <a:t>DNS: </a:t>
            </a:r>
            <a:r>
              <a:rPr lang="en-US" sz="2000" dirty="0">
                <a:solidFill>
                  <a:schemeClr val="bg1"/>
                </a:solidFill>
              </a:rPr>
              <a:t>Resolves internal hostnames to IP addresses, making it easier for devices to communicate within the network</a:t>
            </a:r>
            <a:r>
              <a:rPr lang="en-US" sz="2000" dirty="0" smtClean="0">
                <a:solidFill>
                  <a:schemeClr val="bg1"/>
                </a:solidFill>
              </a:rPr>
              <a:t>.</a:t>
            </a:r>
            <a:br>
              <a:rPr lang="en-US" sz="2000" dirty="0" smtClean="0">
                <a:solidFill>
                  <a:schemeClr val="bg1"/>
                </a:solidFill>
              </a:rPr>
            </a:br>
            <a:r>
              <a:rPr lang="en-US" sz="2000" b="1" dirty="0" smtClean="0">
                <a:solidFill>
                  <a:schemeClr val="bg1"/>
                </a:solidFill>
              </a:rPr>
              <a:t>External </a:t>
            </a:r>
            <a:r>
              <a:rPr lang="en-US" sz="2000" b="1" dirty="0">
                <a:solidFill>
                  <a:schemeClr val="bg1"/>
                </a:solidFill>
              </a:rPr>
              <a:t>DNS: </a:t>
            </a:r>
            <a:r>
              <a:rPr lang="en-US" sz="2000" dirty="0">
                <a:solidFill>
                  <a:schemeClr val="bg1"/>
                </a:solidFill>
              </a:rPr>
              <a:t>Forwards unknown queries to an external DNS server for internet access</a:t>
            </a:r>
            <a:r>
              <a:rPr lang="en-US" sz="2000" dirty="0" smtClean="0">
                <a:solidFill>
                  <a:schemeClr val="bg1"/>
                </a:solidFill>
              </a:rPr>
              <a:t>.</a:t>
            </a:r>
            <a:br>
              <a:rPr lang="en-US" sz="2000" dirty="0" smtClean="0">
                <a:solidFill>
                  <a:schemeClr val="bg1"/>
                </a:solidFill>
              </a:rPr>
            </a:br>
            <a:r>
              <a:rPr lang="en-US" sz="2400" b="1" dirty="0" smtClean="0">
                <a:solidFill>
                  <a:schemeClr val="bg1"/>
                </a:solidFill>
              </a:rPr>
              <a:t>Wi-Fi </a:t>
            </a:r>
            <a:r>
              <a:rPr lang="en-US" sz="2400" b="1" dirty="0">
                <a:solidFill>
                  <a:schemeClr val="bg1"/>
                </a:solidFill>
              </a:rPr>
              <a:t>Network Setup</a:t>
            </a:r>
            <a:r>
              <a:rPr lang="en-US" sz="2400" b="1" dirty="0" smtClean="0">
                <a:solidFill>
                  <a:schemeClr val="bg1"/>
                </a:solidFill>
              </a:rPr>
              <a:t>:</a:t>
            </a:r>
            <a:r>
              <a:rPr lang="en-US" sz="2000" b="1" dirty="0" smtClean="0">
                <a:solidFill>
                  <a:schemeClr val="bg1"/>
                </a:solidFill>
              </a:rPr>
              <a:t/>
            </a:r>
            <a:br>
              <a:rPr lang="en-US" sz="2000" b="1" dirty="0" smtClean="0">
                <a:solidFill>
                  <a:schemeClr val="bg1"/>
                </a:solidFill>
              </a:rPr>
            </a:br>
            <a:r>
              <a:rPr lang="en-US" sz="2000" b="1" dirty="0" smtClean="0">
                <a:solidFill>
                  <a:schemeClr val="bg1"/>
                </a:solidFill>
              </a:rPr>
              <a:t>Wi-Fi </a:t>
            </a:r>
            <a:r>
              <a:rPr lang="en-US" sz="2000" b="1" dirty="0">
                <a:solidFill>
                  <a:schemeClr val="bg1"/>
                </a:solidFill>
              </a:rPr>
              <a:t>Access Points: </a:t>
            </a:r>
            <a:r>
              <a:rPr lang="en-US" sz="2000" dirty="0">
                <a:solidFill>
                  <a:schemeClr val="bg1"/>
                </a:solidFill>
              </a:rPr>
              <a:t>Deployed for staff and students, with different SSIDs for each group</a:t>
            </a:r>
            <a:r>
              <a:rPr lang="en-US" sz="2000" dirty="0" smtClean="0">
                <a:solidFill>
                  <a:schemeClr val="bg1"/>
                </a:solidFill>
              </a:rPr>
              <a:t>.</a:t>
            </a:r>
            <a:br>
              <a:rPr lang="en-US" sz="2000" dirty="0" smtClean="0">
                <a:solidFill>
                  <a:schemeClr val="bg1"/>
                </a:solidFill>
              </a:rPr>
            </a:br>
            <a:r>
              <a:rPr lang="en-US" sz="2400" b="1" dirty="0" smtClean="0">
                <a:solidFill>
                  <a:schemeClr val="bg1"/>
                </a:solidFill>
              </a:rPr>
              <a:t>Firewall </a:t>
            </a:r>
            <a:r>
              <a:rPr lang="en-US" sz="2400" b="1" dirty="0">
                <a:solidFill>
                  <a:schemeClr val="bg1"/>
                </a:solidFill>
              </a:rPr>
              <a:t>&amp; </a:t>
            </a:r>
            <a:r>
              <a:rPr lang="en-US" sz="2400" b="1" dirty="0" smtClean="0">
                <a:solidFill>
                  <a:schemeClr val="bg1"/>
                </a:solidFill>
              </a:rPr>
              <a:t>ACLs</a:t>
            </a:r>
            <a:r>
              <a:rPr lang="en-US" sz="2000" b="1" dirty="0" smtClean="0">
                <a:solidFill>
                  <a:schemeClr val="bg1"/>
                </a:solidFill>
              </a:rPr>
              <a:t/>
            </a:r>
            <a:br>
              <a:rPr lang="en-US" sz="2000" b="1" dirty="0" smtClean="0">
                <a:solidFill>
                  <a:schemeClr val="bg1"/>
                </a:solidFill>
              </a:rPr>
            </a:br>
            <a:r>
              <a:rPr lang="en-US" sz="2000" b="1" dirty="0" smtClean="0">
                <a:solidFill>
                  <a:schemeClr val="bg1"/>
                </a:solidFill>
              </a:rPr>
              <a:t>Firewall</a:t>
            </a:r>
            <a:r>
              <a:rPr lang="en-US" sz="2000" b="1" dirty="0">
                <a:solidFill>
                  <a:schemeClr val="bg1"/>
                </a:solidFill>
              </a:rPr>
              <a:t>: </a:t>
            </a:r>
            <a:r>
              <a:rPr lang="en-US" sz="2000" dirty="0">
                <a:solidFill>
                  <a:schemeClr val="bg1"/>
                </a:solidFill>
              </a:rPr>
              <a:t>Set up to control traffic between VLANs and protect sensitive areas (e.g., Admin</a:t>
            </a:r>
            <a:r>
              <a:rPr lang="en-US" sz="2000" dirty="0" smtClean="0">
                <a:solidFill>
                  <a:schemeClr val="bg1"/>
                </a:solidFill>
              </a:rPr>
              <a:t>).</a:t>
            </a:r>
            <a:br>
              <a:rPr lang="en-US" sz="2000" dirty="0" smtClean="0">
                <a:solidFill>
                  <a:schemeClr val="bg1"/>
                </a:solidFill>
              </a:rPr>
            </a:br>
            <a:r>
              <a:rPr lang="en-US" sz="2000" b="1" dirty="0" smtClean="0">
                <a:solidFill>
                  <a:schemeClr val="bg1"/>
                </a:solidFill>
              </a:rPr>
              <a:t>ACLs</a:t>
            </a:r>
            <a:r>
              <a:rPr lang="en-US" sz="2000" b="1" dirty="0">
                <a:solidFill>
                  <a:schemeClr val="bg1"/>
                </a:solidFill>
              </a:rPr>
              <a:t>: </a:t>
            </a:r>
            <a:r>
              <a:rPr lang="en-US" sz="2000" dirty="0">
                <a:solidFill>
                  <a:schemeClr val="bg1"/>
                </a:solidFill>
              </a:rPr>
              <a:t>Restrict traffic between VLANs, ensuring students cannot access the administrative network.</a:t>
            </a:r>
            <a:r>
              <a:rPr lang="en-US" sz="2000" dirty="0" smtClean="0">
                <a:solidFill>
                  <a:schemeClr val="bg1"/>
                </a:solidFill>
              </a:rPr>
              <a:t/>
            </a:r>
            <a:br>
              <a:rPr lang="en-US" sz="2000" dirty="0" smtClean="0">
                <a:solidFill>
                  <a:schemeClr val="bg1"/>
                </a:solidFill>
              </a:rPr>
            </a:br>
            <a:endParaRPr lang="en-US" dirty="0">
              <a:solidFill>
                <a:schemeClr val="bg1"/>
              </a:solidFill>
            </a:endParaRPr>
          </a:p>
        </p:txBody>
      </p:sp>
      <p:sp>
        <p:nvSpPr>
          <p:cNvPr id="4" name="TextBox 3"/>
          <p:cNvSpPr txBox="1"/>
          <p:nvPr/>
        </p:nvSpPr>
        <p:spPr>
          <a:xfrm>
            <a:off x="263853" y="613060"/>
            <a:ext cx="5724352" cy="646331"/>
          </a:xfrm>
          <a:prstGeom prst="rect">
            <a:avLst/>
          </a:prstGeom>
          <a:noFill/>
        </p:spPr>
        <p:txBody>
          <a:bodyPr wrap="square" rtlCol="0">
            <a:spAutoFit/>
          </a:bodyPr>
          <a:lstStyle/>
          <a:p>
            <a:r>
              <a:rPr lang="en-US" sz="3600" b="1" kern="0" spc="-107" dirty="0" smtClean="0">
                <a:solidFill>
                  <a:srgbClr val="FFFFFF"/>
                </a:solidFill>
                <a:latin typeface="Inter Bold" pitchFamily="34" charset="0"/>
                <a:ea typeface="Inter Bold" pitchFamily="34" charset="-122"/>
                <a:cs typeface="Inter Bold" pitchFamily="34" charset="-120"/>
              </a:rPr>
              <a:t>Network Services</a:t>
            </a:r>
            <a:endParaRPr lang="en-US" sz="3600" dirty="0"/>
          </a:p>
        </p:txBody>
      </p:sp>
    </p:spTree>
    <p:extLst>
      <p:ext uri="{BB962C8B-B14F-4D97-AF65-F5344CB8AC3E}">
        <p14:creationId xmlns:p14="http://schemas.microsoft.com/office/powerpoint/2010/main" val="2384388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301</Words>
  <Application>Microsoft Office PowerPoint</Application>
  <PresentationFormat>Custom</PresentationFormat>
  <Paragraphs>61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Saif</cp:lastModifiedBy>
  <cp:revision>11</cp:revision>
  <dcterms:created xsi:type="dcterms:W3CDTF">2024-10-22T09:49:23Z</dcterms:created>
  <dcterms:modified xsi:type="dcterms:W3CDTF">2024-10-22T13:32:04Z</dcterms:modified>
</cp:coreProperties>
</file>